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953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883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685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9684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860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3723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2091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908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510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528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072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23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56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12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74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25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602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91F97A-0ED2-4A10-8D79-938732EE755D}" type="datetimeFigureOut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77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7012" y="1635618"/>
            <a:ext cx="8689976" cy="822099"/>
          </a:xfrm>
        </p:spPr>
        <p:txBody>
          <a:bodyPr/>
          <a:lstStyle/>
          <a:p>
            <a:r>
              <a:rPr lang="hu-HU" dirty="0" smtClean="0"/>
              <a:t>Hulladékkezelés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hu-HU" dirty="0" smtClean="0">
                <a:solidFill>
                  <a:schemeClr val="tx1"/>
                </a:solidFill>
              </a:rPr>
              <a:t>Készítette:	Cselovszki László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</a:rPr>
              <a:t>		</a:t>
            </a:r>
            <a:r>
              <a:rPr lang="hu-HU" dirty="0" err="1" smtClean="0">
                <a:solidFill>
                  <a:schemeClr val="tx1"/>
                </a:solidFill>
              </a:rPr>
              <a:t>Mucza</a:t>
            </a:r>
            <a:r>
              <a:rPr lang="hu-HU" dirty="0" smtClean="0">
                <a:solidFill>
                  <a:schemeClr val="tx1"/>
                </a:solidFill>
              </a:rPr>
              <a:t> Norbert Ferenc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</a:rPr>
              <a:t>2014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75444"/>
          </a:xfrm>
        </p:spPr>
        <p:txBody>
          <a:bodyPr/>
          <a:lstStyle/>
          <a:p>
            <a:pPr algn="l"/>
            <a:r>
              <a:rPr lang="hu-HU" dirty="0" smtClean="0"/>
              <a:t>A </a:t>
            </a:r>
            <a:r>
              <a:rPr lang="hu-HU" dirty="0" err="1" smtClean="0"/>
              <a:t>hősterilezés</a:t>
            </a:r>
            <a:r>
              <a:rPr lang="hu-HU" dirty="0" smtClean="0"/>
              <a:t> kinetikája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293963"/>
            <a:ext cx="7772870" cy="5296618"/>
          </a:xfrm>
        </p:spPr>
        <p:txBody>
          <a:bodyPr/>
          <a:lstStyle/>
          <a:p>
            <a:pPr marL="0" indent="0">
              <a:buNone/>
            </a:pPr>
            <a:r>
              <a:rPr lang="hu-HU" cap="none" dirty="0"/>
              <a:t>Az életképes sejtek száma exponenciálisan csökken az idő előrehaladtával (A). </a:t>
            </a:r>
            <a:r>
              <a:rPr lang="hu-HU" cap="none" dirty="0" err="1"/>
              <a:t>Féllogaritmikus</a:t>
            </a:r>
            <a:r>
              <a:rPr lang="hu-HU" cap="none" dirty="0"/>
              <a:t> ábrázolással egyenest ad (B). </a:t>
            </a:r>
            <a:endParaRPr lang="hu-HU" cap="none" dirty="0" smtClean="0"/>
          </a:p>
          <a:p>
            <a:pPr marL="0" indent="0">
              <a:buNone/>
            </a:pPr>
            <a:endParaRPr lang="hu-HU" cap="none" dirty="0"/>
          </a:p>
          <a:p>
            <a:pPr marL="0" indent="0">
              <a:buNone/>
            </a:pPr>
            <a:endParaRPr lang="hu-HU" cap="none" dirty="0" smtClean="0"/>
          </a:p>
          <a:p>
            <a:pPr marL="0" indent="0">
              <a:buNone/>
            </a:pPr>
            <a:endParaRPr lang="hu-HU" cap="none" dirty="0"/>
          </a:p>
          <a:p>
            <a:pPr marL="0" indent="0">
              <a:buNone/>
            </a:pPr>
            <a:endParaRPr lang="hu-HU" cap="none" dirty="0" smtClean="0"/>
          </a:p>
          <a:p>
            <a:pPr marL="0" indent="0">
              <a:buNone/>
            </a:pPr>
            <a:endParaRPr lang="hu-HU" cap="none" dirty="0"/>
          </a:p>
          <a:p>
            <a:pPr marL="0" indent="0">
              <a:buNone/>
            </a:pPr>
            <a:endParaRPr lang="hu-HU" cap="none" dirty="0" smtClean="0"/>
          </a:p>
          <a:p>
            <a:pPr marL="0" indent="0">
              <a:buNone/>
            </a:pPr>
            <a:endParaRPr lang="hu-HU" cap="none" dirty="0"/>
          </a:p>
          <a:p>
            <a:pPr marL="0" indent="0">
              <a:buNone/>
            </a:pPr>
            <a:r>
              <a:rPr lang="hu-HU" cap="none" dirty="0"/>
              <a:t>Egyenes </a:t>
            </a:r>
            <a:r>
              <a:rPr lang="hu-HU" cap="none" dirty="0" smtClean="0"/>
              <a:t>meredeksége = </a:t>
            </a:r>
            <a:r>
              <a:rPr lang="hu-HU" cap="none" dirty="0" err="1" smtClean="0"/>
              <a:t>hőpusztulási</a:t>
            </a:r>
            <a:r>
              <a:rPr lang="hu-HU" cap="none" dirty="0" smtClean="0"/>
              <a:t> </a:t>
            </a:r>
            <a:r>
              <a:rPr lang="hu-HU" cap="none" dirty="0"/>
              <a:t>sebességi </a:t>
            </a:r>
            <a:r>
              <a:rPr lang="hu-HU" cap="none" dirty="0" smtClean="0"/>
              <a:t>állandó (</a:t>
            </a:r>
            <a:r>
              <a:rPr lang="hu-HU" cap="none" dirty="0" err="1"/>
              <a:t>k</a:t>
            </a:r>
            <a:r>
              <a:rPr lang="hu-HU" cap="none" baseline="-25000" dirty="0" err="1"/>
              <a:t>d</a:t>
            </a:r>
            <a:r>
              <a:rPr lang="hu-HU" cap="none" dirty="0"/>
              <a:t>)</a:t>
            </a:r>
          </a:p>
          <a:p>
            <a:pPr marL="0" indent="0">
              <a:buNone/>
            </a:pPr>
            <a:endParaRPr lang="hu-HU" cap="none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18" y="2138175"/>
            <a:ext cx="6334293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61708"/>
          </a:xfrm>
        </p:spPr>
        <p:txBody>
          <a:bodyPr/>
          <a:lstStyle/>
          <a:p>
            <a:pPr algn="l"/>
            <a:r>
              <a:rPr lang="hu-HU" dirty="0"/>
              <a:t>A lineáristól való eltérés okai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380227"/>
            <a:ext cx="7772870" cy="5244860"/>
          </a:xfrm>
        </p:spPr>
        <p:txBody>
          <a:bodyPr/>
          <a:lstStyle/>
          <a:p>
            <a:r>
              <a:rPr lang="hu-HU" sz="1800" cap="none" dirty="0"/>
              <a:t>A) Ha a mikroba </a:t>
            </a:r>
            <a:r>
              <a:rPr lang="hu-HU" sz="1800" cap="none" dirty="0" err="1"/>
              <a:t>hőstabil</a:t>
            </a:r>
            <a:r>
              <a:rPr lang="hu-HU" sz="1800" cap="none" dirty="0"/>
              <a:t> spórákat képez, azok a kezelési idő alatt a hő hatására aktiválódnak (kicsírázhatnak), így megemelve az élő sejtszámot, amíg a hőkezelés el nem pusztítja őket.</a:t>
            </a:r>
          </a:p>
          <a:p>
            <a:r>
              <a:rPr lang="hu-HU" sz="1800" cap="none" dirty="0"/>
              <a:t>B) Kevert </a:t>
            </a:r>
            <a:r>
              <a:rPr lang="hu-HU" sz="1800" cap="none" dirty="0" err="1"/>
              <a:t>mikrokultúra</a:t>
            </a:r>
            <a:r>
              <a:rPr lang="hu-HU" sz="1800" cap="none" dirty="0"/>
              <a:t> esetén, ha a rezisztensebb van kisebbségben, az egyenes megtörik. A nagyobb </a:t>
            </a:r>
            <a:r>
              <a:rPr lang="hu-HU" sz="1800" cap="none" dirty="0" err="1"/>
              <a:t>meredekségű</a:t>
            </a:r>
            <a:r>
              <a:rPr lang="hu-HU" sz="1800" cap="none" dirty="0"/>
              <a:t> az érzékenyebb törzsre, a kisebb </a:t>
            </a:r>
            <a:r>
              <a:rPr lang="hu-HU" sz="1800" cap="none" dirty="0" err="1"/>
              <a:t>meredekségű</a:t>
            </a:r>
            <a:r>
              <a:rPr lang="hu-HU" sz="1800" cap="none" dirty="0"/>
              <a:t> a hőre ellenállóbb törzsre jellemző. A hőre rezisztens törzs túlnövi a hőre érzékenyebb populációt. (Ellenkező esetben nincs jelentős eltérés a lineáristól.)</a:t>
            </a:r>
          </a:p>
          <a:p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66" y="4308406"/>
            <a:ext cx="2950720" cy="231668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522" y="4308406"/>
            <a:ext cx="3170195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934237"/>
          </a:xfrm>
        </p:spPr>
        <p:txBody>
          <a:bodyPr/>
          <a:lstStyle/>
          <a:p>
            <a:pPr algn="l"/>
            <a:r>
              <a:rPr lang="hu-HU" dirty="0" smtClean="0"/>
              <a:t>Hőérzékenység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552755"/>
            <a:ext cx="7772870" cy="4951562"/>
          </a:xfrm>
        </p:spPr>
        <p:txBody>
          <a:bodyPr/>
          <a:lstStyle/>
          <a:p>
            <a:r>
              <a:rPr lang="hu-HU" cap="none" dirty="0" err="1"/>
              <a:t>Hőpusztulási</a:t>
            </a:r>
            <a:r>
              <a:rPr lang="hu-HU" cap="none" dirty="0"/>
              <a:t> sebességi állandó (</a:t>
            </a:r>
            <a:r>
              <a:rPr lang="hu-HU" cap="none" dirty="0" err="1"/>
              <a:t>k</a:t>
            </a:r>
            <a:r>
              <a:rPr lang="hu-HU" cap="none" baseline="-25000" dirty="0" err="1"/>
              <a:t>d</a:t>
            </a:r>
            <a:r>
              <a:rPr lang="hu-HU" cap="none" dirty="0"/>
              <a:t>) függése:</a:t>
            </a:r>
          </a:p>
          <a:p>
            <a:pPr lvl="1"/>
            <a:r>
              <a:rPr lang="hu-HU" cap="none" dirty="0"/>
              <a:t>Hőmérséklettől</a:t>
            </a:r>
            <a:r>
              <a:rPr lang="hu-HU" cap="none" dirty="0" smtClean="0"/>
              <a:t>:</a:t>
            </a:r>
          </a:p>
          <a:p>
            <a:pPr lvl="1"/>
            <a:endParaRPr lang="hu-HU" cap="none" dirty="0"/>
          </a:p>
          <a:p>
            <a:pPr marL="0" indent="0">
              <a:buNone/>
            </a:pPr>
            <a:r>
              <a:rPr lang="hu-HU" sz="1800" cap="none" dirty="0" smtClean="0"/>
              <a:t>	Ahol:	k</a:t>
            </a:r>
            <a:r>
              <a:rPr lang="hu-HU" sz="1800" cap="none" baseline="-25000" dirty="0" smtClean="0"/>
              <a:t>d0</a:t>
            </a:r>
            <a:r>
              <a:rPr lang="hu-HU" sz="1800" cap="none" dirty="0"/>
              <a:t>: </a:t>
            </a:r>
            <a:r>
              <a:rPr lang="hu-HU" sz="1800" cap="none" dirty="0" smtClean="0"/>
              <a:t>konstans, adott mikrobára jellemző</a:t>
            </a:r>
            <a:endParaRPr lang="hu-HU" sz="1800" cap="none" dirty="0"/>
          </a:p>
          <a:p>
            <a:pPr marL="0" indent="0">
              <a:buNone/>
            </a:pPr>
            <a:r>
              <a:rPr lang="hu-HU" sz="1800" cap="none" dirty="0"/>
              <a:t>	 	 </a:t>
            </a:r>
            <a:r>
              <a:rPr lang="hu-HU" sz="1800" cap="none" dirty="0" err="1"/>
              <a:t>E</a:t>
            </a:r>
            <a:r>
              <a:rPr lang="hu-HU" sz="1800" cap="none" baseline="-25000" dirty="0" err="1"/>
              <a:t>d</a:t>
            </a:r>
            <a:r>
              <a:rPr lang="hu-HU" sz="1800" cap="none" dirty="0"/>
              <a:t>: a </a:t>
            </a:r>
            <a:r>
              <a:rPr lang="hu-HU" sz="1800" cap="none" dirty="0" err="1" smtClean="0"/>
              <a:t>hőpusztulás</a:t>
            </a:r>
            <a:r>
              <a:rPr lang="hu-HU" sz="1800" cap="none" dirty="0" smtClean="0"/>
              <a:t> </a:t>
            </a:r>
            <a:r>
              <a:rPr lang="hu-HU" sz="1800" cap="none" dirty="0"/>
              <a:t>aktiválási energiája</a:t>
            </a:r>
          </a:p>
          <a:p>
            <a:pPr marL="0" indent="0">
              <a:buNone/>
            </a:pPr>
            <a:r>
              <a:rPr lang="hu-HU" sz="1800" cap="none" dirty="0"/>
              <a:t>	   	 R: univerzális gázállandó</a:t>
            </a:r>
          </a:p>
          <a:p>
            <a:pPr marL="0" indent="0">
              <a:buNone/>
            </a:pPr>
            <a:r>
              <a:rPr lang="hu-HU" sz="1800" cap="none" dirty="0"/>
              <a:t>	   	 T: abszolút hőmérséklet</a:t>
            </a:r>
          </a:p>
          <a:p>
            <a:pPr marL="0" indent="0">
              <a:buNone/>
            </a:pPr>
            <a:endParaRPr lang="hu-HU" sz="1800" cap="none" dirty="0"/>
          </a:p>
          <a:p>
            <a:pPr marL="0" indent="0">
              <a:buNone/>
            </a:pPr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55" y="2083731"/>
            <a:ext cx="3142820" cy="80652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359" y="3824490"/>
            <a:ext cx="3322076" cy="266992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288107" y="4937822"/>
            <a:ext cx="324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A hőmérséklet növelésével a </a:t>
            </a:r>
            <a:r>
              <a:rPr lang="hu-HU" dirty="0" err="1" smtClean="0"/>
              <a:t>k</a:t>
            </a:r>
            <a:r>
              <a:rPr lang="hu-HU" baseline="-25000" dirty="0" err="1" smtClean="0"/>
              <a:t>d</a:t>
            </a:r>
            <a:r>
              <a:rPr lang="hu-HU" dirty="0" smtClean="0"/>
              <a:t> meredeksége folyamatosan csökken, így kevesebb idő alatt elpusztulnak a mikrobák.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55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47973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hőpusztulási</a:t>
            </a:r>
            <a:r>
              <a:rPr lang="hu-HU" dirty="0"/>
              <a:t> sebességi állandó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466491"/>
            <a:ext cx="7772870" cy="4813539"/>
          </a:xfrm>
        </p:spPr>
        <p:txBody>
          <a:bodyPr/>
          <a:lstStyle/>
          <a:p>
            <a:r>
              <a:rPr lang="hu-HU" sz="2200" cap="none" dirty="0" err="1"/>
              <a:t>k</a:t>
            </a:r>
            <a:r>
              <a:rPr lang="hu-HU" sz="2200" cap="none" baseline="-25000" dirty="0" err="1"/>
              <a:t>d</a:t>
            </a:r>
            <a:r>
              <a:rPr lang="hu-HU" sz="2200" cap="none" dirty="0"/>
              <a:t> hőmérséklet függése fontos a táptalajok sterilezésénél, mivel ezeket a lehető legrövidebb ideig kell kitenni magas hőmérsékletnek, hogy minimalizáljuk a tápanyagok bomlását.</a:t>
            </a:r>
          </a:p>
          <a:p>
            <a:r>
              <a:rPr lang="hu-HU" sz="2200" cap="none" dirty="0"/>
              <a:t>Sterilezési folyamat tipikus hőmérséklet profilja:</a:t>
            </a:r>
          </a:p>
          <a:p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976" y="3481282"/>
            <a:ext cx="565757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727203"/>
          </a:xfrm>
        </p:spPr>
        <p:txBody>
          <a:bodyPr/>
          <a:lstStyle/>
          <a:p>
            <a:pPr algn="l"/>
            <a:r>
              <a:rPr lang="hu-HU" dirty="0" err="1"/>
              <a:t>Biohulladék</a:t>
            </a:r>
            <a:r>
              <a:rPr lang="hu-HU" dirty="0"/>
              <a:t> sterilezése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345721"/>
            <a:ext cx="7772870" cy="4445479"/>
          </a:xfrm>
        </p:spPr>
        <p:txBody>
          <a:bodyPr/>
          <a:lstStyle/>
          <a:p>
            <a:r>
              <a:rPr lang="hu-HU" sz="2400" cap="none" dirty="0"/>
              <a:t>Eltérés a táptalaj sterilezésétől: elhanyagolhatjuk a hűtő és fűtő fázisokat, mivel nem kell a tápanyag bomlása miatt aggódnunk.</a:t>
            </a:r>
          </a:p>
          <a:p>
            <a:r>
              <a:rPr lang="hu-HU" sz="2400" cap="none" dirty="0" smtClean="0"/>
              <a:t>De: </a:t>
            </a:r>
            <a:r>
              <a:rPr lang="hu-HU" sz="2400" cap="none" dirty="0"/>
              <a:t>ez a rendszer túlméretezéséhez vezet</a:t>
            </a:r>
          </a:p>
          <a:p>
            <a:r>
              <a:rPr lang="hu-HU" sz="2400" cap="none" dirty="0"/>
              <a:t>Ez a megközelítés lehetővé teszi a folytonos sterilezésre vonatkozó összefüggések felhasználását, a szakaszos rendszerek tervezése egyszerűbbé válik.</a:t>
            </a:r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5254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61708"/>
          </a:xfrm>
        </p:spPr>
        <p:txBody>
          <a:bodyPr/>
          <a:lstStyle/>
          <a:p>
            <a:pPr algn="l"/>
            <a:r>
              <a:rPr lang="hu-HU" dirty="0"/>
              <a:t>Folytonos sterilezés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380227"/>
            <a:ext cx="7772870" cy="4410973"/>
          </a:xfrm>
        </p:spPr>
        <p:txBody>
          <a:bodyPr/>
          <a:lstStyle/>
          <a:p>
            <a:r>
              <a:rPr lang="hu-HU" sz="2200" cap="none" dirty="0"/>
              <a:t>Egyenletek kombinálásával kifejezhető a logaritmikus sejtszám csökkentés adott hőmérsékleten és idő alatt</a:t>
            </a:r>
            <a:r>
              <a:rPr lang="hu-HU" sz="2200" cap="none" dirty="0" smtClean="0"/>
              <a:t>.</a:t>
            </a:r>
          </a:p>
          <a:p>
            <a:endParaRPr lang="hu-HU" sz="2200" cap="none" dirty="0"/>
          </a:p>
          <a:p>
            <a:endParaRPr lang="hu-HU" sz="2200" cap="none" dirty="0" smtClean="0"/>
          </a:p>
          <a:p>
            <a:r>
              <a:rPr lang="hu-HU" sz="2200" cap="none" dirty="0"/>
              <a:t>Vagy a sterilezési szint és adott hőmérséklethez szükséges kezelési idő.</a:t>
            </a:r>
          </a:p>
          <a:p>
            <a:endParaRPr lang="hu-HU" sz="2200" cap="none" dirty="0"/>
          </a:p>
          <a:p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11" y="2337328"/>
            <a:ext cx="4643751" cy="77669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611" y="4459970"/>
            <a:ext cx="4783480" cy="73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021" y="618518"/>
            <a:ext cx="7773338" cy="813467"/>
          </a:xfrm>
        </p:spPr>
        <p:txBody>
          <a:bodyPr/>
          <a:lstStyle/>
          <a:p>
            <a:pPr algn="l"/>
            <a:r>
              <a:rPr lang="hu-HU" dirty="0"/>
              <a:t>Folytonos sterilezés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323021" y="1431985"/>
            <a:ext cx="4542278" cy="4986068"/>
          </a:xfrm>
        </p:spPr>
        <p:txBody>
          <a:bodyPr>
            <a:normAutofit/>
          </a:bodyPr>
          <a:lstStyle/>
          <a:p>
            <a:r>
              <a:rPr lang="hu-HU" cap="none" dirty="0"/>
              <a:t>A diagramot Bacillus </a:t>
            </a:r>
            <a:r>
              <a:rPr lang="hu-HU" cap="none" dirty="0" err="1"/>
              <a:t>stearothermophilus</a:t>
            </a:r>
            <a:r>
              <a:rPr lang="hu-HU" cap="none" dirty="0"/>
              <a:t> spóráira tervezték (lineáris sejtpusztulást feltételezve)</a:t>
            </a:r>
          </a:p>
          <a:p>
            <a:r>
              <a:rPr lang="hu-HU" cap="none" dirty="0"/>
              <a:t>Az ábra alapján megbecsülhető:</a:t>
            </a:r>
          </a:p>
          <a:p>
            <a:pPr marL="457200" indent="-457200">
              <a:buFont typeface="+mj-lt"/>
              <a:buAutoNum type="arabicPeriod"/>
            </a:pPr>
            <a:r>
              <a:rPr lang="hu-HU" cap="none" dirty="0"/>
              <a:t>Logaritmikus sejtszám csökkenés  adott időben és hőmérsékleten</a:t>
            </a:r>
          </a:p>
          <a:p>
            <a:pPr marL="457200" indent="-457200">
              <a:buFont typeface="+mj-lt"/>
              <a:buAutoNum type="arabicPeriod"/>
            </a:pPr>
            <a:r>
              <a:rPr lang="hu-HU" cap="none" dirty="0"/>
              <a:t>Sejtszám csökkenéshez szükséges idő, adott hőmérsékleten</a:t>
            </a:r>
          </a:p>
          <a:p>
            <a:pPr marL="457200" indent="-457200">
              <a:buFont typeface="+mj-lt"/>
              <a:buAutoNum type="arabicPeriod"/>
            </a:pPr>
            <a:r>
              <a:rPr lang="hu-HU" cap="none" dirty="0"/>
              <a:t>Szükséges hőmérséklet, ha adott a sterilitás mértéke és az idő</a:t>
            </a:r>
          </a:p>
          <a:p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99" y="1761974"/>
            <a:ext cx="3926164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296546"/>
          </a:xfrm>
        </p:spPr>
        <p:txBody>
          <a:bodyPr/>
          <a:lstStyle/>
          <a:p>
            <a:r>
              <a:rPr lang="hu-HU" dirty="0" err="1"/>
              <a:t>Biohulladék</a:t>
            </a:r>
            <a:r>
              <a:rPr lang="hu-HU" dirty="0"/>
              <a:t> sterilezése, Folytonos sterilezés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895684"/>
          </a:xfrm>
        </p:spPr>
        <p:txBody>
          <a:bodyPr/>
          <a:lstStyle/>
          <a:p>
            <a:r>
              <a:rPr lang="hu-HU" sz="2200" cap="none" dirty="0"/>
              <a:t>Eddig: </a:t>
            </a:r>
            <a:r>
              <a:rPr lang="hu-HU" sz="2200" cap="none" dirty="0" smtClean="0"/>
              <a:t>lineáris </a:t>
            </a:r>
            <a:r>
              <a:rPr lang="hu-HU" sz="2200" cap="none" dirty="0"/>
              <a:t>sejtpusztulást feltételeztünk</a:t>
            </a:r>
          </a:p>
          <a:p>
            <a:r>
              <a:rPr lang="hu-HU" sz="2200" cap="none" dirty="0"/>
              <a:t>De figyelembe kell venni a kevert populáció és a spóraaktivitás által okozott </a:t>
            </a:r>
            <a:r>
              <a:rPr lang="hu-HU" sz="2200" cap="none" dirty="0" smtClean="0"/>
              <a:t>non linearitást </a:t>
            </a:r>
            <a:endParaRPr lang="hu-HU" sz="2200" cap="none" dirty="0"/>
          </a:p>
          <a:p>
            <a:r>
              <a:rPr lang="hu-HU" sz="2200" cap="none" dirty="0"/>
              <a:t>Különböző </a:t>
            </a:r>
            <a:r>
              <a:rPr lang="hu-HU" sz="2200" cap="none" dirty="0" smtClean="0"/>
              <a:t>számokat</a:t>
            </a:r>
            <a:r>
              <a:rPr lang="hu-HU" sz="2200" cap="none" dirty="0" smtClean="0"/>
              <a:t> </a:t>
            </a:r>
            <a:r>
              <a:rPr lang="hu-HU" sz="2200" cap="none" dirty="0"/>
              <a:t>definiáltak, hogy az eltérő </a:t>
            </a:r>
            <a:r>
              <a:rPr lang="hu-HU" sz="2200" cap="none" dirty="0" err="1"/>
              <a:t>hősterilezési</a:t>
            </a:r>
            <a:r>
              <a:rPr lang="hu-HU" sz="2200" cap="none" dirty="0"/>
              <a:t> folyamatok relatív sterilezési kapacitását könnyebben össze tudják </a:t>
            </a:r>
            <a:r>
              <a:rPr lang="hu-HU" sz="2200" cap="none" dirty="0" smtClean="0"/>
              <a:t>hasonlítani: </a:t>
            </a:r>
            <a:r>
              <a:rPr lang="hu-HU" sz="2200" cap="none" dirty="0"/>
              <a:t>D-szám, F-szám és </a:t>
            </a:r>
            <a:r>
              <a:rPr lang="hu-HU" sz="2200" cap="none" dirty="0" smtClean="0"/>
              <a:t>ezeknek </a:t>
            </a:r>
            <a:r>
              <a:rPr lang="hu-HU" sz="2200" cap="none" dirty="0"/>
              <a:t>megfelelő hőmérsékletfüggési együtthatói (</a:t>
            </a:r>
            <a:r>
              <a:rPr lang="hu-HU" sz="2200" cap="none" dirty="0" err="1"/>
              <a:t>Z-szám</a:t>
            </a:r>
            <a:r>
              <a:rPr lang="hu-HU" sz="2200" cap="none" dirty="0"/>
              <a:t>)</a:t>
            </a:r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30753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1902593" cy="796214"/>
          </a:xfrm>
        </p:spPr>
        <p:txBody>
          <a:bodyPr/>
          <a:lstStyle/>
          <a:p>
            <a:pPr algn="l"/>
            <a:r>
              <a:rPr lang="hu-HU" dirty="0"/>
              <a:t>D-szám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414733"/>
            <a:ext cx="3507108" cy="4882550"/>
          </a:xfrm>
        </p:spPr>
        <p:txBody>
          <a:bodyPr>
            <a:normAutofit/>
          </a:bodyPr>
          <a:lstStyle/>
          <a:p>
            <a:r>
              <a:rPr lang="hu-HU" sz="2200" cap="none" dirty="0"/>
              <a:t>D-szám: decimális redukciós </a:t>
            </a:r>
            <a:r>
              <a:rPr lang="hu-HU" sz="2200" cap="none" dirty="0" smtClean="0"/>
              <a:t>idő, </a:t>
            </a:r>
            <a:r>
              <a:rPr lang="hu-HU" sz="2200" cap="none" dirty="0"/>
              <a:t>az az idő, </a:t>
            </a:r>
            <a:r>
              <a:rPr lang="hu-HU" sz="2200" cap="none" dirty="0" smtClean="0"/>
              <a:t>ami </a:t>
            </a:r>
            <a:r>
              <a:rPr lang="hu-HU" sz="2200" cap="none" dirty="0"/>
              <a:t>alatt</a:t>
            </a:r>
            <a:br>
              <a:rPr lang="hu-HU" sz="2200" cap="none" dirty="0"/>
            </a:br>
            <a:r>
              <a:rPr lang="hu-HU" sz="2200" cap="none" dirty="0"/>
              <a:t>- a mikrobák száma a tizedére csökken</a:t>
            </a:r>
            <a:br>
              <a:rPr lang="hu-HU" sz="2200" cap="none" dirty="0"/>
            </a:br>
            <a:r>
              <a:rPr lang="hu-HU" sz="2200" cap="none" dirty="0"/>
              <a:t>- a kezdeti mikrobák v. spórák számának 90%-a elpusztul.</a:t>
            </a:r>
          </a:p>
          <a:p>
            <a:r>
              <a:rPr lang="hu-HU" sz="2200" cap="none" dirty="0"/>
              <a:t>Decimális redukciós idő és a </a:t>
            </a:r>
            <a:r>
              <a:rPr lang="hu-HU" sz="2200" cap="none" dirty="0" err="1"/>
              <a:t>hőpusztulási</a:t>
            </a:r>
            <a:r>
              <a:rPr lang="hu-HU" sz="2200" cap="none" dirty="0"/>
              <a:t> sebességi állandó kapcsolata: D=2,303/</a:t>
            </a:r>
            <a:r>
              <a:rPr lang="hu-HU" sz="2200" cap="none" dirty="0" err="1"/>
              <a:t>k</a:t>
            </a:r>
            <a:r>
              <a:rPr lang="hu-HU" sz="2200" cap="none" baseline="-25000" dirty="0" err="1"/>
              <a:t>d</a:t>
            </a:r>
            <a:endParaRPr lang="hu-HU" sz="2200" cap="none" baseline="-25000" dirty="0"/>
          </a:p>
          <a:p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438" y="277699"/>
            <a:ext cx="4536610" cy="601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61708"/>
          </a:xfrm>
        </p:spPr>
        <p:txBody>
          <a:bodyPr/>
          <a:lstStyle/>
          <a:p>
            <a:pPr algn="l"/>
            <a:r>
              <a:rPr lang="hu-HU" dirty="0"/>
              <a:t>F-szám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380227"/>
            <a:ext cx="7772870" cy="4410973"/>
          </a:xfrm>
        </p:spPr>
        <p:txBody>
          <a:bodyPr/>
          <a:lstStyle/>
          <a:p>
            <a:r>
              <a:rPr lang="hu-HU" sz="2200" cap="none" dirty="0"/>
              <a:t>F-szám: megadja azt az időt (percben), amely alatt a szuszpenzióban az összes mikrobát, illetve spórát el lehet pusztítani </a:t>
            </a:r>
            <a:r>
              <a:rPr lang="hu-HU" sz="2200" cap="none" dirty="0" smtClean="0"/>
              <a:t>121°C-on</a:t>
            </a:r>
            <a:r>
              <a:rPr lang="hu-HU" sz="2200" cap="none" dirty="0"/>
              <a:t>.</a:t>
            </a:r>
          </a:p>
          <a:p>
            <a:endParaRPr lang="hu-HU" cap="none" dirty="0"/>
          </a:p>
          <a:p>
            <a:endParaRPr lang="hu-HU" cap="none" dirty="0"/>
          </a:p>
          <a:p>
            <a:pPr marL="0" indent="0">
              <a:buNone/>
            </a:pPr>
            <a:r>
              <a:rPr lang="hu-HU" sz="2200" cap="none" dirty="0" smtClean="0"/>
              <a:t>	D</a:t>
            </a:r>
            <a:r>
              <a:rPr lang="hu-HU" sz="2200" cap="none" dirty="0"/>
              <a:t>: decimális redukciós idő</a:t>
            </a:r>
            <a:br>
              <a:rPr lang="hu-HU" sz="2200" cap="none" dirty="0"/>
            </a:br>
            <a:r>
              <a:rPr lang="hu-HU" sz="2200" cap="none" dirty="0" smtClean="0"/>
              <a:t>	n </a:t>
            </a:r>
            <a:r>
              <a:rPr lang="hu-HU" sz="2200" cap="none" dirty="0"/>
              <a:t>értéke log</a:t>
            </a:r>
            <a:r>
              <a:rPr lang="hu-HU" sz="2200" cap="none" baseline="-25000" dirty="0"/>
              <a:t>10</a:t>
            </a:r>
            <a:r>
              <a:rPr lang="hu-HU" sz="2200" cap="none" dirty="0"/>
              <a:t>N</a:t>
            </a:r>
            <a:r>
              <a:rPr lang="hu-HU" sz="2200" cap="none" baseline="-25000" dirty="0"/>
              <a:t>0</a:t>
            </a:r>
            <a:r>
              <a:rPr lang="hu-HU" sz="2200" cap="none" dirty="0"/>
              <a:t/>
            </a:r>
            <a:br>
              <a:rPr lang="hu-HU" sz="2200" cap="none" dirty="0"/>
            </a:br>
            <a:r>
              <a:rPr lang="hu-HU" sz="2200" cap="none" dirty="0" smtClean="0"/>
              <a:t>	N</a:t>
            </a:r>
            <a:r>
              <a:rPr lang="hu-HU" sz="2200" cap="none" baseline="-25000" dirty="0" smtClean="0"/>
              <a:t>0</a:t>
            </a:r>
            <a:r>
              <a:rPr lang="hu-HU" sz="2200" cap="none" dirty="0" smtClean="0"/>
              <a:t> </a:t>
            </a:r>
            <a:r>
              <a:rPr lang="hu-HU" sz="2200" cap="none" dirty="0"/>
              <a:t>a </a:t>
            </a:r>
            <a:r>
              <a:rPr lang="hu-HU" sz="2200" cap="none" dirty="0" smtClean="0"/>
              <a:t>kezdeti élő sejtszám</a:t>
            </a:r>
            <a:endParaRPr lang="hu-HU" sz="2200" cap="none" dirty="0"/>
          </a:p>
          <a:p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789" y="2745137"/>
            <a:ext cx="2803951" cy="64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56490"/>
          </a:xfrm>
        </p:spPr>
        <p:txBody>
          <a:bodyPr/>
          <a:lstStyle/>
          <a:p>
            <a:pPr algn="l"/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275009"/>
            <a:ext cx="7772870" cy="5401836"/>
          </a:xfrm>
        </p:spPr>
        <p:txBody>
          <a:bodyPr>
            <a:normAutofit fontScale="92500"/>
          </a:bodyPr>
          <a:lstStyle/>
          <a:p>
            <a:r>
              <a:rPr lang="hu-HU" cap="none" dirty="0" smtClean="0"/>
              <a:t>Biotechnológia és fermentációs folyamatok hulladékai lehetnek:</a:t>
            </a:r>
          </a:p>
          <a:p>
            <a:pPr lvl="1"/>
            <a:r>
              <a:rPr lang="hu-HU" cap="none" dirty="0" smtClean="0"/>
              <a:t>Szilárd</a:t>
            </a:r>
          </a:p>
          <a:p>
            <a:pPr lvl="1"/>
            <a:r>
              <a:rPr lang="hu-HU" cap="none" dirty="0" smtClean="0"/>
              <a:t>Gáznemű</a:t>
            </a:r>
          </a:p>
          <a:p>
            <a:pPr lvl="1"/>
            <a:r>
              <a:rPr lang="hu-HU" cap="none" dirty="0" smtClean="0"/>
              <a:t>Folyadék</a:t>
            </a:r>
          </a:p>
          <a:p>
            <a:r>
              <a:rPr lang="hu-HU" cap="none" dirty="0" smtClean="0"/>
              <a:t>A környezetbe történő kibocsátás előtt kezelésre szorulnak</a:t>
            </a:r>
          </a:p>
          <a:p>
            <a:r>
              <a:rPr lang="hu-HU" cap="none" dirty="0" smtClean="0"/>
              <a:t>A kezelés lehet:</a:t>
            </a:r>
          </a:p>
          <a:p>
            <a:pPr lvl="1"/>
            <a:r>
              <a:rPr lang="hu-HU" cap="none" dirty="0" smtClean="0"/>
              <a:t>Biológiai inaktiválás</a:t>
            </a:r>
          </a:p>
          <a:p>
            <a:pPr lvl="1"/>
            <a:r>
              <a:rPr lang="hu-HU" cap="none" dirty="0" smtClean="0"/>
              <a:t>Szennyvíz előkezelés</a:t>
            </a:r>
          </a:p>
          <a:p>
            <a:pPr lvl="1"/>
            <a:r>
              <a:rPr lang="hu-HU" cap="none" dirty="0" smtClean="0"/>
              <a:t>Szűrés</a:t>
            </a:r>
          </a:p>
          <a:p>
            <a:pPr lvl="1"/>
            <a:r>
              <a:rPr lang="hu-HU" cap="none" dirty="0" smtClean="0"/>
              <a:t>Szagcsökkentés</a:t>
            </a:r>
            <a:endParaRPr lang="hu-HU" cap="none" dirty="0"/>
          </a:p>
          <a:p>
            <a:pPr lvl="1"/>
            <a:r>
              <a:rPr lang="hu-HU" cap="none" dirty="0" smtClean="0"/>
              <a:t>Ártalmatlanítás</a:t>
            </a:r>
          </a:p>
          <a:p>
            <a:r>
              <a:rPr lang="hu-HU" cap="none" dirty="0" err="1" smtClean="0"/>
              <a:t>Rekombináns</a:t>
            </a:r>
            <a:r>
              <a:rPr lang="hu-HU" cap="none" dirty="0" smtClean="0"/>
              <a:t>, vagy patogén mikrobák elpusztítása</a:t>
            </a:r>
          </a:p>
          <a:p>
            <a:r>
              <a:rPr lang="hu-HU" cap="none" dirty="0" smtClean="0"/>
              <a:t>Folyadék halmazállapotú hulladék kezelése: hőkezelés vagy kémiai eljárás</a:t>
            </a:r>
          </a:p>
          <a:p>
            <a:endParaRPr lang="hu-HU" cap="none" dirty="0" smtClean="0"/>
          </a:p>
        </p:txBody>
      </p:sp>
    </p:spTree>
    <p:extLst>
      <p:ext uri="{BB962C8B-B14F-4D97-AF65-F5344CB8AC3E}">
        <p14:creationId xmlns:p14="http://schemas.microsoft.com/office/powerpoint/2010/main" val="38750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2868" cy="675444"/>
          </a:xfrm>
        </p:spPr>
        <p:txBody>
          <a:bodyPr/>
          <a:lstStyle/>
          <a:p>
            <a:pPr algn="l"/>
            <a:r>
              <a:rPr lang="hu-HU" dirty="0" err="1"/>
              <a:t>Z-szám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293963"/>
            <a:ext cx="7772870" cy="5158595"/>
          </a:xfrm>
        </p:spPr>
        <p:txBody>
          <a:bodyPr>
            <a:normAutofit/>
          </a:bodyPr>
          <a:lstStyle/>
          <a:p>
            <a:r>
              <a:rPr lang="hu-HU" sz="2200" cap="none" dirty="0" err="1"/>
              <a:t>Z-szám</a:t>
            </a:r>
            <a:r>
              <a:rPr lang="hu-HU" sz="2200" cap="none" dirty="0"/>
              <a:t>: az a hőmérsékletkülönbség, amivel a </a:t>
            </a:r>
            <a:r>
              <a:rPr lang="hu-HU" sz="2200" cap="none" dirty="0" err="1"/>
              <a:t>féllogaritmikus</a:t>
            </a:r>
            <a:r>
              <a:rPr lang="hu-HU" sz="2200" cap="none" dirty="0"/>
              <a:t> skálán egy nagyságrenddel csökkenthetjük a mikrobák számát.</a:t>
            </a:r>
          </a:p>
          <a:p>
            <a:endParaRPr lang="hu-HU" cap="none" dirty="0" smtClean="0"/>
          </a:p>
          <a:p>
            <a:endParaRPr lang="hu-HU" cap="none" dirty="0"/>
          </a:p>
          <a:p>
            <a:r>
              <a:rPr lang="hu-HU" sz="2200" cap="none" dirty="0"/>
              <a:t>Z tipikus értéke 7-24°C (10°C) nedves hővel, míg száraz hővel 10-60°C (20°C). Ez mutatja a nedves sterilezés jelentőségét</a:t>
            </a:r>
            <a:r>
              <a:rPr lang="hu-HU" sz="2200" cap="none" dirty="0" smtClean="0"/>
              <a:t>.</a:t>
            </a:r>
            <a:endParaRPr lang="hu-HU" sz="2200" cap="none" dirty="0" smtClean="0"/>
          </a:p>
          <a:p>
            <a:r>
              <a:rPr lang="hu-HU" sz="2200" cap="none" dirty="0" smtClean="0"/>
              <a:t>D-szám </a:t>
            </a:r>
            <a:r>
              <a:rPr lang="hu-HU" sz="2200" cap="none" dirty="0"/>
              <a:t>és F-szám értéke függ a kezelés és a mintavétel körülményeitől. A </a:t>
            </a:r>
            <a:r>
              <a:rPr lang="hu-HU" sz="2200" cap="none" dirty="0" err="1"/>
              <a:t>Z-szám</a:t>
            </a:r>
            <a:r>
              <a:rPr lang="hu-HU" sz="2200" cap="none" dirty="0"/>
              <a:t> értéke a körülményektől kevésbé függ.</a:t>
            </a:r>
          </a:p>
          <a:p>
            <a:r>
              <a:rPr lang="hu-HU" sz="2200" cap="none" dirty="0"/>
              <a:t>Figyelembe kell venni a minta méretét, </a:t>
            </a:r>
            <a:r>
              <a:rPr lang="hu-HU" sz="2200" cap="none" dirty="0" smtClean="0"/>
              <a:t>és a</a:t>
            </a:r>
            <a:r>
              <a:rPr lang="hu-HU" sz="2200" cap="none" dirty="0" smtClean="0"/>
              <a:t> </a:t>
            </a:r>
            <a:r>
              <a:rPr lang="hu-HU" sz="2200" cap="none" dirty="0"/>
              <a:t>gátló anyagok jelenlétét (antibiotikumok, fertőtlenítő kémiai anyagok). </a:t>
            </a:r>
            <a:endParaRPr lang="hu-HU" sz="2200" cap="none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242" y="2418369"/>
            <a:ext cx="5617046" cy="6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227535"/>
          </a:xfrm>
        </p:spPr>
        <p:txBody>
          <a:bodyPr/>
          <a:lstStyle/>
          <a:p>
            <a:r>
              <a:rPr lang="hu-HU" dirty="0"/>
              <a:t>A fertőtlenítés hatékonyságát befolyásoló tényezők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800" y="2242869"/>
            <a:ext cx="7772870" cy="3709358"/>
          </a:xfrm>
        </p:spPr>
        <p:txBody>
          <a:bodyPr/>
          <a:lstStyle/>
          <a:p>
            <a:r>
              <a:rPr lang="hu-HU" sz="2200" cap="none" dirty="0"/>
              <a:t>Anyag </a:t>
            </a:r>
            <a:r>
              <a:rPr lang="hu-HU" sz="2200" cap="none" dirty="0" err="1"/>
              <a:t>szennyezettségi</a:t>
            </a:r>
            <a:r>
              <a:rPr lang="hu-HU" sz="2200" cap="none" dirty="0"/>
              <a:t> szintje, megkívánt sterilitási szint</a:t>
            </a:r>
          </a:p>
          <a:p>
            <a:r>
              <a:rPr lang="hu-HU" sz="2200" cap="none" dirty="0"/>
              <a:t>Mikroorganizmus hozzáférhetősége</a:t>
            </a:r>
          </a:p>
          <a:p>
            <a:pPr lvl="1"/>
            <a:r>
              <a:rPr lang="hu-HU" sz="2000" cap="none" dirty="0"/>
              <a:t>A szilárd anyagok megvédik a csapdába ejtett mikroorganizmusokat azáltal, hogy korlátozzák a hő vagy kémiai anyag diffúzióját. Túl kell méretezni.  </a:t>
            </a:r>
          </a:p>
          <a:p>
            <a:r>
              <a:rPr lang="hu-HU" sz="2200" cap="none" dirty="0" smtClean="0"/>
              <a:t>Sejtek </a:t>
            </a:r>
            <a:r>
              <a:rPr lang="hu-HU" sz="2200" cap="none" dirty="0"/>
              <a:t>állapota (vegetatív vagy spóra)</a:t>
            </a:r>
          </a:p>
          <a:p>
            <a:r>
              <a:rPr lang="hu-HU" sz="2200" cap="none" dirty="0"/>
              <a:t>Kezdeti sejtszám</a:t>
            </a:r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3051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47973"/>
          </a:xfrm>
        </p:spPr>
        <p:txBody>
          <a:bodyPr/>
          <a:lstStyle/>
          <a:p>
            <a:r>
              <a:rPr lang="hu-HU" dirty="0"/>
              <a:t>Kémiai fertőtlenítés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800" y="1759789"/>
            <a:ext cx="7772870" cy="3847381"/>
          </a:xfrm>
        </p:spPr>
        <p:txBody>
          <a:bodyPr/>
          <a:lstStyle/>
          <a:p>
            <a:r>
              <a:rPr lang="hu-HU" sz="2400" cap="none" dirty="0" err="1"/>
              <a:t>Biohulladékra</a:t>
            </a:r>
            <a:r>
              <a:rPr lang="hu-HU" sz="2400" cap="none" dirty="0"/>
              <a:t>: körülményes, érzékeny a szennyvíz minőségére.</a:t>
            </a:r>
          </a:p>
          <a:p>
            <a:r>
              <a:rPr lang="hu-HU" sz="2400" cap="none" dirty="0"/>
              <a:t>Nehezen becsülhető (fehérjék, szerves anyagok különböző mennyisége miatt)</a:t>
            </a:r>
          </a:p>
          <a:p>
            <a:r>
              <a:rPr lang="hu-HU" sz="2400" cap="none" dirty="0"/>
              <a:t>Szilárd anyagok megvédik a bennük lévő mikrobákat.</a:t>
            </a:r>
          </a:p>
          <a:p>
            <a:r>
              <a:rPr lang="hu-HU" sz="2400" cap="none" dirty="0"/>
              <a:t>Szerves anyagok a fertőtlenítőszerrel reagálva toxikus termékeket képezhetnek</a:t>
            </a:r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25463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44456"/>
          </a:xfrm>
        </p:spPr>
        <p:txBody>
          <a:bodyPr/>
          <a:lstStyle/>
          <a:p>
            <a:r>
              <a:rPr lang="hu-HU" dirty="0"/>
              <a:t>Kémiai fertőtlenítés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362975"/>
            <a:ext cx="7772870" cy="5193100"/>
          </a:xfrm>
        </p:spPr>
        <p:txBody>
          <a:bodyPr>
            <a:normAutofit/>
          </a:bodyPr>
          <a:lstStyle/>
          <a:p>
            <a:r>
              <a:rPr lang="hu-HU" sz="2200" cap="none" dirty="0"/>
              <a:t>Fertőtlenítéshez használt anyagok:</a:t>
            </a:r>
            <a:br>
              <a:rPr lang="hu-HU" sz="2200" cap="none" dirty="0"/>
            </a:br>
            <a:r>
              <a:rPr lang="hu-HU" sz="2200" cap="none" dirty="0" err="1"/>
              <a:t>nátrium-hipoklorit</a:t>
            </a:r>
            <a:r>
              <a:rPr lang="hu-HU" sz="2200" cap="none" dirty="0"/>
              <a:t>, nátrium-hidroxid, </a:t>
            </a:r>
            <a:r>
              <a:rPr lang="hu-HU" sz="2200" cap="none" dirty="0" err="1"/>
              <a:t>glutáraldehid</a:t>
            </a:r>
            <a:r>
              <a:rPr lang="hu-HU" sz="2200" cap="none" dirty="0"/>
              <a:t>, klór-dioxid, </a:t>
            </a:r>
            <a:r>
              <a:rPr lang="hu-HU" sz="2200" cap="none" dirty="0" err="1"/>
              <a:t>kvaterner</a:t>
            </a:r>
            <a:r>
              <a:rPr lang="hu-HU" sz="2200" cap="none" dirty="0"/>
              <a:t> ammónium-komponensek.</a:t>
            </a:r>
          </a:p>
          <a:p>
            <a:r>
              <a:rPr lang="hu-HU" sz="2200" cap="none" dirty="0"/>
              <a:t>Fertőtlenítés sikeressége függ: </a:t>
            </a:r>
            <a:br>
              <a:rPr lang="hu-HU" sz="2200" cap="none" dirty="0"/>
            </a:br>
            <a:r>
              <a:rPr lang="hu-HU" sz="2200" cap="none" dirty="0" smtClean="0"/>
              <a:t>- a </a:t>
            </a:r>
            <a:r>
              <a:rPr lang="hu-HU" sz="2200" cap="none" dirty="0"/>
              <a:t>mikroba érzékenysége</a:t>
            </a:r>
            <a:br>
              <a:rPr lang="hu-HU" sz="2200" cap="none" dirty="0"/>
            </a:br>
            <a:r>
              <a:rPr lang="hu-HU" sz="2200" cap="none" dirty="0"/>
              <a:t>- a kezelő anyag</a:t>
            </a:r>
            <a:br>
              <a:rPr lang="hu-HU" sz="2200" cap="none" dirty="0"/>
            </a:br>
            <a:r>
              <a:rPr lang="hu-HU" sz="2200" cap="none" dirty="0"/>
              <a:t>- a sterilitási szint</a:t>
            </a:r>
            <a:br>
              <a:rPr lang="hu-HU" sz="2200" cap="none" dirty="0"/>
            </a:br>
            <a:r>
              <a:rPr lang="hu-HU" sz="2200" cap="none" dirty="0"/>
              <a:t>- a mikroorganizmus milyen mértékben érintkezik a fertőtlenítő szerrel</a:t>
            </a:r>
            <a:br>
              <a:rPr lang="hu-HU" sz="2200" cap="none" dirty="0"/>
            </a:br>
            <a:r>
              <a:rPr lang="hu-HU" sz="2200" cap="none" dirty="0"/>
              <a:t>- kezelés körülményei (pH, T, gátló ionok)</a:t>
            </a:r>
            <a:br>
              <a:rPr lang="hu-HU" sz="2200" cap="none" dirty="0"/>
            </a:br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4778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669369"/>
          </a:xfrm>
        </p:spPr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cap="none" dirty="0" smtClean="0"/>
              <a:t>Milyen problémát okoz, ha kezelés nélkül engedjünk ki a biotechnológiai hulladékokat az élővizekbe?</a:t>
            </a:r>
          </a:p>
          <a:p>
            <a:r>
              <a:rPr lang="hu-HU" cap="none" dirty="0" smtClean="0"/>
              <a:t>Ismertesse a mikrobapusztulás lineáristól való eltérésének két okát, és grafikonon szemléltesse is azt!</a:t>
            </a:r>
          </a:p>
          <a:p>
            <a:r>
              <a:rPr lang="hu-HU" cap="none" dirty="0" smtClean="0"/>
              <a:t>Ismertesse a D-, az F- és a </a:t>
            </a:r>
            <a:r>
              <a:rPr lang="hu-HU" cap="none" dirty="0" err="1" smtClean="0"/>
              <a:t>Z-számot</a:t>
            </a:r>
            <a:r>
              <a:rPr lang="hu-HU" cap="none" dirty="0" smtClean="0"/>
              <a:t>!</a:t>
            </a:r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1920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623686"/>
          </a:xfrm>
        </p:spPr>
        <p:txBody>
          <a:bodyPr/>
          <a:lstStyle/>
          <a:p>
            <a:pPr algn="l"/>
            <a:r>
              <a:rPr lang="hu-HU" dirty="0" smtClean="0"/>
              <a:t>Sterilezés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242205"/>
            <a:ext cx="7772870" cy="4848044"/>
          </a:xfrm>
        </p:spPr>
        <p:txBody>
          <a:bodyPr/>
          <a:lstStyle/>
          <a:p>
            <a:r>
              <a:rPr lang="hu-HU" cap="none" dirty="0" smtClean="0"/>
              <a:t>Abszolút fogalom</a:t>
            </a:r>
          </a:p>
          <a:p>
            <a:r>
              <a:rPr lang="hu-HU" cap="none" dirty="0"/>
              <a:t>Sterilezés kritériuma: A folyamat sikeressége függ attól, hogy mennyi a 	valószínűsége annak, hogy bármilyen fertőző 	mikroorganizmus túlélte a kezelési módszert.</a:t>
            </a:r>
          </a:p>
          <a:p>
            <a:r>
              <a:rPr lang="hu-HU" cap="none" dirty="0" smtClean="0"/>
              <a:t>Ez a megengedett valószínűség:</a:t>
            </a:r>
          </a:p>
          <a:p>
            <a:pPr lvl="1"/>
            <a:r>
              <a:rPr lang="hu-HU" cap="none" dirty="0" smtClean="0"/>
              <a:t>Fermentáció: 10</a:t>
            </a:r>
            <a:r>
              <a:rPr lang="hu-HU" cap="none" baseline="30000" dirty="0" smtClean="0"/>
              <a:t>-3</a:t>
            </a:r>
          </a:p>
          <a:p>
            <a:pPr lvl="1"/>
            <a:r>
              <a:rPr lang="hu-HU" cap="none" dirty="0" smtClean="0"/>
              <a:t>Orvosi eszközök: 10</a:t>
            </a:r>
            <a:r>
              <a:rPr lang="hu-HU" cap="none" baseline="30000" dirty="0" smtClean="0"/>
              <a:t>-6</a:t>
            </a:r>
            <a:endParaRPr lang="hu-HU" cap="none" dirty="0" smtClean="0"/>
          </a:p>
          <a:p>
            <a:pPr lvl="1"/>
            <a:r>
              <a:rPr lang="hu-HU" cap="none" dirty="0" smtClean="0"/>
              <a:t>Élelmiszeripar esetén: 10</a:t>
            </a:r>
            <a:r>
              <a:rPr lang="hu-HU" cap="none" baseline="30000" dirty="0" smtClean="0"/>
              <a:t>-12</a:t>
            </a:r>
            <a:endParaRPr lang="hu-HU" cap="none" dirty="0" smtClean="0"/>
          </a:p>
          <a:p>
            <a:pPr lvl="1"/>
            <a:endParaRPr lang="hu-HU" cap="none" dirty="0" smtClean="0"/>
          </a:p>
        </p:txBody>
      </p:sp>
    </p:spTree>
    <p:extLst>
      <p:ext uri="{BB962C8B-B14F-4D97-AF65-F5344CB8AC3E}">
        <p14:creationId xmlns:p14="http://schemas.microsoft.com/office/powerpoint/2010/main" val="18693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0" y="273463"/>
            <a:ext cx="7773338" cy="1296546"/>
          </a:xfrm>
        </p:spPr>
        <p:txBody>
          <a:bodyPr/>
          <a:lstStyle/>
          <a:p>
            <a:r>
              <a:rPr lang="hu-HU" dirty="0" err="1" smtClean="0"/>
              <a:t>Nih</a:t>
            </a:r>
            <a:r>
              <a:rPr lang="hu-HU" dirty="0" smtClean="0"/>
              <a:t> (National </a:t>
            </a:r>
            <a:r>
              <a:rPr lang="hu-HU" dirty="0" err="1" smtClean="0"/>
              <a:t>institutes</a:t>
            </a:r>
            <a:r>
              <a:rPr lang="hu-HU" dirty="0" smtClean="0"/>
              <a:t> of </a:t>
            </a:r>
            <a:r>
              <a:rPr lang="hu-HU" dirty="0" err="1" smtClean="0"/>
              <a:t>health</a:t>
            </a:r>
            <a:r>
              <a:rPr lang="hu-HU" dirty="0" smtClean="0"/>
              <a:t>) előírások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570009"/>
            <a:ext cx="7772870" cy="5011095"/>
          </a:xfrm>
        </p:spPr>
        <p:txBody>
          <a:bodyPr>
            <a:normAutofit/>
          </a:bodyPr>
          <a:lstStyle/>
          <a:p>
            <a:r>
              <a:rPr lang="hu-HU" cap="none" dirty="0" smtClean="0"/>
              <a:t>Minden </a:t>
            </a:r>
            <a:r>
              <a:rPr lang="hu-HU" cap="none" dirty="0" err="1" smtClean="0"/>
              <a:t>rekombináns</a:t>
            </a:r>
            <a:r>
              <a:rPr lang="hu-HU" cap="none" dirty="0" smtClean="0"/>
              <a:t> DNS-t tartalmazó mikroorganizmus tápoldatát a kiöntés előtt </a:t>
            </a:r>
            <a:r>
              <a:rPr lang="hu-HU" cap="none" dirty="0" err="1" smtClean="0"/>
              <a:t>validált</a:t>
            </a:r>
            <a:r>
              <a:rPr lang="hu-HU" cap="none" dirty="0" smtClean="0"/>
              <a:t> módszerrel kell sterilezni</a:t>
            </a:r>
          </a:p>
          <a:p>
            <a:r>
              <a:rPr lang="hu-HU" cap="none" dirty="0" smtClean="0"/>
              <a:t>A </a:t>
            </a:r>
            <a:r>
              <a:rPr lang="hu-HU" cap="none" dirty="0" err="1" smtClean="0"/>
              <a:t>validálás</a:t>
            </a:r>
            <a:r>
              <a:rPr lang="hu-HU" cap="none" dirty="0" smtClean="0"/>
              <a:t> csak az adott mikroorganizmusra érvényes</a:t>
            </a:r>
          </a:p>
          <a:p>
            <a:r>
              <a:rPr lang="hu-HU" cap="none" dirty="0" smtClean="0"/>
              <a:t>Új mikroba esetén új </a:t>
            </a:r>
            <a:r>
              <a:rPr lang="hu-HU" cap="none" dirty="0" err="1" smtClean="0"/>
              <a:t>validálás</a:t>
            </a:r>
            <a:endParaRPr lang="hu-HU" cap="none" dirty="0" smtClean="0"/>
          </a:p>
          <a:p>
            <a:r>
              <a:rPr lang="hu-HU" cap="none" dirty="0" smtClean="0"/>
              <a:t>A tápoldatnak nem kell sterilnek lennie, csak a </a:t>
            </a:r>
            <a:r>
              <a:rPr lang="hu-HU" cap="none" dirty="0" err="1" smtClean="0"/>
              <a:t>rekombináns</a:t>
            </a:r>
            <a:r>
              <a:rPr lang="hu-HU" cap="none" dirty="0" smtClean="0"/>
              <a:t> DNS-t és a gazda mikrobát nem tartalmazhatja</a:t>
            </a:r>
          </a:p>
          <a:p>
            <a:r>
              <a:rPr lang="hu-HU" cap="none" dirty="0" smtClean="0"/>
              <a:t>A NIH előírások inkább a pasztörizálásnak felelnek meg, nem a </a:t>
            </a:r>
            <a:r>
              <a:rPr lang="hu-HU" cap="none" dirty="0" smtClean="0"/>
              <a:t>sterilezésnek</a:t>
            </a:r>
          </a:p>
          <a:p>
            <a:r>
              <a:rPr lang="hu-HU" cap="none" dirty="0"/>
              <a:t>NIH nem kötelező, de legtöbben önként alkalmazzák</a:t>
            </a:r>
          </a:p>
          <a:p>
            <a:r>
              <a:rPr lang="hu-HU" cap="none" dirty="0"/>
              <a:t>NIH 1987 óta, folyamatos átdolgozás a technológiai változásokat figyelembe véve</a:t>
            </a:r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30344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0" y="273461"/>
            <a:ext cx="7773338" cy="1279293"/>
          </a:xfrm>
        </p:spPr>
        <p:txBody>
          <a:bodyPr/>
          <a:lstStyle/>
          <a:p>
            <a:r>
              <a:rPr lang="hu-HU" dirty="0" smtClean="0"/>
              <a:t>Autoklávok sterilezési folyamatainak </a:t>
            </a:r>
            <a:r>
              <a:rPr lang="hu-HU" dirty="0" err="1" smtClean="0"/>
              <a:t>validálása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725283"/>
            <a:ext cx="7772870" cy="4209691"/>
          </a:xfrm>
        </p:spPr>
        <p:txBody>
          <a:bodyPr/>
          <a:lstStyle/>
          <a:p>
            <a:r>
              <a:rPr lang="hu-HU" cap="none" dirty="0" smtClean="0"/>
              <a:t>Gyógyszeriparban és orvosi alkalmazásoknál</a:t>
            </a:r>
          </a:p>
          <a:p>
            <a:r>
              <a:rPr lang="hu-HU" cap="none" dirty="0" smtClean="0"/>
              <a:t>Azonosítani kell a szennyező mikrobát, és meg kell határozni a populáció legmagasabb ellenállási értékét</a:t>
            </a:r>
          </a:p>
          <a:p>
            <a:r>
              <a:rPr lang="hu-HU" cap="none" dirty="0" smtClean="0"/>
              <a:t>A </a:t>
            </a:r>
            <a:r>
              <a:rPr lang="hu-HU" cap="none" dirty="0" err="1" smtClean="0"/>
              <a:t>validáláshoz</a:t>
            </a:r>
            <a:r>
              <a:rPr lang="hu-HU" cap="none" dirty="0" smtClean="0"/>
              <a:t> általában </a:t>
            </a:r>
            <a:r>
              <a:rPr lang="hu-HU" cap="none" dirty="0" err="1" smtClean="0"/>
              <a:t>termofil</a:t>
            </a:r>
            <a:r>
              <a:rPr lang="hu-HU" cap="none" dirty="0" smtClean="0"/>
              <a:t> spóraképző mikrobákat választanak</a:t>
            </a:r>
          </a:p>
          <a:p>
            <a:r>
              <a:rPr lang="hu-HU" cap="none" dirty="0" smtClean="0"/>
              <a:t>Egyszerre szigorúbb és rugalmasabb is mint a NIH (nem kell állandóan </a:t>
            </a:r>
            <a:r>
              <a:rPr lang="hu-HU" cap="none" dirty="0" err="1" smtClean="0"/>
              <a:t>újravalidálni</a:t>
            </a:r>
            <a:r>
              <a:rPr lang="hu-HU" cap="none" dirty="0" smtClean="0"/>
              <a:t>, de itt minden mikrobának el kell pusztulnia)</a:t>
            </a:r>
          </a:p>
        </p:txBody>
      </p:sp>
    </p:spTree>
    <p:extLst>
      <p:ext uri="{BB962C8B-B14F-4D97-AF65-F5344CB8AC3E}">
        <p14:creationId xmlns:p14="http://schemas.microsoft.com/office/powerpoint/2010/main" val="25663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778961"/>
          </a:xfrm>
        </p:spPr>
        <p:txBody>
          <a:bodyPr/>
          <a:lstStyle/>
          <a:p>
            <a:pPr algn="l"/>
            <a:r>
              <a:rPr lang="hu-HU" dirty="0" smtClean="0"/>
              <a:t>Előkezelés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397479"/>
            <a:ext cx="7772870" cy="4393721"/>
          </a:xfrm>
        </p:spPr>
        <p:txBody>
          <a:bodyPr/>
          <a:lstStyle/>
          <a:p>
            <a:r>
              <a:rPr lang="hu-HU" cap="none" dirty="0" smtClean="0"/>
              <a:t>Szükséges, mert:</a:t>
            </a:r>
          </a:p>
          <a:p>
            <a:pPr lvl="1"/>
            <a:r>
              <a:rPr lang="hu-HU" cap="none" dirty="0" smtClean="0"/>
              <a:t>A biotechnológiai folyamatok magas szervesanyag-tartalommal rendelkeznek</a:t>
            </a:r>
          </a:p>
          <a:p>
            <a:pPr lvl="1"/>
            <a:r>
              <a:rPr lang="hu-HU" cap="none" dirty="0"/>
              <a:t>Tavak, folyóvizek oldott oxigén koncentrációja minimum 4mg/l, ideális esetben telítettségi szint 90%-</a:t>
            </a:r>
            <a:r>
              <a:rPr lang="hu-HU" cap="none" dirty="0" smtClean="0"/>
              <a:t>a</a:t>
            </a:r>
          </a:p>
          <a:p>
            <a:r>
              <a:rPr lang="hu-HU" cap="none" dirty="0" smtClean="0"/>
              <a:t>Következmény:</a:t>
            </a:r>
          </a:p>
          <a:p>
            <a:pPr lvl="1"/>
            <a:r>
              <a:rPr lang="hu-HU" cap="none" dirty="0" err="1" smtClean="0"/>
              <a:t>Eutrofizáció</a:t>
            </a:r>
            <a:endParaRPr lang="hu-HU" cap="none" dirty="0" smtClean="0"/>
          </a:p>
          <a:p>
            <a:pPr lvl="1"/>
            <a:r>
              <a:rPr lang="hu-HU" cap="none" dirty="0" smtClean="0"/>
              <a:t>Oldott oxigén szint csökkenés</a:t>
            </a:r>
          </a:p>
          <a:p>
            <a:pPr lvl="1"/>
            <a:r>
              <a:rPr lang="hu-HU" cap="none" dirty="0" smtClean="0"/>
              <a:t>Halpusztulás</a:t>
            </a:r>
          </a:p>
          <a:p>
            <a:pPr lvl="1"/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10090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30720"/>
          </a:xfrm>
        </p:spPr>
        <p:txBody>
          <a:bodyPr/>
          <a:lstStyle/>
          <a:p>
            <a:pPr algn="l"/>
            <a:r>
              <a:rPr lang="hu-HU" dirty="0" smtClean="0"/>
              <a:t>Oxigén igény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449239"/>
            <a:ext cx="7772870" cy="4341961"/>
          </a:xfrm>
        </p:spPr>
        <p:txBody>
          <a:bodyPr/>
          <a:lstStyle/>
          <a:p>
            <a:r>
              <a:rPr lang="hu-HU" cap="none" dirty="0"/>
              <a:t>BOI (biológiai oxigén igény) meghatározása:</a:t>
            </a:r>
            <a:br>
              <a:rPr lang="hu-HU" cap="none" dirty="0"/>
            </a:br>
            <a:r>
              <a:rPr lang="hu-HU" cap="none" dirty="0"/>
              <a:t>aerob körülmények közt történő </a:t>
            </a:r>
            <a:r>
              <a:rPr lang="hu-HU" cap="none" dirty="0" err="1"/>
              <a:t>inkubálás</a:t>
            </a:r>
            <a:r>
              <a:rPr lang="hu-HU" cap="none" dirty="0"/>
              <a:t>, optimális növekedési feltételek biztosítása, sötétben!</a:t>
            </a:r>
            <a:br>
              <a:rPr lang="hu-HU" cap="none" dirty="0"/>
            </a:br>
            <a:r>
              <a:rPr lang="hu-HU" cap="none" dirty="0"/>
              <a:t>Oldott O</a:t>
            </a:r>
            <a:r>
              <a:rPr lang="hu-HU" cap="none" baseline="-25000" dirty="0"/>
              <a:t>2</a:t>
            </a:r>
            <a:r>
              <a:rPr lang="hu-HU" cap="none" dirty="0"/>
              <a:t> mérése: induláskor és az 5. </a:t>
            </a:r>
            <a:r>
              <a:rPr lang="hu-HU" cap="none" dirty="0" smtClean="0"/>
              <a:t>napon.</a:t>
            </a:r>
          </a:p>
          <a:p>
            <a:r>
              <a:rPr lang="hu-HU" cap="none" dirty="0" smtClean="0"/>
              <a:t>KOI </a:t>
            </a:r>
            <a:r>
              <a:rPr lang="hu-HU" cap="none" dirty="0"/>
              <a:t>(kémiai oxigén igény) meghatározása: </a:t>
            </a:r>
            <a:br>
              <a:rPr lang="hu-HU" cap="none" dirty="0"/>
            </a:br>
            <a:r>
              <a:rPr lang="hu-HU" cap="none" dirty="0"/>
              <a:t>teljes kémiai oxidáció kálium-dikromáttal, maradék </a:t>
            </a:r>
            <a:r>
              <a:rPr lang="hu-HU" cap="none" dirty="0" smtClean="0"/>
              <a:t>kálium-dikromát </a:t>
            </a:r>
            <a:r>
              <a:rPr lang="hu-HU" cap="none" dirty="0" smtClean="0"/>
              <a:t>visszatitrálása </a:t>
            </a:r>
            <a:r>
              <a:rPr lang="hu-HU" cap="none" dirty="0"/>
              <a:t>vasszulfáttal v. vasammónium-szulfáttal</a:t>
            </a:r>
            <a:r>
              <a:rPr lang="hu-HU" cap="none" dirty="0" smtClean="0"/>
              <a:t>. 2-4 órás teszt</a:t>
            </a:r>
          </a:p>
          <a:p>
            <a:r>
              <a:rPr lang="hu-HU" cap="none" dirty="0" smtClean="0"/>
              <a:t>A KOI mindig nagyobb mint a BOI, mivel a kémiai oxidáció közel teljes</a:t>
            </a:r>
            <a:endParaRPr lang="hu-HU" cap="none" dirty="0"/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17678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61708"/>
          </a:xfrm>
        </p:spPr>
        <p:txBody>
          <a:bodyPr/>
          <a:lstStyle/>
          <a:p>
            <a:pPr algn="l"/>
            <a:r>
              <a:rPr lang="hu-HU" dirty="0" smtClean="0"/>
              <a:t>Előkezelési módszerek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380227"/>
            <a:ext cx="7772870" cy="4410973"/>
          </a:xfrm>
        </p:spPr>
        <p:txBody>
          <a:bodyPr/>
          <a:lstStyle/>
          <a:p>
            <a:r>
              <a:rPr lang="hu-HU" sz="2800" cap="none" dirty="0"/>
              <a:t>Fizikai kezelés:  fölös szilárd </a:t>
            </a:r>
            <a:r>
              <a:rPr lang="hu-HU" sz="2800" cap="none" dirty="0" smtClean="0"/>
              <a:t>szennyeződések eltávolítása</a:t>
            </a:r>
          </a:p>
          <a:p>
            <a:r>
              <a:rPr lang="hu-HU" sz="2800" cap="none" dirty="0"/>
              <a:t>Biológiai kezelés:  szerves hulladék tartalom </a:t>
            </a:r>
            <a:r>
              <a:rPr lang="hu-HU" sz="2800" cap="none" dirty="0" smtClean="0"/>
              <a:t>csökkentése </a:t>
            </a:r>
            <a:r>
              <a:rPr lang="hu-HU" sz="2800" cap="none" dirty="0"/>
              <a:t>aerob, anaerob lebontással</a:t>
            </a:r>
          </a:p>
          <a:p>
            <a:r>
              <a:rPr lang="hu-HU" sz="2800" cap="none" dirty="0"/>
              <a:t>Kémiai kezelés:  finom szuszpenziók </a:t>
            </a:r>
            <a:r>
              <a:rPr lang="hu-HU" sz="2800" cap="none" dirty="0" err="1" smtClean="0"/>
              <a:t>koagulálása</a:t>
            </a:r>
            <a:endParaRPr lang="hu-HU" cap="none" dirty="0"/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5247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65225"/>
          </a:xfrm>
        </p:spPr>
        <p:txBody>
          <a:bodyPr/>
          <a:lstStyle/>
          <a:p>
            <a:r>
              <a:rPr lang="hu-HU" dirty="0" smtClean="0"/>
              <a:t>Mikrobapusztulás kinetikája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330" y="1483743"/>
            <a:ext cx="7772870" cy="5148877"/>
          </a:xfrm>
        </p:spPr>
        <p:txBody>
          <a:bodyPr>
            <a:normAutofit lnSpcReduction="10000"/>
          </a:bodyPr>
          <a:lstStyle/>
          <a:p>
            <a:r>
              <a:rPr lang="hu-HU" cap="none" dirty="0" smtClean="0"/>
              <a:t>Az életképes mikroorganizmusok száma fontosabb, mint a koncentrációja, mert egyetlen szaporodásra képes sejt is hozhat létre populációt.</a:t>
            </a:r>
          </a:p>
          <a:p>
            <a:r>
              <a:rPr lang="hu-HU" cap="none" dirty="0" smtClean="0"/>
              <a:t>Az élő </a:t>
            </a:r>
            <a:r>
              <a:rPr lang="hu-HU" cap="none" dirty="0" smtClean="0"/>
              <a:t>sejtszám</a:t>
            </a:r>
            <a:r>
              <a:rPr lang="hu-HU" cap="none" dirty="0" smtClean="0"/>
              <a:t> </a:t>
            </a:r>
            <a:r>
              <a:rPr lang="hu-HU" cap="none" dirty="0" smtClean="0"/>
              <a:t>csökkenés </a:t>
            </a:r>
            <a:r>
              <a:rPr lang="hu-HU" cap="none" dirty="0" smtClean="0"/>
              <a:t> </a:t>
            </a:r>
            <a:r>
              <a:rPr lang="hu-HU" cap="none" dirty="0" smtClean="0"/>
              <a:t>arányos a fennmaradó </a:t>
            </a:r>
            <a:r>
              <a:rPr lang="hu-HU" cap="none" dirty="0" smtClean="0"/>
              <a:t>sejtsz</a:t>
            </a:r>
            <a:r>
              <a:rPr lang="hu-HU" cap="none" dirty="0" smtClean="0"/>
              <a:t>ámmal</a:t>
            </a:r>
            <a:r>
              <a:rPr lang="hu-HU" cap="none" dirty="0" smtClean="0"/>
              <a:t>: </a:t>
            </a:r>
          </a:p>
          <a:p>
            <a:pPr marL="0" indent="0">
              <a:buNone/>
            </a:pPr>
            <a:endParaRPr lang="hu-HU" cap="none" dirty="0" smtClean="0"/>
          </a:p>
          <a:p>
            <a:pPr marL="0" indent="0">
              <a:buNone/>
            </a:pPr>
            <a:endParaRPr lang="hu-HU" cap="none" dirty="0" smtClean="0"/>
          </a:p>
          <a:p>
            <a:r>
              <a:rPr lang="hu-HU" cap="none" dirty="0"/>
              <a:t>Integrálva, állandó hőmérsékleten</a:t>
            </a:r>
            <a:r>
              <a:rPr lang="hu-HU" cap="none" dirty="0" smtClean="0"/>
              <a:t>:</a:t>
            </a:r>
          </a:p>
          <a:p>
            <a:r>
              <a:rPr lang="hu-HU" cap="none" dirty="0"/>
              <a:t>Ahol: </a:t>
            </a:r>
            <a:endParaRPr lang="hu-HU" cap="none" dirty="0" smtClean="0"/>
          </a:p>
          <a:p>
            <a:pPr lvl="1"/>
            <a:r>
              <a:rPr lang="hu-HU" cap="none" dirty="0" smtClean="0"/>
              <a:t>N</a:t>
            </a:r>
            <a:r>
              <a:rPr lang="hu-HU" cap="none" dirty="0"/>
              <a:t>: élő </a:t>
            </a:r>
            <a:r>
              <a:rPr lang="hu-HU" cap="none" dirty="0" smtClean="0"/>
              <a:t>sejt</a:t>
            </a:r>
            <a:r>
              <a:rPr lang="hu-HU" cap="none" dirty="0" smtClean="0"/>
              <a:t>szám </a:t>
            </a:r>
            <a:r>
              <a:rPr lang="hu-HU" cap="none" dirty="0"/>
              <a:t>[db/cm</a:t>
            </a:r>
            <a:r>
              <a:rPr lang="hu-HU" cap="none" baseline="30000" dirty="0"/>
              <a:t>3</a:t>
            </a:r>
            <a:r>
              <a:rPr lang="hu-HU" cap="none" dirty="0"/>
              <a:t>]</a:t>
            </a:r>
          </a:p>
          <a:p>
            <a:pPr lvl="1"/>
            <a:r>
              <a:rPr lang="hu-HU" cap="none" dirty="0" smtClean="0"/>
              <a:t>N</a:t>
            </a:r>
            <a:r>
              <a:rPr lang="hu-HU" cap="none" baseline="-25000" dirty="0" smtClean="0"/>
              <a:t>0</a:t>
            </a:r>
            <a:r>
              <a:rPr lang="hu-HU" cap="none" dirty="0"/>
              <a:t>: kezdeti élő </a:t>
            </a:r>
            <a:r>
              <a:rPr lang="hu-HU" cap="none" dirty="0" smtClean="0"/>
              <a:t>sejt</a:t>
            </a:r>
            <a:r>
              <a:rPr lang="hu-HU" cap="none" dirty="0" smtClean="0"/>
              <a:t>szám </a:t>
            </a:r>
            <a:r>
              <a:rPr lang="hu-HU" cap="none" dirty="0"/>
              <a:t>[db/cm</a:t>
            </a:r>
            <a:r>
              <a:rPr lang="hu-HU" cap="none" baseline="30000" dirty="0"/>
              <a:t>3</a:t>
            </a:r>
            <a:r>
              <a:rPr lang="hu-HU" cap="none" dirty="0"/>
              <a:t>]</a:t>
            </a:r>
          </a:p>
          <a:p>
            <a:pPr lvl="1"/>
            <a:r>
              <a:rPr lang="hu-HU" cap="none" dirty="0" err="1" smtClean="0"/>
              <a:t>k</a:t>
            </a:r>
            <a:r>
              <a:rPr lang="hu-HU" cap="none" baseline="-25000" dirty="0" err="1" smtClean="0"/>
              <a:t>d</a:t>
            </a:r>
            <a:r>
              <a:rPr lang="hu-HU" cap="none" dirty="0" smtClean="0"/>
              <a:t>: </a:t>
            </a:r>
            <a:r>
              <a:rPr lang="hu-HU" cap="none" dirty="0" err="1" smtClean="0"/>
              <a:t>hőpusztulási</a:t>
            </a:r>
            <a:r>
              <a:rPr lang="hu-HU" cap="none" dirty="0" smtClean="0"/>
              <a:t> </a:t>
            </a:r>
            <a:r>
              <a:rPr lang="hu-HU" cap="none" dirty="0"/>
              <a:t>sebességi állandó [</a:t>
            </a:r>
            <a:r>
              <a:rPr lang="hu-HU" cap="none" dirty="0" smtClean="0"/>
              <a:t>min</a:t>
            </a:r>
            <a:r>
              <a:rPr lang="hu-HU" cap="none" baseline="30000" dirty="0" smtClean="0"/>
              <a:t>-1</a:t>
            </a:r>
            <a:r>
              <a:rPr lang="hu-HU" cap="none" dirty="0" smtClean="0"/>
              <a:t>]</a:t>
            </a:r>
          </a:p>
          <a:p>
            <a:pPr lvl="1"/>
            <a:r>
              <a:rPr lang="hu-HU" cap="none" dirty="0" smtClean="0"/>
              <a:t>t</a:t>
            </a:r>
            <a:r>
              <a:rPr lang="hu-HU" cap="none" dirty="0"/>
              <a:t>: idő [min]</a:t>
            </a:r>
          </a:p>
          <a:p>
            <a:pPr marL="0" indent="0">
              <a:buNone/>
            </a:pPr>
            <a:endParaRPr lang="hu-HU" cap="none" dirty="0"/>
          </a:p>
          <a:p>
            <a:endParaRPr lang="hu-HU" cap="none" dirty="0" smtClean="0"/>
          </a:p>
          <a:p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035" y="3055120"/>
            <a:ext cx="1735730" cy="8871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44" y="3942271"/>
            <a:ext cx="1734338" cy="5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TC104033925[[fn=Cseppecske]]</Template>
  <TotalTime>251</TotalTime>
  <Words>938</Words>
  <Application>Microsoft Office PowerPoint</Application>
  <PresentationFormat>Diavetítés a képernyőre (4:3 oldalarány)</PresentationFormat>
  <Paragraphs>143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7" baseType="lpstr">
      <vt:lpstr>Arial</vt:lpstr>
      <vt:lpstr>Tw Cen MT</vt:lpstr>
      <vt:lpstr>Cseppecske</vt:lpstr>
      <vt:lpstr>Hulladékkezelés</vt:lpstr>
      <vt:lpstr>Bevezetés</vt:lpstr>
      <vt:lpstr>Sterilezés</vt:lpstr>
      <vt:lpstr>Nih (National institutes of health) előírások</vt:lpstr>
      <vt:lpstr>Autoklávok sterilezési folyamatainak validálása</vt:lpstr>
      <vt:lpstr>Előkezelés</vt:lpstr>
      <vt:lpstr>Oxigén igény</vt:lpstr>
      <vt:lpstr>Előkezelési módszerek</vt:lpstr>
      <vt:lpstr>Mikrobapusztulás kinetikája</vt:lpstr>
      <vt:lpstr>A hősterilezés kinetikája</vt:lpstr>
      <vt:lpstr>A lineáristól való eltérés okai</vt:lpstr>
      <vt:lpstr>Hőérzékenység</vt:lpstr>
      <vt:lpstr>A hőpusztulási sebességi állandó</vt:lpstr>
      <vt:lpstr>Biohulladék sterilezése</vt:lpstr>
      <vt:lpstr>Folytonos sterilezés</vt:lpstr>
      <vt:lpstr>Folytonos sterilezés</vt:lpstr>
      <vt:lpstr>Biohulladék sterilezése, Folytonos sterilezés</vt:lpstr>
      <vt:lpstr>D-szám</vt:lpstr>
      <vt:lpstr>F-szám</vt:lpstr>
      <vt:lpstr>Z-szám</vt:lpstr>
      <vt:lpstr>A fertőtlenítés hatékonyságát befolyásoló tényezők</vt:lpstr>
      <vt:lpstr>Kémiai fertőtlenítés</vt:lpstr>
      <vt:lpstr>Kémiai fertőtlenítés</vt:lpstr>
      <vt:lpstr>Kérdések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Hulladékkezelés</dc:title>
  <dc:creator>Cselovszki László</dc:creator>
  <cp:lastModifiedBy>Cselovszki László</cp:lastModifiedBy>
  <cp:revision>22</cp:revision>
  <dcterms:created xsi:type="dcterms:W3CDTF">2014-03-24T17:11:13Z</dcterms:created>
  <dcterms:modified xsi:type="dcterms:W3CDTF">2014-03-25T11:52:53Z</dcterms:modified>
</cp:coreProperties>
</file>