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2" r:id="rId18"/>
    <p:sldId id="274" r:id="rId19"/>
    <p:sldId id="269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662" autoAdjust="0"/>
  </p:normalViewPr>
  <p:slideViewPr>
    <p:cSldViewPr snapToGrid="0">
      <p:cViewPr varScale="1">
        <p:scale>
          <a:sx n="89" d="100"/>
          <a:sy n="89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66F8-8337-48AB-B456-61139FE94B53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66E0-85A2-452B-8EB3-AD558E16BD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90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erecsenvac.superwebaruhaz.hu/category/651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u.depositphotos.com/69686975/stock-photo-pair-of-female-shoes-and.htm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epzesevolucioja.hu/dmdocuments/4ap/10_1330_001_101115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udasbazis.sulinet.hu/hu/szakkepzes/konnyuipar/boripari-szakmai-ismeret/hulladek-szennyvizkezeles/szennyvizkezel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ttlemicrobes.files.wordpress.com/2012/04/lab-3.p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ormalesup.org/~adanchin/archives-REG-GGB/Microbes.html" TargetMode="External"/><Relationship Id="rId5" Type="http://schemas.openxmlformats.org/officeDocument/2006/relationships/hyperlink" Target="https://www.aspergillus.org.uk/content/aspergillus-flavus-30" TargetMode="External"/><Relationship Id="rId4" Type="http://schemas.openxmlformats.org/officeDocument/2006/relationships/hyperlink" Target="https://www.carbonelab.org/Aspergillus%20parasiticus%20conidiophor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szsegor.hu/borapolas-tobb-mint-kozmetiku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hu/books?id=X4ehDAAAQBAJ&amp;amp;pg=PA230&amp;amp;lpg=PA230&amp;amp;dq=pelvit+sph+enzyme&amp;amp;source=bl&amp;amp;ots=bCmgSGAniw&amp;amp;sig=ACfU3U1Pu1oCroOwYYH0o_ARMqYjYBDlsQ&amp;amp;hl=hu&amp;amp;sa=X&amp;amp;ved=2ahUKEwi5-Jms077lAhVhQEEAHSYiAJgQ6AEwBHoECAIQA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epzesevolucioja.hu/dmdocuments/4ap/10_1330_001_101115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szaors.hu/kulturhaz/index.php?option=com_content&amp;view=article&amp;id=99:morvaim&amp;catid=34:morzsak&amp;Itemid=6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udasbazis.sulinet.hu/hu/szakkepzes/konnyuipar/boripari-szakmai-ismeret/cserzesi-eljarasok/kombinalt-cserzesi-eljaraso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epzesevolucioja.hu/dmdocuments/4ap/10_1330_001_101115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epzesevolucioja.hu/dmdocuments/4ap/10_1330_001_101115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források:</a:t>
            </a:r>
          </a:p>
          <a:p>
            <a:r>
              <a:rPr lang="hu-HU" dirty="0">
                <a:hlinkClick r:id="rId3"/>
              </a:rPr>
              <a:t>http://kerecsenvac.superwebaruhaz.hu/category/6515</a:t>
            </a:r>
            <a:endParaRPr lang="hu-HU" dirty="0"/>
          </a:p>
          <a:p>
            <a:r>
              <a:rPr lang="hu-HU" dirty="0">
                <a:hlinkClick r:id="rId4"/>
              </a:rPr>
              <a:t>https://hu.depositphotos.com/69686975/stock-photo-pair-of-female-shoes-and.html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13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http://kepzesevolucioja.hu/dmdocuments/4ap/10_1330_001_101115.pdf</a:t>
            </a:r>
            <a:r>
              <a:rPr lang="hu-HU" dirty="0"/>
              <a:t> (68. ábra)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34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https://tudasbazis.sulinet.hu/hu/szakkepzes/konnyuipar/boripari-szakmai-ismeret/hulladek-szennyvizkezeles/szennyvizkezeles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70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https://littlemicrobes.files.wordpress.com/2012/04/lab-3.png</a:t>
            </a:r>
            <a:r>
              <a:rPr lang="hu-HU" dirty="0"/>
              <a:t> (</a:t>
            </a:r>
            <a:r>
              <a:rPr lang="hu-H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hu-H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oryzae</a:t>
            </a:r>
            <a:r>
              <a:rPr lang="hu-H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hlinkClick r:id="rId4"/>
              </a:rPr>
              <a:t>https://www.carbonelab.org/Aspergillus%20parasiticus%20conidiophore</a:t>
            </a:r>
            <a:r>
              <a:rPr lang="hu-HU" dirty="0"/>
              <a:t> (A. </a:t>
            </a:r>
            <a:r>
              <a:rPr lang="hu-HU" dirty="0" err="1"/>
              <a:t>parasiticust</a:t>
            </a:r>
            <a:r>
              <a:rPr lang="hu-HU" dirty="0"/>
              <a:t>)</a:t>
            </a:r>
            <a:endParaRPr lang="hu-H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hlinkClick r:id="rId5"/>
              </a:rPr>
              <a:t>https://www.aspergillus.org.uk/content/aspergillus-flavus-30</a:t>
            </a:r>
            <a:r>
              <a:rPr lang="hu-HU" dirty="0"/>
              <a:t> (A. </a:t>
            </a:r>
            <a:r>
              <a:rPr lang="hu-HU" dirty="0" err="1"/>
              <a:t>flavus</a:t>
            </a:r>
            <a:r>
              <a:rPr lang="hu-HU" dirty="0"/>
              <a:t>)</a:t>
            </a:r>
          </a:p>
          <a:p>
            <a:r>
              <a:rPr lang="hu-HU" dirty="0">
                <a:hlinkClick r:id="rId6"/>
              </a:rPr>
              <a:t>https://www.normalesup.org/~adanchin/archives-REG-GGB/Microbes.html</a:t>
            </a:r>
            <a:r>
              <a:rPr lang="hu-HU" dirty="0"/>
              <a:t> (B. </a:t>
            </a:r>
            <a:r>
              <a:rPr lang="hu-HU" dirty="0" err="1"/>
              <a:t>Subtilis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16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https://hu.wikipedia.org/wiki/B%C5%91r_(anyag) (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2019. 10. 24.)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69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https://www.egeszsegor.hu/borapolas-tobb-mint-kozmetikum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48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s://books.google.hu/books?id=X4ehDAAAQBAJ&amp;amp;pg=PA230&amp;amp;lpg=PA230&amp;amp;dq=pelvit+sph+enzyme&amp;amp;source=bl&amp;amp;ots=bCmgSGAniw&amp;amp;sig=ACfU3U1Pu1oCroOwYYH0o_ARMqYjYBDlsQ&amp;amp;hl=hu&amp;amp;sa=X&amp;amp;ved=2ahUKEwi5-Jms077lAhVhQEEAHSYiAJgQ6AEwBHoECAIQAQ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91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http://kepzesevolucioja.hu/dmdocuments/4ap/10_1330_001_101115.pdf</a:t>
            </a:r>
            <a:r>
              <a:rPr lang="hu-HU" dirty="0"/>
              <a:t>  (28. </a:t>
            </a:r>
            <a:r>
              <a:rPr lang="hu-HU"/>
              <a:t>ábra)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08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http://tiszaors.hu/kulturhaz/index.php?option=com_content&amp;view=article&amp;id=99:morvaim&amp;catid=34:morzsak&amp;Itemid=61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92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forrása:</a:t>
            </a:r>
          </a:p>
          <a:p>
            <a:r>
              <a:rPr lang="hu-HU" dirty="0">
                <a:hlinkClick r:id="rId3"/>
              </a:rPr>
              <a:t>https://tudasbazis.sulinet.hu/hu/szakkepzes/konnyuipar/boripari-szakmai-ismeret/cserzesi-eljarasok/kombinalt-cserzesi-eljarasok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4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http://kepzesevolucioja.hu/dmdocuments/4ap/10_1330_001_101115.pdf</a:t>
            </a:r>
            <a:r>
              <a:rPr lang="hu-HU" dirty="0"/>
              <a:t> (55. ábra)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97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forrás:</a:t>
            </a:r>
          </a:p>
          <a:p>
            <a:r>
              <a:rPr lang="hu-HU" dirty="0">
                <a:hlinkClick r:id="rId3"/>
              </a:rPr>
              <a:t>http://kepzesevolucioja.hu/dmdocuments/4ap/10_1330_001_101115.pdf</a:t>
            </a:r>
            <a:r>
              <a:rPr lang="hu-HU" dirty="0"/>
              <a:t> (60. ábra)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66E0-85A2-452B-8EB3-AD558E16BD8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92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47AEEB-665A-46D6-B53F-7BB84A12E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A4F967C-8550-4078-9A3A-F3146913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EB0E2A-0ABF-4AF6-A01A-B971E5F1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BA6C5D-F62B-4736-9675-0DFA1E47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965D7F-DCBF-49C7-8279-FBF6D7A8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19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55FBDA-9BE9-43F6-8AE8-9BE96D4E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45203D4-AE11-4947-83AD-181FC3C2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A8B3C3-D5C3-4960-9786-B8D960E3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EF2B8B-FEEA-450B-8B53-8B2FB6A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B1F868-4719-4301-8D0F-D786643D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0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5FAEEDA-FC11-4C60-B874-1DC526877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1DDE967-C988-4AE6-BB71-7B0CEDF88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35951B-D868-49A7-A262-C6F482F3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1D0BA0-3909-423B-B52B-3CD6B7AD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862895-1B56-4260-A946-DF59B2F3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84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2D390-6BD6-448F-A062-E096DF9E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11F450-5A0F-451D-A92A-1A8E1440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4366F8-1BAE-4863-8035-36CC4D3E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CBFA9B-A4FB-4489-8DD4-4F2E5438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4BE24B-55EC-4AC5-BA8D-9F55A03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29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0BD5F-6C55-4528-BB33-9382E2F5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23A2CD-5F5C-4225-A2A5-29C8EEF7A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3D4B0D-C8C9-4337-80FF-D0ADBE74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7ED6B3-58DD-4184-BB6A-51A84415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18BC9F-529D-423B-A9C3-4524987C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94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E87336-4708-4BF4-A5BF-CE1FD6D7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49D126-2E40-4121-8F1F-F510C4CC4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459407-1A53-4E4A-807D-BA2AB63F7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670DA01-A78D-49B3-BD4B-D8A0F46D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2D6AA7-8656-4068-B3DA-182EEDEA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992E0A-FF59-41D2-8836-167CE521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21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DBA6E5-0BCB-4558-9C10-7B271DC3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42308B-B1E9-4931-85ED-57E753DB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DC47CF-AC5F-4F3C-82CE-3921549E4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F486A85-5A93-461A-BEE9-B219CA91F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62B8D57-A735-4E5C-AC91-E356E7557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33E11BD-560B-430B-BDDD-28911106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90872E3-0657-44E6-8491-5587617D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8BACBD5-96D1-425A-B9C5-9634AFBB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33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F12C73-0866-4013-AB98-156EB87A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CDDCA0F-2F46-4F82-AFFB-0D213496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FBC8FE1-73F9-4834-8DAD-C0A67C22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667CF3B-EC4B-47D8-8C4F-88334B27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40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65EFC1-2475-4FAB-A9E7-9C30F770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E969AD5-B794-4883-B4A6-A56640FD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70BF2D-E226-41E6-A8EE-847AE4B1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14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8BFEFF-B485-4BC2-AC49-B8AADE37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06F47C-DE90-4833-94B5-5522C91A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647AB8-AD36-4D4A-AEEA-67C173BB9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0955AD-9A75-4B24-9EAB-FB758AA1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2234BE5-A7CE-4622-940D-19AE7910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181AB9D-C99C-42ED-99E2-9AFFB6C8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78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A273D8-8506-44D6-8F90-3F9930B5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1DFEF8F-FD6A-4382-96EC-0FF2D90C7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824FC7-2EE2-4B83-B2C1-C731DA13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C8FE6DD-F211-4C84-AECF-74D4FDD7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108916E-EF61-4AA1-8441-F046E5EC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3EB0D6-9AF4-4771-AB52-85BB3673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4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6AF277C-20A2-442D-AA76-4262640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DDADAB-927F-41BB-8E9B-A944778B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A25081-E0A6-4205-A5DB-6605BD3C7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49B5-4DB6-4F09-A46E-E548DD3DFE76}" type="datetimeFigureOut">
              <a:rPr lang="hu-HU" smtClean="0"/>
              <a:t>2019. 10. 30.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6E2581-52F8-44C5-8078-844ABAD6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2F2967-964D-4E18-8982-0EED75944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E410-3AF3-4BA4-9DAC-AB5A9E8F97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60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6A2597-A08B-425C-A3F8-B90CF1EF9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719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23514A-659A-4AFF-AA33-DA5D2B40F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Szabó Anna</a:t>
            </a:r>
          </a:p>
          <a:p>
            <a:r>
              <a:rPr lang="hu-HU" dirty="0"/>
              <a:t>Előadja: Szabó Anna, Bódy István, Katona Edmond</a:t>
            </a:r>
          </a:p>
        </p:txBody>
      </p:sp>
    </p:spTree>
    <p:extLst>
      <p:ext uri="{BB962C8B-B14F-4D97-AF65-F5344CB8AC3E}">
        <p14:creationId xmlns:p14="http://schemas.microsoft.com/office/powerpoint/2010/main" val="378496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F3120-EE96-48C6-AAAE-91C34C80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pácolás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630BA1-6831-462E-B031-84E01CD45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az eljárást nagy puhaságot, rugalmasságot és hajlékonyságot igénylő bőröknél alkalmazzák. További rost lazítás történik.</a:t>
            </a:r>
          </a:p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Ennél a lépésnél is alkalmazhatunk enzimeket, melyek a már korábban említett tripszin és alkalikus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 kioldják az zsír, hús és szőr eltávolítása után hozzáférhetővé vált proteineket.</a:t>
            </a:r>
          </a:p>
        </p:txBody>
      </p:sp>
    </p:spTree>
    <p:extLst>
      <p:ext uri="{BB962C8B-B14F-4D97-AF65-F5344CB8AC3E}">
        <p14:creationId xmlns:p14="http://schemas.microsoft.com/office/powerpoint/2010/main" val="256466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CEA332-2D03-417D-B1BE-25A12F98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Cserzés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D1258AC-AAE9-41B3-B469-C85B92F310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cserzéshez már nem alkalmaznak enzimeket, viszont az előzetes kezelésektől függ a kész cserzett bőr minősége és milyensége. Ennél a lépésnél is több fajtát ismerünk: növényi cserzés, ásványi cserzés (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alumínium), műcserző anyagokkal cserzés, zsírcserzés, aldehides cserzés, és vegyes cserzési eljárások is. A cserzést savas kénhatású folyamat, így a művelet után savtalanítani kell a további vegyi műveletekhez.</a:t>
            </a:r>
          </a:p>
        </p:txBody>
      </p:sp>
      <p:pic>
        <p:nvPicPr>
          <p:cNvPr id="7" name="Tartalom helye 6" descr="A képen épület, poggyász, vörös, bőrönd látható&#10;&#10;Automatikusan generált leírás">
            <a:extLst>
              <a:ext uri="{FF2B5EF4-FFF2-40B4-BE49-F238E27FC236}">
                <a16:creationId xmlns:a16="http://schemas.microsoft.com/office/drawing/2014/main" id="{097B2CC7-8FFD-4A9B-822D-10D4F1D433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45" y="1608881"/>
            <a:ext cx="4541435" cy="4568082"/>
          </a:xfrm>
        </p:spPr>
      </p:pic>
    </p:spTree>
    <p:extLst>
      <p:ext uri="{BB962C8B-B14F-4D97-AF65-F5344CB8AC3E}">
        <p14:creationId xmlns:p14="http://schemas.microsoft.com/office/powerpoint/2010/main" val="183652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38ABBD-AC64-476D-A2DA-5AA285CE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cserzés utáni mechanikai műveletek</a:t>
            </a:r>
          </a:p>
        </p:txBody>
      </p:sp>
      <p:pic>
        <p:nvPicPr>
          <p:cNvPr id="6" name="Tartalom helye 5" descr="A képen épület, étel, ülő, asztal látható&#10;&#10;Automatikusan generált leírás">
            <a:extLst>
              <a:ext uri="{FF2B5EF4-FFF2-40B4-BE49-F238E27FC236}">
                <a16:creationId xmlns:a16="http://schemas.microsoft.com/office/drawing/2014/main" id="{B5221CF4-4B87-4D53-B6B0-5EB581A4C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" y="2189875"/>
            <a:ext cx="5181600" cy="3622837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6F9BAD-AA47-4250-BF5F-D780D5C40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víztelenítés (sajtolással)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taszítás (gyűrődés simítás)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Szárítás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Rámázás (króm cserzett bőrök szárítása)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Pihentetés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Faragás (bőr egyenlítése)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Finomfaragás (bőr húsoldali egyenlítése)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Hántolás (fényes felület egyenlítése)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Puhítás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Csiszolás (egyenletes, bársonyos bőr előállítás)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Portalanítás (csiszolás után maradt por eltávolítása).</a:t>
            </a:r>
          </a:p>
        </p:txBody>
      </p:sp>
    </p:spTree>
    <p:extLst>
      <p:ext uri="{BB962C8B-B14F-4D97-AF65-F5344CB8AC3E}">
        <p14:creationId xmlns:p14="http://schemas.microsoft.com/office/powerpoint/2010/main" val="94800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F208C4-5109-482E-A64E-33680473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cserzés utáni kémiai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7DC9D1-FA62-474B-B3E2-F9884576E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Színezés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Felületfestés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Zsírozás</a:t>
            </a:r>
          </a:p>
          <a:p>
            <a:pPr marL="0" indent="0"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színezést még a nedvesbőrön, festőanyagba való beáztatásával végzik, majd a felület festést a mechanikai műveletek után végzik, a zsírozás előtt. A zsírozás a bőr puhaságát, tartósságát, nyúlékonyságát, vízzel való ellenállóságát biztosítja.</a:t>
            </a:r>
          </a:p>
        </p:txBody>
      </p:sp>
      <p:pic>
        <p:nvPicPr>
          <p:cNvPr id="6" name="Tartalom helye 5" descr="A képen beltéri, épület, szoba, ablak látható&#10;&#10;Automatikusan generált leírás">
            <a:extLst>
              <a:ext uri="{FF2B5EF4-FFF2-40B4-BE49-F238E27FC236}">
                <a16:creationId xmlns:a16="http://schemas.microsoft.com/office/drawing/2014/main" id="{E6AC8165-060F-4FD5-8B0D-C6442B2686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09" y="1825625"/>
            <a:ext cx="5472321" cy="4351338"/>
          </a:xfrm>
        </p:spPr>
      </p:pic>
    </p:spTree>
    <p:extLst>
      <p:ext uri="{BB962C8B-B14F-4D97-AF65-F5344CB8AC3E}">
        <p14:creationId xmlns:p14="http://schemas.microsoft.com/office/powerpoint/2010/main" val="106290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65656-C11F-4BBB-88EC-846C63C0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cserzés utáni egyéb műveletek</a:t>
            </a:r>
            <a:endParaRPr lang="hu-HU" dirty="0"/>
          </a:p>
        </p:txBody>
      </p:sp>
      <p:pic>
        <p:nvPicPr>
          <p:cNvPr id="6" name="Tartalom helye 5" descr="A képen beltéri, polc, monitor, ülő látható&#10;&#10;Automatikusan generált leírás">
            <a:extLst>
              <a:ext uri="{FF2B5EF4-FFF2-40B4-BE49-F238E27FC236}">
                <a16:creationId xmlns:a16="http://schemas.microsoft.com/office/drawing/2014/main" id="{17F4BF94-4E4A-41CF-93D0-E2778C8E8F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96041" cy="3966876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44F2DB-5860-40B1-A1F8-CD495C5B1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vasalás (rostok tömörítése, szilárdság növelése)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Fényezés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barkaprés (bőrmintázat rányomása)</a:t>
            </a:r>
          </a:p>
          <a:p>
            <a:pPr algn="just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barkázás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barkaprés által belenyomot kép kiemelésére további puhítás)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967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95A5D8-DA08-46E7-B9EC-26F70A45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Enzimes technológiák jelentősége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E1FCE8-54DA-4258-9B1F-29F62711D8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Előnyök: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Károsanyag kibocsátás csökkentése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Nátrium-szulfid és mész használat csökkentése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Szennyvíz tisztítási költségek csökkenek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Jobb minőségű termék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Hátrányok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Drága az enzimes lejárás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erre alkalmas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enzimek nagyrésze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kollagenáz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ritkábban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keratináz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aktivitással is rendelkezik, amely adott alkalmazási körülmények között rontja a kész bőr minőségét (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enzimei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legjobbak)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91EE036D-E66D-4FED-AABD-849273AD2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5630474" cy="2660399"/>
          </a:xfrm>
        </p:spPr>
      </p:pic>
    </p:spTree>
    <p:extLst>
      <p:ext uri="{BB962C8B-B14F-4D97-AF65-F5344CB8AC3E}">
        <p14:creationId xmlns:p14="http://schemas.microsoft.com/office/powerpoint/2010/main" val="15714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80" y="1508125"/>
            <a:ext cx="10515600" cy="283527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akadálya az enzimes technológiák terjedésének?</a:t>
            </a:r>
          </a:p>
        </p:txBody>
      </p:sp>
    </p:spTree>
    <p:extLst>
      <p:ext uri="{BB962C8B-B14F-4D97-AF65-F5344CB8AC3E}">
        <p14:creationId xmlns:p14="http://schemas.microsoft.com/office/powerpoint/2010/main" val="278696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0" y="15240"/>
            <a:ext cx="912368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8160" y="259081"/>
            <a:ext cx="10850880" cy="161544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akadálya az enzimes technológiák terjedésének?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478946"/>
            <a:ext cx="9144000" cy="2707322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az indiaiak…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általánosságban elmondható: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hogy az iparágat alacsony technológiai fejlettség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jellemzi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 megnehezíti az enzimes folyamatok kontrollálhatóságát.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termelés jelentős része a fejlődő országokban zajlik, ahol a munka olcsó, a környezeti terhelés nem vagy nem sok költséggel jár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975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4A7365-CD2D-40CA-9442-C8D33A54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biomérnöki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érdekesség</a:t>
            </a:r>
          </a:p>
        </p:txBody>
      </p:sp>
      <p:pic>
        <p:nvPicPr>
          <p:cNvPr id="6" name="Tartalom helye 5" descr="A képen karfiol, asztal, virág, korall látható&#10;&#10;Automatikusan generált leírás">
            <a:extLst>
              <a:ext uri="{FF2B5EF4-FFF2-40B4-BE49-F238E27FC236}">
                <a16:creationId xmlns:a16="http://schemas.microsoft.com/office/drawing/2014/main" id="{8305C7FB-D49F-4DF6-9D1B-17D7D74CA3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0" y="2356182"/>
            <a:ext cx="2337525" cy="1851505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DF4C1B-1374-44D1-A377-EBF7CD2A9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jobban elterjed a mikroorganizmusok használata is. Az áztatásnál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Parasiticust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Subtilist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oryzaet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 előszeretettel használnak, melyek a szőr eltávolítását is segítik.  Ezek a mikroorganizmusok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proteázokat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termelnek, melyek aktív szerepet játszanak a fehérjék lebontásában.</a:t>
            </a:r>
          </a:p>
          <a:p>
            <a:pPr algn="just">
              <a:buFontTx/>
              <a:buChar char="-"/>
            </a:pPr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hu-H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parasiticust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nem specifikus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szaprofitos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penész, nagyon hasonlóak az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flavussal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u-H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gyakran előforduló penészgomba, amely magas páratartalom és magas hőmérséklet mellett terjed leginkább, a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Clarizyme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termelője</a:t>
            </a:r>
          </a:p>
          <a:p>
            <a:pPr algn="just">
              <a:buFontTx/>
              <a:buChar char="-"/>
            </a:pPr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hu-H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oryzae</a:t>
            </a:r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távol keleten igen leterjedt mikroba fajta, főként az érlelt japán és kínai ételek előállításánál alkalmazzák, mint szója szósz, a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mico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(fermentált édesbab kenőcs), és alkoholos italok, mint a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hu-H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más néven széna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fű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egy gramm-pozitív,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kataláz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-pozitív baktérium, amely a talajban, és a kérődzők és az emberek gyomor-bélrendszerben található.</a:t>
            </a:r>
            <a:endParaRPr lang="hu-H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 descr="A képen penész, állat látható&#10;&#10;Automatikusan generált leírás">
            <a:extLst>
              <a:ext uri="{FF2B5EF4-FFF2-40B4-BE49-F238E27FC236}">
                <a16:creationId xmlns:a16="http://schemas.microsoft.com/office/drawing/2014/main" id="{A79E6226-CD21-4AAB-92F9-BF133A3D6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49" y="3784578"/>
            <a:ext cx="2829852" cy="2026174"/>
          </a:xfrm>
          <a:prstGeom prst="rect">
            <a:avLst/>
          </a:prstGeom>
        </p:spPr>
      </p:pic>
      <p:pic>
        <p:nvPicPr>
          <p:cNvPr id="10" name="Kép 9" descr="A képen beltéri, torta, asztal, állat látható&#10;&#10;Automatikusan generált leírás">
            <a:extLst>
              <a:ext uri="{FF2B5EF4-FFF2-40B4-BE49-F238E27FC236}">
                <a16:creationId xmlns:a16="http://schemas.microsoft.com/office/drawing/2014/main" id="{3D51C882-CB70-40AB-923A-48552BB1D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59" y="2339447"/>
            <a:ext cx="3399842" cy="1241682"/>
          </a:xfrm>
          <a:prstGeom prst="rect">
            <a:avLst/>
          </a:prstGeom>
        </p:spPr>
      </p:pic>
      <p:pic>
        <p:nvPicPr>
          <p:cNvPr id="13" name="Kép 12" descr="A képen vörös, zöld, takaró, ülő látható&#10;&#10;Automatikusan generált leírás">
            <a:extLst>
              <a:ext uri="{FF2B5EF4-FFF2-40B4-BE49-F238E27FC236}">
                <a16:creationId xmlns:a16="http://schemas.microsoft.com/office/drawing/2014/main" id="{9BBFF49E-178E-43A4-81BF-CF22AFF6B9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0" y="4681199"/>
            <a:ext cx="2845910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3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A39AAA6-5A0C-45E4-B6FB-C76056FA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bőripar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3249D76-BEE7-447F-B99C-BF3B5AF05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hu-HU" dirty="0"/>
              <a:t>Hosszú múlt</a:t>
            </a:r>
          </a:p>
          <a:p>
            <a:pPr algn="just"/>
            <a:r>
              <a:rPr lang="hu-HU" dirty="0"/>
              <a:t>Mind a mai napig kedvelt luxuscikk</a:t>
            </a:r>
          </a:p>
          <a:p>
            <a:pPr algn="just"/>
            <a:r>
              <a:rPr lang="hu-HU" dirty="0"/>
              <a:t>Régen: nyergek, szíjak, pajzsok, vértek, tegezek, táskák</a:t>
            </a:r>
          </a:p>
          <a:p>
            <a:pPr algn="just"/>
            <a:r>
              <a:rPr lang="hu-HU" dirty="0"/>
              <a:t>Ma: ruhák és kiegészítők</a:t>
            </a:r>
          </a:p>
        </p:txBody>
      </p:sp>
      <p:pic>
        <p:nvPicPr>
          <p:cNvPr id="8" name="Tartalom helye 7" descr="A képen pár, cipő, kés, fehér látható&#10;&#10;Automatikusan generált leírás">
            <a:extLst>
              <a:ext uri="{FF2B5EF4-FFF2-40B4-BE49-F238E27FC236}">
                <a16:creationId xmlns:a16="http://schemas.microsoft.com/office/drawing/2014/main" id="{140566F1-AC01-4680-B83B-4177C6773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55" y="3429000"/>
            <a:ext cx="5181600" cy="3238500"/>
          </a:xfrm>
        </p:spPr>
      </p:pic>
      <p:pic>
        <p:nvPicPr>
          <p:cNvPr id="10" name="Kép 9" descr="A képen beltéri, barna, asztal, fából készült látható&#10;&#10;Automatikusan generált leírás">
            <a:extLst>
              <a:ext uri="{FF2B5EF4-FFF2-40B4-BE49-F238E27FC236}">
                <a16:creationId xmlns:a16="http://schemas.microsoft.com/office/drawing/2014/main" id="{E24A3204-0C4A-4EE4-A815-BD9E7B0C5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46" y="5252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267BB-B515-47C3-B5B2-399C4044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Bőripar története</a:t>
            </a:r>
          </a:p>
        </p:txBody>
      </p:sp>
      <p:pic>
        <p:nvPicPr>
          <p:cNvPr id="6" name="Tartalom helye 5" descr="A képen személy, épület, régi, fénykép látható&#10;&#10;Automatikusan generált leírás">
            <a:extLst>
              <a:ext uri="{FF2B5EF4-FFF2-40B4-BE49-F238E27FC236}">
                <a16:creationId xmlns:a16="http://schemas.microsoft.com/office/drawing/2014/main" id="{4C9F365E-1480-420D-B401-0E0BBEE207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2" y="1690688"/>
            <a:ext cx="5181600" cy="4073518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B4A1878E-06F6-4815-9113-A5FC96E70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mint 7000 éves mesterség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e. 4000 körül Egyiptomban használtak előszőr növényi cserzést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Középkorban arabok fejlesztették tovább a mesterséget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század közepén vezették be a gépesített hasítást és húsfejtést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Század végén jelent meg a krómos cserzési eljárás</a:t>
            </a:r>
          </a:p>
        </p:txBody>
      </p:sp>
    </p:spTree>
    <p:extLst>
      <p:ext uri="{BB962C8B-B14F-4D97-AF65-F5344CB8AC3E}">
        <p14:creationId xmlns:p14="http://schemas.microsoft.com/office/powerpoint/2010/main" val="403116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C971D9-D623-4C4C-8E5E-3CA546B2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bőr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A4C6D4-F86F-4D71-BB38-7A5C274358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bőr 3 rétegből áll: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Elszarusodott felhám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Irha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Hájas hártya vagy bőralja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feldolgozott bőr csak az irhából áll.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665E7F02-FBA3-43A4-8805-405D000DA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97" y="1715947"/>
            <a:ext cx="5532840" cy="3426105"/>
          </a:xfrm>
        </p:spPr>
      </p:pic>
    </p:spTree>
    <p:extLst>
      <p:ext uri="{BB962C8B-B14F-4D97-AF65-F5344CB8AC3E}">
        <p14:creationId xmlns:p14="http://schemas.microsoft.com/office/powerpoint/2010/main" val="286706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0DE51B-B57B-4FE6-9A6C-BA696DE5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 alkalmazott enzim</a:t>
            </a:r>
          </a:p>
        </p:txBody>
      </p:sp>
      <p:pic>
        <p:nvPicPr>
          <p:cNvPr id="7" name="Tartalom helye 6" descr="A képen szöveg látható&#10;&#10;Automatikusan generált leírás">
            <a:extLst>
              <a:ext uri="{FF2B5EF4-FFF2-40B4-BE49-F238E27FC236}">
                <a16:creationId xmlns:a16="http://schemas.microsoft.com/office/drawing/2014/main" id="{0EFBA640-E316-41A6-80C8-8AFBDF097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1344706"/>
            <a:ext cx="9629630" cy="4859151"/>
          </a:xfrm>
        </p:spPr>
      </p:pic>
    </p:spTree>
    <p:extLst>
      <p:ext uri="{BB962C8B-B14F-4D97-AF65-F5344CB8AC3E}">
        <p14:creationId xmlns:p14="http://schemas.microsoft.com/office/powerpoint/2010/main" val="315308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97DC46-3AC7-415E-9988-A5813F46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75" y="3428999"/>
            <a:ext cx="3895846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 lépései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0EEB189-8B9D-4D22-A887-3050ACDE8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05" y="167210"/>
            <a:ext cx="4746867" cy="6523579"/>
          </a:xfrm>
        </p:spPr>
      </p:pic>
    </p:spTree>
    <p:extLst>
      <p:ext uri="{BB962C8B-B14F-4D97-AF65-F5344CB8AC3E}">
        <p14:creationId xmlns:p14="http://schemas.microsoft.com/office/powerpoint/2010/main" val="91230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617D3F-E7FB-40FD-B7BB-BDDFFB0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tartósítás</a:t>
            </a:r>
          </a:p>
        </p:txBody>
      </p:sp>
      <p:pic>
        <p:nvPicPr>
          <p:cNvPr id="6" name="Tartalom helye 5" descr="A képen épület, tehén, barna, csoport látható&#10;&#10;Automatikusan generált leírás">
            <a:extLst>
              <a:ext uri="{FF2B5EF4-FFF2-40B4-BE49-F238E27FC236}">
                <a16:creationId xmlns:a16="http://schemas.microsoft.com/office/drawing/2014/main" id="{11906EEC-6849-4F84-9452-6F2F2FA1EB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43944"/>
            <a:ext cx="4572000" cy="3314700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0DA702-B239-4483-983D-95CC718596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bőrt nyúzás általában nem a feldolgozás helyén történik, így a bomlás, vagy mikroorganizmusok megtelepedése ellen kezelni kell.</a:t>
            </a:r>
          </a:p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Kezelési fajták: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Szárítás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Kisózás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Hűtés (rövid időre)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Fagyasztás (ritka, drága)</a:t>
            </a:r>
          </a:p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nem alkalmazunk enzimeket, hanem éppen azok működését akadályozzuk!</a:t>
            </a:r>
          </a:p>
        </p:txBody>
      </p:sp>
    </p:spTree>
    <p:extLst>
      <p:ext uri="{BB962C8B-B14F-4D97-AF65-F5344CB8AC3E}">
        <p14:creationId xmlns:p14="http://schemas.microsoft.com/office/powerpoint/2010/main" val="12543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C363AC-6AC6-4291-8854-709C420D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áztatás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FB46B7-C10C-473B-B76F-D72735F8E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Áztatással nyeri vissza eredeti nedvesség tartalmát a bőr. Emellett kimosódnak a tartósító anyagok, és a szennyeződések.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 idő- és vízigénye van a műveletnek.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művelet gyorsítására alkalmaznak enzimeket:</a:t>
            </a:r>
          </a:p>
          <a:p>
            <a:pPr algn="just">
              <a:buFontTx/>
              <a:buChar char="-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206P enzim keverék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Tripszin</a:t>
            </a:r>
          </a:p>
          <a:p>
            <a:pPr algn="just">
              <a:buFontTx/>
              <a:buChar char="-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(csak felületi zsír eltávolításra)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81FE0-851C-4026-8D46-6B7BC841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Bőrfeldolgozás: meszezés, szőrtelenítés és zsírtalanítás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83D9A5-DB03-45CF-AC2E-63F588BB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meszezés vagy szőrtelenítés a következő lépés, mely során az állat szőrét és bőrének fölső szarusodott rétegét távolítják el. A zsírtalanítás alatt pedig az alsó szöveti zsírréteget távolítják el.</a:t>
            </a:r>
          </a:p>
          <a:p>
            <a:pPr algn="just">
              <a:buFontTx/>
              <a:buChar char="-"/>
            </a:pPr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Meszezés: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erősen lúgos, 10-12% mésztejet, szulfidokat vagy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tioglikolsavat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tartalmazó fürdőben áztatás. Ez alatt a zsírréteg és a szarusodott réteg elválik az írhától, és ezeket a kopasztás és húsolás művelet alatt távolítják el, mechanikusan gépek segítségével.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meszezés alatt használt vegyszerek veszélyesek ezért egyre inkább az enzimes szőr- és zsírtalanítást alkalmazzák. Használt enzimek: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Clarizyme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környezet kímélő, hajhagymákban található proteineket bontja.</a:t>
            </a:r>
          </a:p>
          <a:p>
            <a:pPr algn="just">
              <a:buFontTx/>
              <a:buChar char="-"/>
            </a:pPr>
            <a:r>
              <a:rPr lang="hu-H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Neutrase</a:t>
            </a:r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amyloliquefaciens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által termelt, semleges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metalloproteináz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szőr ellen.</a:t>
            </a:r>
          </a:p>
          <a:p>
            <a:pPr algn="just">
              <a:buFontTx/>
              <a:buChar char="-"/>
            </a:pPr>
            <a:r>
              <a:rPr lang="hu-H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Zsírtalanításhoz, nem csak felületi, hanem szöveti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zsíradékokat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bont.</a:t>
            </a:r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0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1302</Words>
  <Application>Microsoft Office PowerPoint</Application>
  <PresentationFormat>Szélesvásznú</PresentationFormat>
  <Paragraphs>132</Paragraphs>
  <Slides>19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Office-téma</vt:lpstr>
      <vt:lpstr>Bőrfeldolgozás</vt:lpstr>
      <vt:lpstr>A bőripar</vt:lpstr>
      <vt:lpstr>Bőripar története</vt:lpstr>
      <vt:lpstr>Bőrfeldolgozás: bőr felépítése</vt:lpstr>
      <vt:lpstr>Összes alkalmazott enzim</vt:lpstr>
      <vt:lpstr>Bőrfeldolgozás lépései</vt:lpstr>
      <vt:lpstr>Bőrfeldolgozás: tartósítás</vt:lpstr>
      <vt:lpstr>Bőrfeldolgozás: áztatás</vt:lpstr>
      <vt:lpstr>Bőrfeldolgozás: meszezés, szőrtelenítés és zsírtalanítás</vt:lpstr>
      <vt:lpstr>Bőrfeldolgozás: pácolás</vt:lpstr>
      <vt:lpstr>Bőrfeldolgozás: Cserzés</vt:lpstr>
      <vt:lpstr>Bőrfeldolgozás: cserzés utáni mechanikai műveletek</vt:lpstr>
      <vt:lpstr>Bőrfeldolgozás: cserzés utáni kémiai műveletek</vt:lpstr>
      <vt:lpstr>Bőrfeldolgozás: cserzés utáni egyéb műveletek</vt:lpstr>
      <vt:lpstr>Enzimes technológiák jelentősége</vt:lpstr>
      <vt:lpstr>Mi az akadálya az enzimes technológiák terjedésének?</vt:lpstr>
      <vt:lpstr>PowerPoint-bemutató</vt:lpstr>
      <vt:lpstr>Mi az akadálya az enzimes technológiák terjedésének?</vt:lpstr>
      <vt:lpstr>Egy kis biomérnöki érdekesség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Bőrgyártás</dc:title>
  <dc:creator>Anna Szabo</dc:creator>
  <cp:lastModifiedBy>Anna Szabo</cp:lastModifiedBy>
  <cp:revision>20</cp:revision>
  <dcterms:created xsi:type="dcterms:W3CDTF">2019-10-28T20:56:17Z</dcterms:created>
  <dcterms:modified xsi:type="dcterms:W3CDTF">2019-10-30T19:47:44Z</dcterms:modified>
</cp:coreProperties>
</file>