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57" r:id="rId10"/>
    <p:sldId id="258" r:id="rId11"/>
    <p:sldId id="259" r:id="rId12"/>
    <p:sldId id="260" r:id="rId13"/>
    <p:sldId id="263" r:id="rId14"/>
    <p:sldId id="264" r:id="rId15"/>
    <p:sldId id="262" r:id="rId16"/>
    <p:sldId id="265" r:id="rId17"/>
    <p:sldId id="266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483" autoAdjust="0"/>
  </p:normalViewPr>
  <p:slideViewPr>
    <p:cSldViewPr snapToGrid="0">
      <p:cViewPr varScale="1">
        <p:scale>
          <a:sx n="62" d="100"/>
          <a:sy n="62" d="100"/>
        </p:scale>
        <p:origin x="2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AE8B4-3BDB-4D05-A0C0-67C420EFF3B0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7EF2F-444A-4ECB-A3E8-4C63DBA05E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93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Régen: zsírok+lúg</a:t>
            </a:r>
            <a:r>
              <a:rPr lang="hu-HU" baseline="0" dirty="0" smtClean="0"/>
              <a:t> + tűz</a:t>
            </a:r>
            <a:endParaRPr lang="hu-HU" dirty="0" smtClean="0"/>
          </a:p>
          <a:p>
            <a:r>
              <a:rPr lang="hu-HU" dirty="0" smtClean="0"/>
              <a:t>1900: </a:t>
            </a:r>
            <a:r>
              <a:rPr lang="hu-HU" dirty="0" err="1" smtClean="0"/>
              <a:t>pankreász</a:t>
            </a:r>
            <a:r>
              <a:rPr lang="hu-HU" dirty="0" smtClean="0"/>
              <a:t> kivonat, allergia -&gt; granulálás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EF2F-444A-4ECB-A3E8-4C63DBA05E0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31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Mag: E + szervetlen sók</a:t>
            </a:r>
            <a:r>
              <a:rPr lang="hu-HU" baseline="0" dirty="0" smtClean="0"/>
              <a:t> + kötőanyag + </a:t>
            </a:r>
            <a:r>
              <a:rPr lang="hu-HU" baseline="0" dirty="0" err="1" smtClean="0"/>
              <a:t>cell</a:t>
            </a:r>
            <a:r>
              <a:rPr lang="hu-HU" baseline="0" dirty="0" smtClean="0"/>
              <a:t>. Rost -&gt;</a:t>
            </a:r>
            <a:r>
              <a:rPr lang="hu-HU" baseline="0" dirty="0" err="1" smtClean="0"/>
              <a:t>gran</a:t>
            </a:r>
            <a:r>
              <a:rPr lang="hu-HU" baseline="0" dirty="0" smtClean="0"/>
              <a:t> kemény és rugalmas</a:t>
            </a:r>
          </a:p>
          <a:p>
            <a:r>
              <a:rPr lang="hu-HU" baseline="0" dirty="0" smtClean="0"/>
              <a:t>Viasz borítás (kopás)</a:t>
            </a:r>
          </a:p>
          <a:p>
            <a:r>
              <a:rPr lang="hu-HU" baseline="0" dirty="0" smtClean="0"/>
              <a:t>Inert anyag</a:t>
            </a:r>
          </a:p>
          <a:p>
            <a:r>
              <a:rPr lang="hu-HU" baseline="0" dirty="0" smtClean="0"/>
              <a:t>Pigment</a:t>
            </a:r>
          </a:p>
          <a:p>
            <a:endParaRPr lang="hu-HU" dirty="0" smtClean="0"/>
          </a:p>
          <a:p>
            <a:r>
              <a:rPr lang="hu-HU" dirty="0" err="1" smtClean="0"/>
              <a:t>Foly</a:t>
            </a:r>
            <a:r>
              <a:rPr lang="hu-HU" dirty="0" smtClean="0"/>
              <a:t>.: </a:t>
            </a:r>
            <a:r>
              <a:rPr lang="hu-HU" dirty="0" err="1" smtClean="0"/>
              <a:t>osz</a:t>
            </a:r>
            <a:r>
              <a:rPr lang="hu-HU" dirty="0" smtClean="0"/>
              <a:t>., </a:t>
            </a:r>
            <a:r>
              <a:rPr lang="hu-HU" dirty="0" err="1" smtClean="0"/>
              <a:t>propilén-glikol</a:t>
            </a:r>
            <a:r>
              <a:rPr lang="hu-HU" dirty="0" smtClean="0"/>
              <a:t>,</a:t>
            </a:r>
            <a:r>
              <a:rPr lang="hu-HU" baseline="0" dirty="0" smtClean="0"/>
              <a:t> víz, E, stabilizáló anyagok</a:t>
            </a:r>
          </a:p>
          <a:p>
            <a:endParaRPr lang="hu-HU" baseline="0" dirty="0" smtClean="0"/>
          </a:p>
          <a:p>
            <a:endParaRPr lang="hu-HU" baseline="0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EF2F-444A-4ECB-A3E8-4C63DBA05E0C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094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Aktivitás meghat.: oldott anyaggal -&gt;</a:t>
            </a:r>
            <a:r>
              <a:rPr lang="hu-HU" baseline="0" dirty="0" smtClean="0"/>
              <a:t> ellentmondásos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EF2F-444A-4ECB-A3E8-4C63DBA05E0C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03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Humicola</a:t>
            </a:r>
            <a:r>
              <a:rPr lang="hu-HU" dirty="0" smtClean="0"/>
              <a:t> </a:t>
            </a:r>
            <a:r>
              <a:rPr lang="hu-HU" dirty="0" err="1" smtClean="0"/>
              <a:t>lanuginosa</a:t>
            </a:r>
            <a:r>
              <a:rPr lang="hu-HU" baseline="0" dirty="0" smtClean="0"/>
              <a:t> –klónozás-&gt; </a:t>
            </a:r>
            <a:r>
              <a:rPr lang="hu-HU" baseline="0" dirty="0" err="1" smtClean="0"/>
              <a:t>Aspergillus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oryzae</a:t>
            </a:r>
            <a:endParaRPr lang="hu-HU" baseline="0" dirty="0" smtClean="0"/>
          </a:p>
          <a:p>
            <a:endParaRPr lang="hu-HU" dirty="0" smtClean="0"/>
          </a:p>
          <a:p>
            <a:r>
              <a:rPr lang="hu-HU" dirty="0" err="1" smtClean="0"/>
              <a:t>Lipolase</a:t>
            </a:r>
            <a:r>
              <a:rPr lang="hu-HU" dirty="0" smtClean="0"/>
              <a:t>: Ser + fedő (</a:t>
            </a:r>
            <a:r>
              <a:rPr lang="hu-HU" dirty="0" err="1" smtClean="0"/>
              <a:t>apol</a:t>
            </a:r>
            <a:r>
              <a:rPr lang="hu-HU" dirty="0" smtClean="0"/>
              <a:t> felületen nyit csak)</a:t>
            </a:r>
          </a:p>
          <a:p>
            <a:endParaRPr lang="hu-HU" dirty="0" smtClean="0"/>
          </a:p>
          <a:p>
            <a:r>
              <a:rPr lang="hu-HU" dirty="0" smtClean="0"/>
              <a:t>Szárításnál is aktív: </a:t>
            </a:r>
            <a:r>
              <a:rPr lang="hu-HU" dirty="0" err="1" smtClean="0"/>
              <a:t>max</a:t>
            </a:r>
            <a:r>
              <a:rPr lang="hu-HU" dirty="0" smtClean="0"/>
              <a:t> 30m/M% nedvességnél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EF2F-444A-4ECB-A3E8-4C63DBA05E0C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669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Red. Cukor (</a:t>
            </a:r>
            <a:r>
              <a:rPr lang="hu-HU" dirty="0" err="1" smtClean="0"/>
              <a:t>ferrocianid</a:t>
            </a:r>
            <a:r>
              <a:rPr lang="hu-HU" dirty="0" smtClean="0"/>
              <a:t>), viszkozitás (CMC), festett és oldhatatlan (</a:t>
            </a:r>
            <a:r>
              <a:rPr lang="hu-HU" dirty="0" err="1" smtClean="0"/>
              <a:t>kovavlensen</a:t>
            </a:r>
            <a:r>
              <a:rPr lang="hu-HU" baseline="0" dirty="0" smtClean="0"/>
              <a:t> kötve, bontódik, színesedik), festett reagens bomlik</a:t>
            </a:r>
          </a:p>
          <a:p>
            <a:endParaRPr lang="hu-HU" baseline="0" dirty="0" smtClean="0"/>
          </a:p>
          <a:p>
            <a:r>
              <a:rPr lang="hu-HU" dirty="0" smtClean="0"/>
              <a:t>Hatások okai!!</a:t>
            </a:r>
          </a:p>
          <a:p>
            <a:endParaRPr lang="hu-HU" dirty="0" smtClean="0"/>
          </a:p>
          <a:p>
            <a:r>
              <a:rPr lang="hu-HU" dirty="0" smtClean="0"/>
              <a:t>Probléma lehet a ruha elbontása (de mégse)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EF2F-444A-4ECB-A3E8-4C63DBA05E0C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088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408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164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913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089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590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0288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455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40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592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136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839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DBAE0-8DDF-4A44-AB5E-46CE5169FB0C}" type="datetimeFigureOut">
              <a:rPr lang="hu-HU" smtClean="0"/>
              <a:t>2018. 10. 24.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771C5-E3FF-4D3E-8776-B425629FDD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452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814694"/>
            <a:ext cx="9144000" cy="1228612"/>
          </a:xfrm>
        </p:spPr>
        <p:txBody>
          <a:bodyPr anchor="ctr">
            <a:noAutofit/>
          </a:bodyPr>
          <a:lstStyle/>
          <a:p>
            <a:r>
              <a:rPr lang="hu-HU" sz="5600" dirty="0" err="1" smtClean="0">
                <a:latin typeface="Cambria" panose="02040503050406030204" pitchFamily="18" charset="0"/>
              </a:rPr>
              <a:t>Detergensek</a:t>
            </a:r>
            <a:r>
              <a:rPr lang="hu-HU" sz="5600" dirty="0" smtClean="0">
                <a:latin typeface="Cambria" panose="02040503050406030204" pitchFamily="18" charset="0"/>
              </a:rPr>
              <a:t> és előállításuk</a:t>
            </a:r>
            <a:endParaRPr lang="hu-HU" sz="5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0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Felhasználás – háztartási mosószerek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600" dirty="0"/>
              <a:t>Tesztelés</a:t>
            </a:r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AF9E79CF-EC42-44DF-AABA-2FA76A577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21" y="4185151"/>
            <a:ext cx="4555589" cy="303705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5DA2BA76-EE1C-4188-BD01-7AB74A62A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192"/>
            <a:ext cx="5098921" cy="287019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EE01A308-CF20-4AC4-AD84-4DC9F1DDA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91" y="1237748"/>
            <a:ext cx="2744851" cy="2636975"/>
          </a:xfrm>
          <a:prstGeom prst="rect">
            <a:avLst/>
          </a:prstGeom>
        </p:spPr>
      </p:pic>
      <p:pic>
        <p:nvPicPr>
          <p:cNvPr id="11" name="tergotometer to-08">
            <a:hlinkClick r:id="" action="ppaction://media"/>
            <a:extLst>
              <a:ext uri="{FF2B5EF4-FFF2-40B4-BE49-F238E27FC236}">
                <a16:creationId xmlns:a16="http://schemas.microsoft.com/office/drawing/2014/main" xmlns="" id="{4DA5D164-2CC3-4C12-AB80-54714D3A4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1542" y="1237748"/>
            <a:ext cx="5772258" cy="32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Felhasználás – automata mosogatógép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5685" y="2153718"/>
            <a:ext cx="10515600" cy="4351338"/>
          </a:xfrm>
        </p:spPr>
        <p:txBody>
          <a:bodyPr/>
          <a:lstStyle/>
          <a:p>
            <a:r>
              <a:rPr lang="hu-HU" dirty="0"/>
              <a:t>Mosási paraméterek: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dirty="0"/>
              <a:t> előmosás ideje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dirty="0"/>
              <a:t> </a:t>
            </a:r>
            <a:r>
              <a:rPr lang="hu-HU" dirty="0" err="1"/>
              <a:t>főmosás</a:t>
            </a:r>
            <a:r>
              <a:rPr lang="hu-HU" dirty="0"/>
              <a:t> ideje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dirty="0"/>
              <a:t> fűtési idő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dirty="0"/>
              <a:t> felhasznált víz mennyisége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8BF5A0C8-A39C-4625-AE7D-C28FA785DE32}"/>
              </a:ext>
            </a:extLst>
          </p:cNvPr>
          <p:cNvSpPr txBox="1"/>
          <p:nvPr/>
        </p:nvSpPr>
        <p:spPr>
          <a:xfrm>
            <a:off x="5027221" y="4866927"/>
            <a:ext cx="604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+</a:t>
            </a:r>
            <a:r>
              <a:rPr lang="hu-HU" sz="2800" dirty="0" err="1"/>
              <a:t>Lipáz</a:t>
            </a:r>
            <a:r>
              <a:rPr lang="hu-HU" sz="2800" dirty="0"/>
              <a:t> a jövőben (?) </a:t>
            </a:r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xmlns="" id="{E3383A36-9507-4FC1-B05F-74DE73E4B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041021"/>
              </p:ext>
            </p:extLst>
          </p:nvPr>
        </p:nvGraphicFramePr>
        <p:xfrm>
          <a:off x="4865474" y="2780676"/>
          <a:ext cx="7326526" cy="1982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9851">
                  <a:extLst>
                    <a:ext uri="{9D8B030D-6E8A-4147-A177-3AD203B41FA5}">
                      <a16:colId xmlns:a16="http://schemas.microsoft.com/office/drawing/2014/main" xmlns="" val="1060546706"/>
                    </a:ext>
                  </a:extLst>
                </a:gridCol>
                <a:gridCol w="2654549">
                  <a:extLst>
                    <a:ext uri="{9D8B030D-6E8A-4147-A177-3AD203B41FA5}">
                      <a16:colId xmlns:a16="http://schemas.microsoft.com/office/drawing/2014/main" xmlns="" val="1344158950"/>
                    </a:ext>
                  </a:extLst>
                </a:gridCol>
                <a:gridCol w="3312126">
                  <a:extLst>
                    <a:ext uri="{9D8B030D-6E8A-4147-A177-3AD203B41FA5}">
                      <a16:colId xmlns:a16="http://schemas.microsoft.com/office/drawing/2014/main" xmlns="" val="272397797"/>
                    </a:ext>
                  </a:extLst>
                </a:gridCol>
              </a:tblGrid>
              <a:tr h="523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Szennyeződés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Mosás hatékonyságának vizsgálata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91959990"/>
                  </a:ext>
                </a:extLst>
              </a:tr>
              <a:tr h="877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Proteáz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meleg zabkása, rászáradva az edényekre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Jóddal megszínezés, keményítő mennyiség mérése (kalibráció szükséges)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22589461"/>
                  </a:ext>
                </a:extLst>
              </a:tr>
              <a:tr h="581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Amiláz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Tojássárgája, tej, majd fehérje denaturálása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Tömegmérés vagy vizuális leolvasás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83481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18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Felhasználás – intézmények és ipari tisztítás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Falak tisztítása</a:t>
            </a:r>
          </a:p>
          <a:p>
            <a:r>
              <a:rPr lang="hu-HU" dirty="0"/>
              <a:t>Vágóhidak nagy mennyiségű vér, szerves maradékok eltávolítása</a:t>
            </a:r>
          </a:p>
          <a:p>
            <a:r>
              <a:rPr lang="hu-HU" dirty="0"/>
              <a:t>Éttermi szalvéták, asztalterítők tisztítása</a:t>
            </a:r>
          </a:p>
          <a:p>
            <a:r>
              <a:rPr lang="hu-HU" dirty="0"/>
              <a:t>Alkatrészek tisztítása</a:t>
            </a:r>
          </a:p>
          <a:p>
            <a:r>
              <a:rPr lang="hu-HU" dirty="0"/>
              <a:t>Endoszkóp</a:t>
            </a:r>
          </a:p>
          <a:p>
            <a:r>
              <a:rPr lang="hu-HU" dirty="0"/>
              <a:t>Membránok tisztítása</a:t>
            </a:r>
          </a:p>
        </p:txBody>
      </p:sp>
    </p:spTree>
    <p:extLst>
      <p:ext uri="{BB962C8B-B14F-4D97-AF65-F5344CB8AC3E}">
        <p14:creationId xmlns:p14="http://schemas.microsoft.com/office/powerpoint/2010/main" val="259222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enzimek aktivitásvesztése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Denaturáció</a:t>
            </a:r>
            <a:endParaRPr lang="hu-HU" dirty="0"/>
          </a:p>
          <a:p>
            <a:r>
              <a:rPr lang="hu-HU" dirty="0"/>
              <a:t>Kémiai reakció</a:t>
            </a:r>
          </a:p>
          <a:p>
            <a:r>
              <a:rPr lang="hu-HU" dirty="0" err="1"/>
              <a:t>Proteolízis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0744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Készítmények típusai és stabilitás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Folyékony</a:t>
            </a:r>
          </a:p>
          <a:p>
            <a:pPr marL="0" indent="0">
              <a:buNone/>
            </a:pPr>
            <a:r>
              <a:rPr lang="hu-HU" dirty="0"/>
              <a:t>     oldott komponensek, felületaktív anyagok, </a:t>
            </a:r>
            <a:r>
              <a:rPr lang="hu-HU" dirty="0" err="1"/>
              <a:t>proteázok</a:t>
            </a:r>
            <a:r>
              <a:rPr lang="hu-HU" dirty="0"/>
              <a:t> és inhibitorok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Por állagú, granulált</a:t>
            </a:r>
          </a:p>
          <a:p>
            <a:pPr marL="0" indent="0">
              <a:buNone/>
            </a:pPr>
            <a:r>
              <a:rPr lang="hu-HU" dirty="0"/>
              <a:t>     oxidálószer</a:t>
            </a:r>
          </a:p>
        </p:txBody>
      </p:sp>
    </p:spTree>
    <p:extLst>
      <p:ext uri="{BB962C8B-B14F-4D97-AF65-F5344CB8AC3E}">
        <p14:creationId xmlns:p14="http://schemas.microsoft.com/office/powerpoint/2010/main" val="392604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Mosási teljesítmény és stabilitás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Detergens-oldat</a:t>
            </a:r>
            <a:r>
              <a:rPr lang="hu-HU" dirty="0"/>
              <a:t> tulajdonságai</a:t>
            </a:r>
          </a:p>
          <a:p>
            <a:endParaRPr lang="hu-HU" dirty="0"/>
          </a:p>
          <a:p>
            <a:r>
              <a:rPr lang="hu-HU" dirty="0"/>
              <a:t>Mosás paraméterei</a:t>
            </a:r>
          </a:p>
          <a:p>
            <a:endParaRPr lang="hu-HU" dirty="0"/>
          </a:p>
          <a:p>
            <a:r>
              <a:rPr lang="hu-HU" dirty="0"/>
              <a:t>Egyéb: vízkeménység, szennyezettség, textil</a:t>
            </a:r>
          </a:p>
        </p:txBody>
      </p:sp>
    </p:spTree>
    <p:extLst>
      <p:ext uri="{BB962C8B-B14F-4D97-AF65-F5344CB8AC3E}">
        <p14:creationId xmlns:p14="http://schemas.microsoft.com/office/powerpoint/2010/main" val="2777627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Adalékanyagok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Egyén felületaktív anyagok</a:t>
            </a:r>
          </a:p>
          <a:p>
            <a:endParaRPr lang="hu-HU" dirty="0"/>
          </a:p>
          <a:p>
            <a:r>
              <a:rPr lang="hu-HU" dirty="0"/>
              <a:t>Komplexképzők</a:t>
            </a:r>
          </a:p>
          <a:p>
            <a:endParaRPr lang="hu-HU" dirty="0"/>
          </a:p>
          <a:p>
            <a:r>
              <a:rPr lang="hu-HU" dirty="0"/>
              <a:t>Fehérítőrendszer: perborát + </a:t>
            </a:r>
            <a:r>
              <a:rPr lang="hu-HU" dirty="0" err="1"/>
              <a:t>aktivátor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   (sosem klórozott)</a:t>
            </a:r>
          </a:p>
        </p:txBody>
      </p:sp>
    </p:spTree>
    <p:extLst>
      <p:ext uri="{BB962C8B-B14F-4D97-AF65-F5344CB8AC3E}">
        <p14:creationId xmlns:p14="http://schemas.microsoft.com/office/powerpoint/2010/main" val="2983785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Enzimfejlesztés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Régen törzsszelekció</a:t>
            </a:r>
          </a:p>
          <a:p>
            <a:endParaRPr lang="hu-HU" dirty="0"/>
          </a:p>
          <a:p>
            <a:r>
              <a:rPr lang="hu-HU" dirty="0"/>
              <a:t>Ma már fehérjemérnökség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453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47CA967-FC67-411E-898B-3BBAFF39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Fogalom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60B2BCB-6908-4037-839A-26F0DC77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Jelentés: letörlő</a:t>
            </a:r>
          </a:p>
          <a:p>
            <a:endParaRPr lang="hu-HU" dirty="0"/>
          </a:p>
          <a:p>
            <a:r>
              <a:rPr lang="hu-HU" dirty="0"/>
              <a:t>Mosószer, mesterséges szerves, nagy felületaktivitású tisztítószer hidrofil (poláros) és hidrofób (apoláros) molekula-résszel. 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Itt: ipari és háztartási tisztítószerek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8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Ã©ptalÃ¡lat a kÃ¶vetkezÅre: âfalusi szappankÃ©szÃ­tÃ©s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0318"/>
            <a:ext cx="3048000" cy="290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xmlns="" id="{6D6ACE8F-E4EA-4872-A4BA-B660D125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Előállításuk kialakulása	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C5BE1C9-04DD-4185-8D37-3E95F99F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XII. sz.: szappan</a:t>
            </a:r>
          </a:p>
          <a:p>
            <a:endParaRPr lang="hu-HU" dirty="0"/>
          </a:p>
          <a:p>
            <a:r>
              <a:rPr lang="hu-HU" dirty="0" smtClean="0"/>
              <a:t>1900-as évek eleje: 1. </a:t>
            </a:r>
            <a:r>
              <a:rPr lang="hu-HU" dirty="0" smtClean="0"/>
              <a:t>enzim tartalmú detergens</a:t>
            </a:r>
          </a:p>
          <a:p>
            <a:endParaRPr lang="hu-HU" dirty="0"/>
          </a:p>
          <a:p>
            <a:r>
              <a:rPr lang="hu-HU" dirty="0" smtClean="0"/>
              <a:t>1970-es évek: granulálás</a:t>
            </a:r>
          </a:p>
          <a:p>
            <a:endParaRPr lang="hu-HU" dirty="0"/>
          </a:p>
          <a:p>
            <a:r>
              <a:rPr lang="hu-HU" dirty="0" smtClean="0"/>
              <a:t>1988: 1. detergens </a:t>
            </a:r>
            <a:r>
              <a:rPr lang="hu-HU" dirty="0" err="1" smtClean="0"/>
              <a:t>lipáz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99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F6D74E9-787F-4678-B60E-B44A0113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Használt készítmények és enzimek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36577CD-572B-42F3-BD42-E86237587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endParaRPr lang="hu-HU" dirty="0" smtClean="0"/>
          </a:p>
          <a:p>
            <a:r>
              <a:rPr lang="hu-HU" dirty="0" smtClean="0"/>
              <a:t>Granulátum, folyadék</a:t>
            </a:r>
          </a:p>
          <a:p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Proteáz</a:t>
            </a:r>
            <a:r>
              <a:rPr lang="hu-HU" dirty="0" smtClean="0"/>
              <a:t> (fű, vér)</a:t>
            </a:r>
          </a:p>
          <a:p>
            <a:endParaRPr lang="hu-HU" dirty="0"/>
          </a:p>
          <a:p>
            <a:r>
              <a:rPr lang="hu-HU" dirty="0" err="1" smtClean="0"/>
              <a:t>Lipáz</a:t>
            </a:r>
            <a:r>
              <a:rPr lang="hu-HU" dirty="0" smtClean="0"/>
              <a:t> (zsír, olaj)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Amiláz</a:t>
            </a:r>
            <a:r>
              <a:rPr lang="hu-HU" dirty="0" smtClean="0"/>
              <a:t> (szaft)</a:t>
            </a:r>
          </a:p>
          <a:p>
            <a:endParaRPr lang="hu-HU" dirty="0"/>
          </a:p>
          <a:p>
            <a:r>
              <a:rPr lang="hu-HU" dirty="0" err="1" smtClean="0"/>
              <a:t>Celluláz</a:t>
            </a:r>
            <a:r>
              <a:rPr lang="hu-HU" dirty="0" smtClean="0"/>
              <a:t> (föld, </a:t>
            </a:r>
            <a:r>
              <a:rPr lang="hu-HU" dirty="0" err="1" smtClean="0"/>
              <a:t>mikroszálak</a:t>
            </a:r>
            <a:r>
              <a:rPr lang="hu-HU" dirty="0" smtClean="0"/>
              <a:t>)</a:t>
            </a:r>
          </a:p>
          <a:p>
            <a:endParaRPr lang="hu-HU" dirty="0"/>
          </a:p>
        </p:txBody>
      </p:sp>
      <p:pic>
        <p:nvPicPr>
          <p:cNvPr id="2050" name="Picture 2" descr="KÃ©ptalÃ¡lat a kÃ¶vetkezÅre: âdetergent granulate structur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51" y="1486924"/>
            <a:ext cx="4085095" cy="22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F6D74E9-787F-4678-B60E-B44A0113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Proteázok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36577CD-572B-42F3-BD42-E86237587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hu-HU" i="1" dirty="0" smtClean="0"/>
              <a:t>Bacillus </a:t>
            </a:r>
            <a:r>
              <a:rPr lang="hu-HU" dirty="0" smtClean="0"/>
              <a:t>törzsek</a:t>
            </a:r>
          </a:p>
          <a:p>
            <a:endParaRPr lang="hu-HU" dirty="0" smtClean="0"/>
          </a:p>
          <a:p>
            <a:r>
              <a:rPr lang="hu-HU" dirty="0"/>
              <a:t>pH </a:t>
            </a:r>
            <a:r>
              <a:rPr lang="hu-HU" dirty="0" err="1"/>
              <a:t>opt</a:t>
            </a:r>
            <a:r>
              <a:rPr lang="hu-HU" dirty="0"/>
              <a:t>.: savas – lúgos</a:t>
            </a:r>
          </a:p>
          <a:p>
            <a:r>
              <a:rPr lang="hu-HU" dirty="0"/>
              <a:t>T </a:t>
            </a:r>
            <a:r>
              <a:rPr lang="hu-HU" dirty="0" err="1"/>
              <a:t>opt</a:t>
            </a:r>
            <a:r>
              <a:rPr lang="hu-HU" dirty="0"/>
              <a:t>.: változó</a:t>
            </a:r>
          </a:p>
          <a:p>
            <a:endParaRPr lang="hu-HU" dirty="0" smtClean="0"/>
          </a:p>
          <a:p>
            <a:r>
              <a:rPr lang="hu-HU" dirty="0" smtClean="0"/>
              <a:t>Mechanizmus még nem tisztázott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Fontos szerep az aktivitásban: </a:t>
            </a:r>
          </a:p>
          <a:p>
            <a:pPr marL="0" indent="0">
              <a:buNone/>
            </a:pPr>
            <a:r>
              <a:rPr lang="hu-HU" dirty="0" smtClean="0"/>
              <a:t>    	T, pH,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hu-HU" dirty="0" smtClean="0"/>
              <a:t>, adszorpció-	deszorpció a folthoz/</a:t>
            </a:r>
            <a:r>
              <a:rPr lang="hu-HU" dirty="0" err="1" smtClean="0"/>
              <a:t>-tól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167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F6D74E9-787F-4678-B60E-B44A0113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Lipázok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36577CD-572B-42F3-BD42-E86237587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endParaRPr lang="hu-HU" dirty="0" smtClean="0"/>
          </a:p>
          <a:p>
            <a:r>
              <a:rPr lang="hu-HU" dirty="0" smtClean="0"/>
              <a:t>Zsírok hidrolízise         </a:t>
            </a:r>
            <a:r>
              <a:rPr lang="hu-HU" dirty="0" err="1" smtClean="0"/>
              <a:t>mono-</a:t>
            </a:r>
            <a:r>
              <a:rPr lang="hu-HU" dirty="0" smtClean="0"/>
              <a:t>, </a:t>
            </a:r>
            <a:r>
              <a:rPr lang="hu-HU" dirty="0" err="1" smtClean="0"/>
              <a:t>di-gliceridek</a:t>
            </a:r>
            <a:r>
              <a:rPr lang="hu-HU" dirty="0" smtClean="0"/>
              <a:t>, zsírsavak, glicerin</a:t>
            </a:r>
          </a:p>
          <a:p>
            <a:endParaRPr lang="hu-HU" dirty="0"/>
          </a:p>
          <a:p>
            <a:r>
              <a:rPr lang="hu-HU" dirty="0" smtClean="0"/>
              <a:t>Kisebb, jobban oldatba vihető molekulák keletkeznek</a:t>
            </a:r>
          </a:p>
          <a:p>
            <a:endParaRPr lang="hu-HU" dirty="0"/>
          </a:p>
          <a:p>
            <a:r>
              <a:rPr lang="hu-HU" dirty="0" smtClean="0"/>
              <a:t>Termelés: gombákkal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err="1" smtClean="0"/>
              <a:t>Lipolase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Aktivitás mérése: </a:t>
            </a:r>
            <a:r>
              <a:rPr lang="hu-HU" dirty="0" err="1" smtClean="0"/>
              <a:t>tributirin</a:t>
            </a:r>
            <a:r>
              <a:rPr lang="hu-HU" dirty="0" smtClean="0"/>
              <a:t> </a:t>
            </a:r>
            <a:r>
              <a:rPr lang="hu-HU" dirty="0" err="1" smtClean="0"/>
              <a:t>hidr</a:t>
            </a:r>
            <a:r>
              <a:rPr lang="hu-HU" dirty="0" smtClean="0"/>
              <a:t>. (pH)</a:t>
            </a:r>
          </a:p>
          <a:p>
            <a:endParaRPr lang="hu-HU" dirty="0"/>
          </a:p>
          <a:p>
            <a:r>
              <a:rPr lang="hu-HU" dirty="0" smtClean="0"/>
              <a:t>Többszöri mosás, szárítás</a:t>
            </a:r>
            <a:endParaRPr lang="hu-HU" dirty="0"/>
          </a:p>
        </p:txBody>
      </p:sp>
      <p:sp>
        <p:nvSpPr>
          <p:cNvPr id="4" name="Jobbra nyíl 3"/>
          <p:cNvSpPr/>
          <p:nvPr/>
        </p:nvSpPr>
        <p:spPr>
          <a:xfrm>
            <a:off x="3735092" y="2448732"/>
            <a:ext cx="418454" cy="2479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4" name="Picture 2" descr="KÃ©ptalÃ¡lat a kÃ¶vetkezÅre: âtributyrin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750" y="365125"/>
            <a:ext cx="4431379" cy="169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95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F6D74E9-787F-4678-B60E-B44A0113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Amilázok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36577CD-572B-42F3-BD42-E86237587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hu-HU" dirty="0" smtClean="0"/>
          </a:p>
          <a:p>
            <a:r>
              <a:rPr lang="hu-HU" dirty="0" smtClean="0"/>
              <a:t>Keményítő tartalmú foltok eltávolítása</a:t>
            </a:r>
          </a:p>
          <a:p>
            <a:endParaRPr lang="hu-HU" dirty="0"/>
          </a:p>
          <a:p>
            <a:r>
              <a:rPr lang="hu-HU" dirty="0" smtClean="0"/>
              <a:t>Gélesedett keményítő         ragasztó hatású</a:t>
            </a:r>
          </a:p>
          <a:p>
            <a:endParaRPr lang="hu-HU" dirty="0"/>
          </a:p>
          <a:p>
            <a:r>
              <a:rPr lang="el-GR" dirty="0" smtClean="0"/>
              <a:t>α</a:t>
            </a:r>
            <a:r>
              <a:rPr lang="hu-HU" dirty="0" err="1" smtClean="0"/>
              <a:t>-amiláz</a:t>
            </a:r>
            <a:r>
              <a:rPr lang="hu-HU" dirty="0" smtClean="0"/>
              <a:t>: </a:t>
            </a:r>
            <a:r>
              <a:rPr lang="hu-HU" i="1" dirty="0" smtClean="0"/>
              <a:t>Bacillus </a:t>
            </a:r>
            <a:r>
              <a:rPr lang="hu-HU" i="1" dirty="0" err="1" smtClean="0"/>
              <a:t>licheniformis</a:t>
            </a:r>
            <a:r>
              <a:rPr lang="hu-HU" i="1" dirty="0"/>
              <a:t>;</a:t>
            </a:r>
            <a:r>
              <a:rPr lang="hu-HU" i="1" dirty="0" smtClean="0"/>
              <a:t> </a:t>
            </a:r>
            <a:r>
              <a:rPr lang="el-GR" dirty="0" smtClean="0"/>
              <a:t>α</a:t>
            </a:r>
            <a:r>
              <a:rPr lang="hu-HU" dirty="0" smtClean="0"/>
              <a:t>-1,4; </a:t>
            </a:r>
            <a:r>
              <a:rPr lang="hu-HU" dirty="0" err="1" smtClean="0"/>
              <a:t>amilóz</a:t>
            </a:r>
            <a:r>
              <a:rPr lang="hu-HU" dirty="0" smtClean="0"/>
              <a:t> és </a:t>
            </a:r>
            <a:r>
              <a:rPr lang="hu-HU" dirty="0" err="1" smtClean="0"/>
              <a:t>amilopektin</a:t>
            </a:r>
            <a:r>
              <a:rPr lang="hu-HU" dirty="0" smtClean="0"/>
              <a:t> bontása;           	         termék: dextrin és </a:t>
            </a:r>
            <a:r>
              <a:rPr lang="hu-HU" dirty="0" err="1" smtClean="0"/>
              <a:t>pligoszacharidok</a:t>
            </a:r>
            <a:endParaRPr lang="hu-HU" dirty="0" smtClean="0"/>
          </a:p>
          <a:p>
            <a:endParaRPr lang="hu-HU" i="1" dirty="0" smtClean="0"/>
          </a:p>
          <a:p>
            <a:r>
              <a:rPr lang="hu-HU" i="1" dirty="0" smtClean="0"/>
              <a:t>Aktivitás meghatározása: pNPG</a:t>
            </a:r>
            <a:r>
              <a:rPr lang="hu-HU" i="1" baseline="-25000" dirty="0" smtClean="0"/>
              <a:t>7</a:t>
            </a:r>
            <a:r>
              <a:rPr lang="hu-HU" i="1" dirty="0" smtClean="0"/>
              <a:t> és </a:t>
            </a:r>
            <a:r>
              <a:rPr lang="el-GR" dirty="0" smtClean="0"/>
              <a:t>α</a:t>
            </a:r>
            <a:r>
              <a:rPr lang="hu-HU" dirty="0" err="1" smtClean="0"/>
              <a:t>-glükozidáz</a:t>
            </a:r>
            <a:endParaRPr lang="hu-HU" i="1" dirty="0"/>
          </a:p>
        </p:txBody>
      </p:sp>
      <p:sp>
        <p:nvSpPr>
          <p:cNvPr id="4" name="Jobbra nyíl 3"/>
          <p:cNvSpPr/>
          <p:nvPr/>
        </p:nvSpPr>
        <p:spPr>
          <a:xfrm>
            <a:off x="4463512" y="3456121"/>
            <a:ext cx="418454" cy="2479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397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F6D74E9-787F-4678-B60E-B44A0113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Cellulázok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36577CD-572B-42F3-BD42-E86237587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β</a:t>
            </a:r>
            <a:r>
              <a:rPr lang="hu-HU" dirty="0" smtClean="0"/>
              <a:t>-1,4 bontása</a:t>
            </a:r>
          </a:p>
          <a:p>
            <a:r>
              <a:rPr lang="hu-HU" dirty="0" smtClean="0"/>
              <a:t>Semleges/lúgos </a:t>
            </a:r>
          </a:p>
          <a:p>
            <a:endParaRPr lang="hu-HU" dirty="0"/>
          </a:p>
          <a:p>
            <a:r>
              <a:rPr lang="hu-HU" dirty="0" smtClean="0"/>
              <a:t>Hatás: fényesebb színek, puhább ruha, földes szennyezések 	                 	    eltávolítása</a:t>
            </a:r>
          </a:p>
          <a:p>
            <a:r>
              <a:rPr lang="hu-HU" dirty="0" smtClean="0"/>
              <a:t>Nem a folton hat: ruhából kiálló mikro rostszálak bontása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Aktivitás mérése: redukáló cukor, viszkozitás, festett, oldhatatlan 	              	                       </a:t>
            </a:r>
            <a:r>
              <a:rPr lang="hu-HU" dirty="0" err="1" smtClean="0"/>
              <a:t>szubsztrát</a:t>
            </a:r>
            <a:r>
              <a:rPr lang="hu-HU" dirty="0" smtClean="0"/>
              <a:t>, színes reagensek</a:t>
            </a:r>
          </a:p>
        </p:txBody>
      </p:sp>
      <p:pic>
        <p:nvPicPr>
          <p:cNvPr id="4098" name="Picture 2" descr="KÃ©ptalÃ¡lat a kÃ¶vetkezÅre: âcellulÃ³z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45" y="480448"/>
            <a:ext cx="4558501" cy="24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5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Felhasználás – háztartási mosószerek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 dirty="0"/>
              <a:t>Enzimek felhasználhatóságát befolyásoló tulajdonságai</a:t>
            </a:r>
          </a:p>
          <a:p>
            <a:r>
              <a:rPr lang="hu-HU" dirty="0"/>
              <a:t>Távolítsa el a foltot</a:t>
            </a:r>
          </a:p>
          <a:p>
            <a:r>
              <a:rPr lang="hu-HU" dirty="0"/>
              <a:t>A mosási pH-n </a:t>
            </a:r>
            <a:r>
              <a:rPr lang="hu-HU" dirty="0" err="1"/>
              <a:t>működjön</a:t>
            </a:r>
            <a:endParaRPr lang="hu-HU" dirty="0"/>
          </a:p>
          <a:p>
            <a:r>
              <a:rPr lang="hu-HU" dirty="0"/>
              <a:t>A mosószer által létrehozott ionerősségű közegben </a:t>
            </a:r>
            <a:r>
              <a:rPr lang="hu-HU" dirty="0" err="1"/>
              <a:t>működjön</a:t>
            </a:r>
            <a:endParaRPr lang="hu-HU" dirty="0"/>
          </a:p>
          <a:p>
            <a:r>
              <a:rPr lang="hu-HU" dirty="0"/>
              <a:t>Kompatibilis legyen a hagyományos mosószer komponensekkel</a:t>
            </a:r>
          </a:p>
          <a:p>
            <a:pPr marL="0" indent="0">
              <a:buNone/>
            </a:pPr>
            <a:r>
              <a:rPr lang="hu-HU" sz="3200" dirty="0">
                <a:solidFill>
                  <a:srgbClr val="FF0000"/>
                </a:solidFill>
              </a:rPr>
              <a:t>Tesztelés szükséges!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51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491</Words>
  <Application>Microsoft Office PowerPoint</Application>
  <PresentationFormat>Szélesvásznú</PresentationFormat>
  <Paragraphs>161</Paragraphs>
  <Slides>17</Slides>
  <Notes>5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Courier New</vt:lpstr>
      <vt:lpstr>Times New Roman</vt:lpstr>
      <vt:lpstr>Office-téma</vt:lpstr>
      <vt:lpstr>Detergensek és előállításuk</vt:lpstr>
      <vt:lpstr>Fogalom</vt:lpstr>
      <vt:lpstr>Előállításuk kialakulása </vt:lpstr>
      <vt:lpstr>Használt készítmények és enzimek</vt:lpstr>
      <vt:lpstr>Proteázok</vt:lpstr>
      <vt:lpstr>Lipázok</vt:lpstr>
      <vt:lpstr>Amilázok</vt:lpstr>
      <vt:lpstr>Cellulázok</vt:lpstr>
      <vt:lpstr>Felhasználás – háztartási mosószerek</vt:lpstr>
      <vt:lpstr>Felhasználás – háztartási mosószerek</vt:lpstr>
      <vt:lpstr>Felhasználás – automata mosogatógép</vt:lpstr>
      <vt:lpstr>Felhasználás – intézmények és ipari tisztítás</vt:lpstr>
      <vt:lpstr>Az enzimek aktivitásvesztése </vt:lpstr>
      <vt:lpstr>Készítmények típusai és stabilitás</vt:lpstr>
      <vt:lpstr>Mosási teljesítmény és stabilitás</vt:lpstr>
      <vt:lpstr>Adalékanyagok</vt:lpstr>
      <vt:lpstr>Enzimfejlesztés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detergensek előállításához alkalmazott enzimekről</dc:title>
  <dc:creator>Anna M.</dc:creator>
  <cp:lastModifiedBy>Felhasználó</cp:lastModifiedBy>
  <cp:revision>21</cp:revision>
  <dcterms:created xsi:type="dcterms:W3CDTF">2018-10-23T18:18:24Z</dcterms:created>
  <dcterms:modified xsi:type="dcterms:W3CDTF">2018-10-24T22:00:34Z</dcterms:modified>
</cp:coreProperties>
</file>