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06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361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66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42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9558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504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29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61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966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8836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916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255B-B43C-4E60-A8CD-9644F35A0D9E}" type="datetimeFigureOut">
              <a:rPr lang="hu-HU" smtClean="0"/>
              <a:pPr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927C-B345-4424-A88B-000AD364A3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02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72208"/>
          </a:xfrm>
        </p:spPr>
        <p:txBody>
          <a:bodyPr>
            <a:noAutofit/>
          </a:bodyPr>
          <a:lstStyle/>
          <a:p>
            <a:r>
              <a:rPr lang="hu-HU" sz="5600" dirty="0" smtClean="0"/>
              <a:t>Mikrobák mennyiségi meghatározása</a:t>
            </a:r>
            <a:endParaRPr lang="hu-HU" sz="5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800" dirty="0" smtClean="0"/>
          </a:p>
          <a:p>
            <a:pPr algn="ctr">
              <a:buNone/>
            </a:pPr>
            <a:endParaRPr lang="hu-HU" sz="2800" dirty="0" smtClean="0"/>
          </a:p>
          <a:p>
            <a:pPr algn="ctr">
              <a:buNone/>
            </a:pPr>
            <a:endParaRPr lang="hu-HU" sz="2800" dirty="0" smtClean="0"/>
          </a:p>
          <a:p>
            <a:pPr algn="ctr">
              <a:buNone/>
            </a:pPr>
            <a:r>
              <a:rPr lang="hu-HU" sz="2800" dirty="0" smtClean="0"/>
              <a:t>Készítette: Nagy Flóra </a:t>
            </a:r>
            <a:r>
              <a:rPr lang="hu-HU" sz="2800" dirty="0" err="1" smtClean="0"/>
              <a:t>biomérnök</a:t>
            </a:r>
            <a:r>
              <a:rPr lang="hu-HU" sz="2800" dirty="0" smtClean="0"/>
              <a:t>, </a:t>
            </a:r>
            <a:r>
              <a:rPr lang="hu-HU" sz="2800" dirty="0" err="1" smtClean="0"/>
              <a:t>doktoráns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3877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dirty="0" smtClean="0"/>
              <a:t>Hibalehetőségek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Miért követünk el hibát, ha csak a legnagyobb hígításból számolunk?</a:t>
            </a:r>
          </a:p>
          <a:p>
            <a:r>
              <a:rPr lang="hu-HU" dirty="0" smtClean="0"/>
              <a:t>Megfelelő hígítás: 50-250 között legyen a telepek száma a lemezen</a:t>
            </a:r>
          </a:p>
          <a:p>
            <a:pPr marL="0" indent="0">
              <a:buNone/>
            </a:pPr>
            <a:r>
              <a:rPr lang="hu-HU" dirty="0" smtClean="0"/>
              <a:t>Pontos munkához:</a:t>
            </a:r>
          </a:p>
          <a:p>
            <a:r>
              <a:rPr lang="hu-HU" dirty="0" smtClean="0"/>
              <a:t>Párhuzamos mérésekre is szükség van</a:t>
            </a:r>
          </a:p>
          <a:p>
            <a:r>
              <a:rPr lang="hu-HU" dirty="0" smtClean="0"/>
              <a:t>Nem feltétlenül elég három hígítás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84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MPN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073427"/>
          </a:xfrm>
        </p:spPr>
        <p:txBody>
          <a:bodyPr/>
          <a:lstStyle/>
          <a:p>
            <a:r>
              <a:rPr lang="hu-HU" dirty="0" smtClean="0"/>
              <a:t>Most </a:t>
            </a:r>
            <a:r>
              <a:rPr lang="hu-HU" dirty="0" err="1" smtClean="0"/>
              <a:t>Probable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=</a:t>
            </a:r>
          </a:p>
          <a:p>
            <a:pPr marL="0" indent="0">
              <a:buNone/>
            </a:pPr>
            <a:r>
              <a:rPr lang="hu-HU" dirty="0" smtClean="0"/>
              <a:t>    = </a:t>
            </a:r>
            <a:r>
              <a:rPr lang="hu-HU" b="1" dirty="0" smtClean="0"/>
              <a:t>legvalószínűbb élőcsíra-szám módszere</a:t>
            </a:r>
            <a:r>
              <a:rPr lang="hu-HU" dirty="0" smtClean="0"/>
              <a:t>, </a:t>
            </a:r>
          </a:p>
          <a:p>
            <a:pPr marL="0" indent="0">
              <a:buNone/>
            </a:pPr>
            <a:r>
              <a:rPr lang="hu-HU" dirty="0" smtClean="0"/>
              <a:t>       más néven: </a:t>
            </a:r>
            <a:r>
              <a:rPr lang="hu-HU" b="1" dirty="0" smtClean="0"/>
              <a:t>határhígításos eljárás</a:t>
            </a:r>
          </a:p>
          <a:p>
            <a:pPr marL="0" indent="0"/>
            <a:r>
              <a:rPr lang="hu-HU" dirty="0" smtClean="0"/>
              <a:t>  Hígítási sor, mint a hígításos lemezöntésnél</a:t>
            </a:r>
          </a:p>
          <a:p>
            <a:r>
              <a:rPr lang="hu-HU" dirty="0" smtClean="0"/>
              <a:t>Kitenyésztés, de az eredmények meghatározása matematikai statisztikai módszerrel történik, ezért párhuzamosok készítése kötelező</a:t>
            </a:r>
          </a:p>
          <a:p>
            <a:r>
              <a:rPr lang="hu-HU" dirty="0" smtClean="0"/>
              <a:t>Akkor pontos az eredmény, ha az utolsó hígítási tagban már nem voltak élő csírák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9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494116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Kulcsszám:</a:t>
            </a:r>
          </a:p>
          <a:p>
            <a:r>
              <a:rPr lang="hu-HU" sz="2400" dirty="0" smtClean="0"/>
              <a:t>332- x10 = 110 = 1100</a:t>
            </a:r>
          </a:p>
          <a:p>
            <a:r>
              <a:rPr lang="hu-HU" sz="2400" dirty="0"/>
              <a:t>3</a:t>
            </a:r>
            <a:r>
              <a:rPr lang="hu-HU" sz="2400" dirty="0" smtClean="0"/>
              <a:t>20- x100 = 9,3 = 930</a:t>
            </a:r>
          </a:p>
          <a:p>
            <a:r>
              <a:rPr lang="hu-HU" sz="2400" dirty="0" smtClean="0"/>
              <a:t>200- x1000 = 0,91 = 910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97" y="332656"/>
            <a:ext cx="8400703" cy="456543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7544" y="26369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Fenolvörös</a:t>
            </a:r>
            <a:r>
              <a:rPr lang="hu-HU" dirty="0" smtClean="0"/>
              <a:t> pH indikátor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51920" y="508518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Legvalószínűbb élőcsíra-szám ≈1000 db/ml. Ez egy valószínűségi érték, közelítő, de a gyakorlatban sok esetben elegendő ilyen pontosság.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5333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mc.blog.com/files/2012/02/Note1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217"/>
            <a:ext cx="5040560" cy="66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Jobbra nyíl 1"/>
          <p:cNvSpPr/>
          <p:nvPr/>
        </p:nvSpPr>
        <p:spPr>
          <a:xfrm rot="10800000">
            <a:off x="6876256" y="6381327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 rot="10800000">
            <a:off x="6876256" y="544522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 rot="10800000">
            <a:off x="6876255" y="1700808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600" b="1" dirty="0" smtClean="0"/>
              <a:t>Mi a helyzet az ivóvízzel?</a:t>
            </a:r>
          </a:p>
          <a:p>
            <a:r>
              <a:rPr lang="hu-HU" dirty="0" smtClean="0"/>
              <a:t>Nagy térfogatban kevés élő csíra, de meg kell tudni mérni ennek a számát →</a:t>
            </a:r>
          </a:p>
          <a:p>
            <a:pPr>
              <a:buNone/>
            </a:pPr>
            <a:r>
              <a:rPr lang="hu-HU" dirty="0" smtClean="0"/>
              <a:t>	membránszűrés + tenyésztés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6" name="Picture 8" descr="https://www.sartorius.com/typo3temp/pics/LT_NKS------_2053_RGB_22441635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930295" cy="25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724128" y="22048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	0,2 </a:t>
            </a:r>
            <a:r>
              <a:rPr lang="hu-HU" sz="2400" dirty="0" err="1" smtClean="0"/>
              <a:t>µm</a:t>
            </a:r>
            <a:endParaRPr lang="hu-HU" sz="2400" dirty="0"/>
          </a:p>
        </p:txBody>
      </p:sp>
      <p:pic>
        <p:nvPicPr>
          <p:cNvPr id="2058" name="Picture 10" descr="https://www.sartorius.com/typo3temp/pics/LT_Combisart_2088_RGB_8c8d50d3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88" b="8113"/>
          <a:stretch/>
        </p:blipFill>
        <p:spPr bwMode="auto">
          <a:xfrm>
            <a:off x="251520" y="2924944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sartorius.com/typo3temp/pics/LT_FilterHol_2183_RGB_f83e8c4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315" y="3966208"/>
            <a:ext cx="2353229" cy="27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9087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Mikrobák szaporítása</a:t>
            </a:r>
            <a:br>
              <a:rPr lang="hu-HU" dirty="0" smtClean="0"/>
            </a:br>
            <a:r>
              <a:rPr lang="hu-HU" sz="2400" dirty="0" smtClean="0"/>
              <a:t>(fermentációs iparok)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164345" cy="527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12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789195" y="492194"/>
            <a:ext cx="5565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Példa: sütőélesztő gyártás</a:t>
            </a:r>
            <a:endParaRPr lang="hu-HU" sz="4000" dirty="0"/>
          </a:p>
        </p:txBody>
      </p:sp>
      <p:pic>
        <p:nvPicPr>
          <p:cNvPr id="5" name="Picture 4" descr="http://www.lesaffre.hu/files/products/budafok_eleszto_koc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8616"/>
            <a:ext cx="2592288" cy="22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esaffre.hu/files/products/szaritott_7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937" y="1268760"/>
            <a:ext cx="2233541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07704" y="4741113"/>
            <a:ext cx="4891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18-20 óra alatt éri el a maximális sejttömeget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0975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721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Mennyiségi meghatározás fermentációknál: </a:t>
            </a:r>
            <a:r>
              <a:rPr lang="hu-HU" sz="3200" dirty="0" err="1" smtClean="0"/>
              <a:t>turbidimetria</a:t>
            </a:r>
            <a:r>
              <a:rPr lang="hu-HU" sz="3200" dirty="0" smtClean="0"/>
              <a:t> = zavarosság mérés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19310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smtClean="0"/>
              <a:t>Fényelnyelésen alapuló optikai módszer (fotométer)</a:t>
            </a:r>
          </a:p>
          <a:p>
            <a:r>
              <a:rPr lang="hu-HU" sz="2800" dirty="0" smtClean="0"/>
              <a:t>OD= log I</a:t>
            </a:r>
            <a:r>
              <a:rPr lang="hu-HU" sz="2800" baseline="-25000" dirty="0" smtClean="0"/>
              <a:t>0</a:t>
            </a:r>
            <a:r>
              <a:rPr lang="hu-HU" sz="2800" dirty="0" smtClean="0"/>
              <a:t>/</a:t>
            </a:r>
            <a:r>
              <a:rPr lang="hu-HU" sz="2800" dirty="0" err="1" smtClean="0"/>
              <a:t>I</a:t>
            </a:r>
            <a:r>
              <a:rPr lang="hu-HU" sz="2800" baseline="-25000" dirty="0" err="1" smtClean="0"/>
              <a:t>n</a:t>
            </a:r>
            <a:endParaRPr lang="hu-HU" sz="2800" baseline="-25000" dirty="0" smtClean="0"/>
          </a:p>
          <a:p>
            <a:r>
              <a:rPr lang="hu-HU" sz="2800" dirty="0" smtClean="0"/>
              <a:t>Az </a:t>
            </a:r>
            <a:r>
              <a:rPr lang="hu-HU" sz="2800" b="1" dirty="0" smtClean="0"/>
              <a:t>OD a sejttömeggel arányos </a:t>
            </a:r>
            <a:r>
              <a:rPr lang="hu-HU" sz="2800" dirty="0" smtClean="0"/>
              <a:t>dimenzió nélküli szám</a:t>
            </a:r>
          </a:p>
          <a:p>
            <a:pPr>
              <a:buNone/>
            </a:pPr>
            <a:r>
              <a:rPr lang="hu-HU" sz="2800" dirty="0" smtClean="0"/>
              <a:t>	(Milyen feltétellel lehet megfeleltetni az </a:t>
            </a:r>
            <a:r>
              <a:rPr lang="hu-HU" sz="2800" dirty="0" err="1" smtClean="0"/>
              <a:t>OD-t</a:t>
            </a:r>
            <a:r>
              <a:rPr lang="hu-HU" sz="2800" dirty="0" smtClean="0"/>
              <a:t> sejtszám értéknek?)</a:t>
            </a:r>
            <a:endParaRPr lang="hu-HU" sz="2800" dirty="0"/>
          </a:p>
        </p:txBody>
      </p:sp>
      <p:pic>
        <p:nvPicPr>
          <p:cNvPr id="4100" name="Picture 4" descr="http://iacinternacional.com.ar/wp-content/uploads/2014/02/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62700" cy="22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6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 gyakorlaton használt élesztőgombák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400600"/>
          </a:xfrm>
        </p:spPr>
        <p:txBody>
          <a:bodyPr/>
          <a:lstStyle/>
          <a:p>
            <a:endParaRPr lang="hu-HU" i="1" dirty="0" smtClean="0"/>
          </a:p>
          <a:p>
            <a:r>
              <a:rPr lang="hu-HU" i="1" dirty="0" err="1" smtClean="0"/>
              <a:t>Saccharomyces</a:t>
            </a:r>
            <a:r>
              <a:rPr lang="hu-HU" i="1" dirty="0" smtClean="0"/>
              <a:t> </a:t>
            </a:r>
            <a:r>
              <a:rPr lang="hu-HU" i="1" dirty="0" err="1" smtClean="0"/>
              <a:t>cerevisiae</a:t>
            </a:r>
            <a:endParaRPr lang="hu-HU" i="1" dirty="0" smtClean="0"/>
          </a:p>
          <a:p>
            <a:r>
              <a:rPr lang="hu-HU" i="1" dirty="0" err="1" smtClean="0"/>
              <a:t>Schizosaccharomyces</a:t>
            </a:r>
            <a:r>
              <a:rPr lang="hu-HU" i="1" dirty="0" smtClean="0"/>
              <a:t> </a:t>
            </a:r>
            <a:r>
              <a:rPr lang="hu-HU" i="1" dirty="0" err="1" smtClean="0"/>
              <a:t>pombe</a:t>
            </a:r>
            <a:endParaRPr lang="hu-HU" dirty="0"/>
          </a:p>
          <a:p>
            <a:endParaRPr lang="hu-HU" i="1" dirty="0" smtClean="0"/>
          </a:p>
          <a:p>
            <a:r>
              <a:rPr lang="hu-HU" i="1" dirty="0" err="1" smtClean="0"/>
              <a:t>Rhodotorula</a:t>
            </a:r>
            <a:r>
              <a:rPr lang="hu-HU" i="1" dirty="0" smtClean="0"/>
              <a:t> </a:t>
            </a:r>
            <a:r>
              <a:rPr lang="hu-HU" i="1" dirty="0" err="1" smtClean="0"/>
              <a:t>rubra</a:t>
            </a:r>
            <a:endParaRPr lang="hu-HU" dirty="0"/>
          </a:p>
          <a:p>
            <a:r>
              <a:rPr lang="hu-HU" i="1" dirty="0" err="1" smtClean="0"/>
              <a:t>Trichosporon</a:t>
            </a:r>
            <a:r>
              <a:rPr lang="hu-HU" i="1" dirty="0" smtClean="0"/>
              <a:t> </a:t>
            </a:r>
            <a:r>
              <a:rPr lang="hu-HU" i="1" dirty="0" err="1" smtClean="0"/>
              <a:t>cutaneum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sz="2800" dirty="0" smtClean="0"/>
              <a:t>(</a:t>
            </a:r>
            <a:r>
              <a:rPr lang="hu-HU" sz="2800" dirty="0" err="1" smtClean="0"/>
              <a:t>pszeudomicéliumos</a:t>
            </a:r>
            <a:r>
              <a:rPr lang="hu-HU" sz="2800" dirty="0" smtClean="0"/>
              <a:t>)</a:t>
            </a:r>
          </a:p>
          <a:p>
            <a:endParaRPr lang="hu-HU" dirty="0"/>
          </a:p>
        </p:txBody>
      </p:sp>
      <p:pic>
        <p:nvPicPr>
          <p:cNvPr id="5122" name="Picture 2" descr="http://www.uwyo.edu/virtual_edge/lab13/images/ascomycot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43000"/>
            <a:ext cx="2128969" cy="15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eople.virginia.edu/%7Edjb6t/cell/pom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29991"/>
            <a:ext cx="1780150" cy="17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c/cb/Rhodotorula_mucilaginosa_colonies_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607" y="4695460"/>
            <a:ext cx="2046089" cy="20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eskuenvis.nic.in/img/tric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221" y="5164227"/>
            <a:ext cx="2031876" cy="15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2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hu-HU" dirty="0" smtClean="0"/>
              <a:t>Mit ismerünk eddig?</a:t>
            </a:r>
          </a:p>
          <a:p>
            <a:r>
              <a:rPr lang="hu-HU" dirty="0" smtClean="0"/>
              <a:t>Mi a hátránya?</a:t>
            </a:r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sz="3000" dirty="0" smtClean="0"/>
              <a:t>Baktériumok túl kicsik</a:t>
            </a:r>
          </a:p>
          <a:p>
            <a:r>
              <a:rPr lang="hu-HU" sz="3000" dirty="0" smtClean="0"/>
              <a:t>Élesztők, penészgomba spórák</a:t>
            </a:r>
          </a:p>
          <a:p>
            <a:pPr marL="0" indent="0">
              <a:buNone/>
            </a:pPr>
            <a:r>
              <a:rPr lang="hu-HU" sz="3000" dirty="0" smtClean="0"/>
              <a:t>    és </a:t>
            </a:r>
            <a:r>
              <a:rPr lang="hu-HU" sz="3000" dirty="0" err="1" smtClean="0"/>
              <a:t>konídiumok</a:t>
            </a:r>
            <a:r>
              <a:rPr lang="hu-HU" sz="3000" dirty="0" smtClean="0"/>
              <a:t> számolására alkalmazzák</a:t>
            </a:r>
          </a:p>
          <a:p>
            <a:r>
              <a:rPr lang="hu-HU" sz="3000" b="1" dirty="0" smtClean="0"/>
              <a:t>Nem különböztethetők meg az élő és holt sejtek</a:t>
            </a:r>
          </a:p>
          <a:p>
            <a:endParaRPr lang="hu-HU" dirty="0"/>
          </a:p>
        </p:txBody>
      </p:sp>
      <p:pic>
        <p:nvPicPr>
          <p:cNvPr id="1026" name="Picture 2" descr="http://enfo.agt.bme.hu/drupal/sites/default/files/imagecache/preview/image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939"/>
          <a:stretch/>
        </p:blipFill>
        <p:spPr bwMode="auto">
          <a:xfrm>
            <a:off x="4499992" y="548680"/>
            <a:ext cx="4162425" cy="2752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9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Gyakorlatban hol van szükség élőcsíra-szám meghatározásra?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Élelmiszerek</a:t>
            </a:r>
            <a:r>
              <a:rPr lang="hu-HU" dirty="0" smtClean="0"/>
              <a:t> élőcsíra-száma (limit, amit nem szabad átlépni)</a:t>
            </a:r>
          </a:p>
          <a:p>
            <a:r>
              <a:rPr lang="hu-HU" dirty="0" smtClean="0"/>
              <a:t>Élelmiszerromlás 99%-át mikrobák okozzák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sz="2800" dirty="0" smtClean="0"/>
              <a:t>anyagcsere termékeik degusztáló hatásúak, de lehetnek toxikusak is vagy allergének</a:t>
            </a:r>
          </a:p>
          <a:p>
            <a:r>
              <a:rPr lang="hu-HU" dirty="0" smtClean="0"/>
              <a:t>Milyen nagyságrendben vannak jelen?</a:t>
            </a:r>
          </a:p>
          <a:p>
            <a:r>
              <a:rPr lang="hu-HU" u="sng" dirty="0" smtClean="0"/>
              <a:t>Ivóvíz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850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hu-HU" dirty="0" smtClean="0"/>
              <a:t>Gyakorlatban hol van szükség sejttömeg meghatározásra?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5040560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chemeClr val="tx1"/>
                </a:solidFill>
              </a:rPr>
              <a:t>Fermentációs ipar: nem mindegy, hogy mennyi oltóanyagot használunk és a folyamat során is ellenőrizni kell a sejttömeg gyarapodását.</a:t>
            </a:r>
          </a:p>
          <a:p>
            <a:pPr algn="l"/>
            <a:r>
              <a:rPr lang="hu-HU" sz="2800" dirty="0" smtClean="0">
                <a:solidFill>
                  <a:schemeClr val="tx1"/>
                </a:solidFill>
              </a:rPr>
              <a:t>Mit termeltethetünk?    például: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Antibiotikumok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B12 vitamin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Aminosavak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Enzimek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Alkohol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bio-equip.cn/eWebEditor%5CUploadFile%5C1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592" y="2420888"/>
            <a:ext cx="31735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0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Hígításos lemezöntéses élőcsíra-szám meghatározás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r>
              <a:rPr lang="hu-HU" sz="2800" dirty="0" smtClean="0"/>
              <a:t>Lényege: a vizsgálandó közegből kitenyésztjük a feltételezetten ott jelenlevő élő mikrobákat</a:t>
            </a:r>
          </a:p>
          <a:p>
            <a:r>
              <a:rPr lang="hu-HU" sz="2800" dirty="0" smtClean="0"/>
              <a:t>Mindent sterilen kell előkészíteni!</a:t>
            </a:r>
          </a:p>
          <a:p>
            <a:r>
              <a:rPr lang="hu-HU" sz="2800" dirty="0" smtClean="0"/>
              <a:t>Adott közegből hígítási sort kell készíteni (azonos mértékű hígítások egymás után)</a:t>
            </a:r>
          </a:p>
          <a:p>
            <a:r>
              <a:rPr lang="hu-HU" sz="2800" dirty="0" smtClean="0"/>
              <a:t>Alkalmazható a felületi szélesztés is, de mi a belekeveréses módszert használjuk</a:t>
            </a:r>
          </a:p>
        </p:txBody>
      </p:sp>
    </p:spTree>
    <p:extLst>
      <p:ext uri="{BB962C8B-B14F-4D97-AF65-F5344CB8AC3E}">
        <p14:creationId xmlns:p14="http://schemas.microsoft.com/office/powerpoint/2010/main" xmlns="" val="9234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ankonyvtar.hu/hu/tartalom/tamop425/2011_0001_521_Elelmiszer-mikrobiologia/kepek/10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5688632" cy="67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3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hu-HU" sz="4000" dirty="0" smtClean="0"/>
              <a:t>Kitenyésztés (</a:t>
            </a:r>
            <a:r>
              <a:rPr lang="hu-HU" sz="4000" dirty="0" err="1" smtClean="0"/>
              <a:t>inkubálás</a:t>
            </a:r>
            <a:r>
              <a:rPr lang="hu-HU" sz="4000" dirty="0" smtClean="0"/>
              <a:t>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			Megjelennek a telepek (kolóniák)</a:t>
            </a:r>
          </a:p>
          <a:p>
            <a:r>
              <a:rPr lang="hu-HU" sz="2800" dirty="0" smtClean="0"/>
              <a:t>Baktériumok: 1-2 nap (húslé </a:t>
            </a:r>
            <a:r>
              <a:rPr lang="hu-HU" sz="2800" dirty="0" err="1" smtClean="0"/>
              <a:t>agar</a:t>
            </a:r>
            <a:r>
              <a:rPr lang="hu-HU" sz="2800" dirty="0" smtClean="0"/>
              <a:t>)</a:t>
            </a:r>
          </a:p>
          <a:p>
            <a:r>
              <a:rPr lang="hu-HU" sz="2800" dirty="0" smtClean="0"/>
              <a:t>Gombák: 3-4 nap (maláta </a:t>
            </a:r>
            <a:r>
              <a:rPr lang="hu-HU" sz="2800" dirty="0" err="1" smtClean="0"/>
              <a:t>agar</a:t>
            </a:r>
            <a:r>
              <a:rPr lang="hu-HU" sz="2800" dirty="0" smtClean="0"/>
              <a:t>)</a:t>
            </a:r>
          </a:p>
          <a:p>
            <a:endParaRPr lang="hu-HU" sz="1400" dirty="0" smtClean="0"/>
          </a:p>
          <a:p>
            <a:r>
              <a:rPr lang="hu-HU" sz="2800" dirty="0" smtClean="0"/>
              <a:t>A meghatározás elve: </a:t>
            </a:r>
            <a:r>
              <a:rPr lang="hu-HU" sz="2800" b="1" dirty="0" smtClean="0"/>
              <a:t>1 élő sejtből 1 telep fejlődik ki</a:t>
            </a:r>
          </a:p>
          <a:p>
            <a:r>
              <a:rPr lang="hu-HU" sz="2800" dirty="0" smtClean="0"/>
              <a:t>A táptalajon kifejlődött telepeket megszámoljuk, az adott hígítást figyelembe véve visszaszámolunk a kiindulási minta sejtszámára.</a:t>
            </a:r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834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smtClean="0"/>
              <a:t>Mikroba telepek (kolóniák) táptalaj felületén lemezöntés (szélesztés) után</a:t>
            </a:r>
            <a:endParaRPr lang="hu-HU" sz="4000" dirty="0"/>
          </a:p>
        </p:txBody>
      </p:sp>
      <p:pic>
        <p:nvPicPr>
          <p:cNvPr id="4" name="Picture 2" descr="http://elte.prompt.hu/sites/default/files/tananyagok/BevProkariotakVilagaba/images/m3bf5104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060848"/>
            <a:ext cx="466057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/>
              <a:t>	</a:t>
            </a:r>
          </a:p>
          <a:p>
            <a:pPr>
              <a:buNone/>
            </a:pPr>
            <a:r>
              <a:rPr lang="hu-HU" sz="3200" dirty="0" smtClean="0"/>
              <a:t>	Mikroba keverékek elválasztására is használható ez a módszer (pl. törzs tisztításra, izolálásra)</a:t>
            </a:r>
            <a:endParaRPr lang="hu-H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 txBox="1">
            <a:spLocks/>
          </p:cNvSpPr>
          <p:nvPr/>
        </p:nvSpPr>
        <p:spPr>
          <a:xfrm>
            <a:off x="0" y="1124744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smtClean="0"/>
              <a:t>A sejtek összetapadhatnak, nem egyenletesen oszlanak el a hígítás során	</a:t>
            </a:r>
          </a:p>
          <a:p>
            <a:r>
              <a:rPr lang="hu-HU" sz="2800" dirty="0" smtClean="0"/>
              <a:t>Az eredmény megadása: db élő sejt/ml helyett: CFU/ml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 smtClean="0"/>
              <a:t>	</a:t>
            </a:r>
            <a:r>
              <a:rPr lang="hu-HU" sz="2800" dirty="0" err="1" smtClean="0"/>
              <a:t>Colony</a:t>
            </a:r>
            <a:r>
              <a:rPr lang="hu-HU" sz="2800" dirty="0" smtClean="0"/>
              <a:t> </a:t>
            </a:r>
            <a:r>
              <a:rPr lang="hu-HU" sz="2800" dirty="0" err="1" smtClean="0"/>
              <a:t>Forming</a:t>
            </a:r>
            <a:r>
              <a:rPr lang="hu-HU" sz="2800" dirty="0" smtClean="0"/>
              <a:t> Unit = Telepképző egység</a:t>
            </a:r>
          </a:p>
          <a:p>
            <a:pPr marL="0" indent="0"/>
            <a:r>
              <a:rPr lang="hu-HU" sz="2800" dirty="0" smtClean="0"/>
              <a:t>  Hiba csökkentése: a hígító folyadékban </a:t>
            </a:r>
            <a:r>
              <a:rPr lang="hu-HU" sz="2800" dirty="0" err="1" smtClean="0"/>
              <a:t>detergens</a:t>
            </a:r>
            <a:r>
              <a:rPr lang="hu-HU" sz="2800" dirty="0" smtClean="0"/>
              <a:t>    </a:t>
            </a:r>
          </a:p>
          <a:p>
            <a:pPr marL="0" indent="0">
              <a:buNone/>
            </a:pPr>
            <a:r>
              <a:rPr lang="hu-HU" sz="2800" dirty="0" smtClean="0"/>
              <a:t>	alkalmazása, pl. </a:t>
            </a:r>
            <a:r>
              <a:rPr lang="hu-HU" sz="2800" dirty="0" err="1" smtClean="0"/>
              <a:t>Tween</a:t>
            </a:r>
            <a:r>
              <a:rPr lang="hu-HU" sz="2800" dirty="0" smtClean="0"/>
              <a:t> 80, </a:t>
            </a:r>
            <a:r>
              <a:rPr lang="hu-HU" sz="2800" dirty="0" err="1" smtClean="0"/>
              <a:t>Na-szulfolaurát</a:t>
            </a:r>
            <a:endParaRPr lang="hu-HU" sz="28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Hibalehetőségek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74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365</Words>
  <Application>Microsoft Office PowerPoint</Application>
  <PresentationFormat>Diavetítés a képernyőre (4:3 oldalarány)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Mikrobák mennyiségi meghatározása</vt:lpstr>
      <vt:lpstr>2. dia</vt:lpstr>
      <vt:lpstr>Gyakorlatban hol van szükség élőcsíra-szám meghatározásra?</vt:lpstr>
      <vt:lpstr>Gyakorlatban hol van szükség sejttömeg meghatározásra?</vt:lpstr>
      <vt:lpstr>Hígításos lemezöntéses élőcsíra-szám meghatározás</vt:lpstr>
      <vt:lpstr>6. dia</vt:lpstr>
      <vt:lpstr>Kitenyésztés (inkubálás)</vt:lpstr>
      <vt:lpstr>Mikroba telepek (kolóniák) táptalaj felületén lemezöntés (szélesztés) után</vt:lpstr>
      <vt:lpstr>9. dia</vt:lpstr>
      <vt:lpstr>Hibalehetőségek</vt:lpstr>
      <vt:lpstr>MPN módszer</vt:lpstr>
      <vt:lpstr>12. dia</vt:lpstr>
      <vt:lpstr>13. dia</vt:lpstr>
      <vt:lpstr>14. dia</vt:lpstr>
      <vt:lpstr>Mikrobák szaporítása (fermentációs iparok)</vt:lpstr>
      <vt:lpstr>Példa: sütőélesztő gyártás</vt:lpstr>
      <vt:lpstr>Mennyiségi meghatározás fermentációknál: turbidimetria = zavarosság mérés</vt:lpstr>
      <vt:lpstr>A gyakorlaton használt élesztőgombák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Mikrobák mennyiségi meghatározása</dc:title>
  <dc:creator>users</dc:creator>
  <cp:lastModifiedBy>Suhajda Ágnes</cp:lastModifiedBy>
  <cp:revision>56</cp:revision>
  <dcterms:created xsi:type="dcterms:W3CDTF">2015-10-28T15:00:09Z</dcterms:created>
  <dcterms:modified xsi:type="dcterms:W3CDTF">2016-10-25T15:08:46Z</dcterms:modified>
</cp:coreProperties>
</file>