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2"/>
  </p:notesMasterIdLst>
  <p:sldIdLst>
    <p:sldId id="292" r:id="rId2"/>
    <p:sldId id="315" r:id="rId3"/>
    <p:sldId id="361" r:id="rId4"/>
    <p:sldId id="297" r:id="rId5"/>
    <p:sldId id="327" r:id="rId6"/>
    <p:sldId id="356" r:id="rId7"/>
    <p:sldId id="358" r:id="rId8"/>
    <p:sldId id="360" r:id="rId9"/>
    <p:sldId id="316" r:id="rId10"/>
    <p:sldId id="317" r:id="rId11"/>
    <p:sldId id="318" r:id="rId12"/>
    <p:sldId id="319" r:id="rId13"/>
    <p:sldId id="321" r:id="rId14"/>
    <p:sldId id="355" r:id="rId15"/>
    <p:sldId id="330" r:id="rId16"/>
    <p:sldId id="357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>
        <p:scale>
          <a:sx n="100" d="100"/>
          <a:sy n="100" d="100"/>
        </p:scale>
        <p:origin x="-461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9E345F2-AD02-4ABE-A6D0-70BD6C57EE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345F2-AD02-4ABE-A6D0-70BD6C57EE2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D4CEE-2C35-4870-AD59-8AD1375660B4}" type="slidenum">
              <a:rPr lang="hu-HU"/>
              <a:pPr/>
              <a:t>24</a:t>
            </a:fld>
            <a:endParaRPr lang="hu-H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48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Alcím mintájának szerkesztése</a:t>
            </a:r>
          </a:p>
        </p:txBody>
      </p:sp>
      <p:sp>
        <p:nvSpPr>
          <p:cNvPr id="481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3E18188E-3B5D-4184-83B8-7E281453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52BCB-1097-4B87-AD86-A5841052E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C3B5-D502-4676-A979-8C37F8BBF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4AF2-0CE1-47EE-9FBD-DBBF7FC1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6978-68F5-4534-B5BC-B17CE55FB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AB4B-63CD-426E-A43A-E3BE0473B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283E4-6F5A-4EE0-BA6A-761D39589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BF75-A0CC-427C-BE66-E5D3E1159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FE5F-CF02-4A84-A998-303259438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56C8-4D92-4A66-B658-96595773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A1AA-3A5C-430A-94A3-2BC1FAC1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71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471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hu-H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71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471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53A4A1-EE0F-41BC-B3A0-4B2FA942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Technológia és termék fejlesztés, megújuló energia</a:t>
            </a:r>
            <a:br>
              <a:rPr lang="hu-HU" sz="2000" smtClean="0"/>
            </a:br>
            <a:endParaRPr lang="hu-HU" sz="2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65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400" b="1" dirty="0" smtClean="0"/>
              <a:t>Megújuló energia, biomassza hasznosítás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000" dirty="0" smtClean="0"/>
              <a:t>Budapest, 2017.09.19.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6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/>
              <a:t>Víg András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err="1" smtClean="0"/>
              <a:t>TechnovaCont</a:t>
            </a:r>
            <a:r>
              <a:rPr lang="hu-HU" sz="1600" b="1" dirty="0" smtClean="0"/>
              <a:t> kft.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Megújuló energia hasznosítás közel jövője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Nem csak energiapolitikai kérdés, hanem: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környezetvédelmi,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vidék- és agrárfejlesztési,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fenntartható fejlődést segítő,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energia import csökkentő,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mezőgazdasági területek hasznosítását 		   segítő,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helyi életkörülmény javító,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400" b="1" dirty="0" smtClean="0"/>
              <a:t>- helyben maradást biztosító, stb.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Megújuló energia hasznosítás elősegítése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átvételi kötelezettség előírásával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kedvező pályázási lehetőségekkel,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támogatási rendszerrel (kamat-, beruházás-, ártámogatás)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adó-visszaigénylési lehetőséggel (nyereség-, jövedelemadó stb.),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reális átvételi ár meghatározásával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tudatformálással, meggyőzéssel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Célkitűzéseket szolgáló intézkedések a cselekvési tervben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400" smtClean="0"/>
              <a:t>Támogatási intézkedések, programok (hazai finanszírozás, EU-s társfinanszírozás, közvetlen EU-s források)</a:t>
            </a:r>
          </a:p>
          <a:p>
            <a:pPr eaLnBrk="1" hangingPunct="1"/>
            <a:r>
              <a:rPr lang="hu-HU" sz="2400" smtClean="0"/>
              <a:t>Egyéb (piaci, költségvetési) pénzügyi ösztönzők</a:t>
            </a:r>
          </a:p>
          <a:p>
            <a:pPr eaLnBrk="1" hangingPunct="1"/>
            <a:r>
              <a:rPr lang="hu-HU" sz="2400" smtClean="0"/>
              <a:t>Általános szabályozási</a:t>
            </a:r>
          </a:p>
          <a:p>
            <a:pPr eaLnBrk="1" hangingPunct="1"/>
            <a:r>
              <a:rPr lang="hu-HU" sz="2400" smtClean="0"/>
              <a:t>Társadalmi intézkedések (foglalkoztatás, képzés, társadalmi tudatformálás, energia szakértői hálózat stb.)</a:t>
            </a:r>
          </a:p>
          <a:p>
            <a:pPr eaLnBrk="1" hangingPunct="1"/>
            <a:endParaRPr lang="hu-HU" sz="16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A biomassza, mint energia forrás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A biomassza egyes meghatározás szerint szénhidrogén alapanyagú növényi anyag, amely a nap sugárzó energiáját és az atmoszféra CO </a:t>
            </a:r>
            <a:r>
              <a:rPr lang="hu-HU" sz="2400" b="1" baseline="-25000" smtClean="0"/>
              <a:t>2</a:t>
            </a:r>
            <a:r>
              <a:rPr lang="hu-HU" sz="2400" smtClean="0"/>
              <a:t> tartalmát felhasználva épül fel. A biomassza azonban a növényeknél jóval tágabb fogalom. Magában foglalja egy adott élettérben jelenlevő összes élő és élettelen szerves anyag mennyiségét, tehát a növényzetet (fitomassza), az állatvilágot (zoomassza) és az elhalt szervezeteket, valamint a szerves hulladékokat is.</a:t>
            </a:r>
          </a:p>
          <a:p>
            <a:pPr eaLnBrk="1" hangingPunct="1">
              <a:lnSpc>
                <a:spcPct val="90000"/>
              </a:lnSpc>
            </a:pPr>
            <a:endParaRPr lang="hu-HU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b="0" smtClean="0"/>
              <a:t>„Magyarország biomassza nagyhatalom”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800" smtClean="0"/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Az ország 83,1% termőföld, ebből 75,8% mezőgazdasági terület 23%-a erdő és 1,2% nádas.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Az összes szántó 4,5 millió ha. ebből vetetlen szántó 134.000 ha.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Energia fű, egyéb ültetvényre felhasználható / kivonásra kerülő szántó/ terület ~1millió ha.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Energia erdő telepítését törvénymódosítás tette lehetővé  mivel  az erdőtörvény szerint 20 évig nem lehet kivágni a fát, ezért ültetvény kategóriába kellett  átsorolni. 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Teljes biomassza készlet 350-360 millió tonna, ebből évente újratermelődő 105-110 millió t.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Energetikai célra energiaforrásként felhasználható: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növénytermesztés 7-8 millió t. melléktermék, 0,5-1 millió t. főtermék /repce, kukorica/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állattenyésztés      7-8 millió t. melléktermék/ almos és hígtrágya/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élelmiszeripar       150-200 ezer t. melléktermék</a:t>
            </a:r>
          </a:p>
          <a:p>
            <a:pPr eaLnBrk="1" hangingPunct="1">
              <a:lnSpc>
                <a:spcPct val="80000"/>
              </a:lnSpc>
            </a:pPr>
            <a:r>
              <a:rPr lang="hu-HU" sz="1400" smtClean="0"/>
              <a:t>települési hulladék 20-25 millió 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ép#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/>
          <p:cNvSpPr>
            <a:spLocks noGrp="1" noChangeArrowheads="1"/>
          </p:cNvSpPr>
          <p:nvPr>
            <p:ph type="ctr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>
                <a:solidFill>
                  <a:schemeClr val="bg1"/>
                </a:solidFill>
              </a:rPr>
              <a:t>Biomassza / Hulladékhasznosító Erőmű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5589588"/>
            <a:ext cx="856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hu-HU" b="0" dirty="0">
                <a:cs typeface="Times New Roman" pitchFamily="18" charset="0"/>
              </a:rPr>
              <a:t>BME</a:t>
            </a:r>
          </a:p>
          <a:p>
            <a:pPr algn="ctr">
              <a:spcBef>
                <a:spcPct val="20000"/>
              </a:spcBef>
            </a:pPr>
            <a:r>
              <a:rPr lang="hu-HU" b="0" dirty="0">
                <a:cs typeface="Times New Roman" pitchFamily="18" charset="0"/>
              </a:rPr>
              <a:t>Budapest</a:t>
            </a:r>
            <a:r>
              <a:rPr lang="hu-HU" b="0" dirty="0"/>
              <a:t>, </a:t>
            </a:r>
            <a:r>
              <a:rPr lang="hu-HU" b="0" dirty="0" smtClean="0"/>
              <a:t>2017.09.26.</a:t>
            </a:r>
            <a:endParaRPr lang="hu-HU" b="0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32050" y="4838700"/>
            <a:ext cx="4233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400" b="0" dirty="0">
                <a:solidFill>
                  <a:schemeClr val="bg1"/>
                </a:solidFill>
              </a:rPr>
              <a:t>Víg András </a:t>
            </a:r>
            <a:r>
              <a:rPr lang="hu-HU" sz="2400" b="0" dirty="0" err="1">
                <a:solidFill>
                  <a:schemeClr val="bg1"/>
                </a:solidFill>
              </a:rPr>
              <a:t>TechnovaCont</a:t>
            </a:r>
            <a:r>
              <a:rPr lang="hu-HU" sz="2400" b="0" dirty="0">
                <a:solidFill>
                  <a:schemeClr val="bg1"/>
                </a:solidFill>
              </a:rPr>
              <a:t> kft</a:t>
            </a:r>
            <a:r>
              <a:rPr lang="hu-HU" sz="2400" b="0" dirty="0" smtClean="0">
                <a:solidFill>
                  <a:schemeClr val="bg1"/>
                </a:solidFill>
              </a:rPr>
              <a:t>.</a:t>
            </a:r>
            <a:endParaRPr lang="hu-HU" sz="2400" b="0" dirty="0">
              <a:solidFill>
                <a:schemeClr val="bg1"/>
              </a:solidFill>
            </a:endParaRPr>
          </a:p>
          <a:p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/>
            </a:r>
            <a:br>
              <a:rPr lang="hu-HU" sz="3200" smtClean="0"/>
            </a:br>
            <a:r>
              <a:rPr lang="hu-HU" sz="3200" smtClean="0"/>
              <a:t/>
            </a:r>
            <a:br>
              <a:rPr lang="hu-HU" sz="3200" smtClean="0"/>
            </a:br>
            <a:r>
              <a:rPr lang="hu-HU" sz="2400" smtClean="0"/>
              <a:t>Szalmabála tüzelésű biomassza erőmű folyamatábrája</a:t>
            </a:r>
            <a:endParaRPr lang="hu-HU" sz="3200" smtClean="0"/>
          </a:p>
        </p:txBody>
      </p:sp>
      <p:pic>
        <p:nvPicPr>
          <p:cNvPr id="16387" name="Kép 16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2565400"/>
            <a:ext cx="6213475" cy="35210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Hulladékgazdálkodás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A 2000 évi XLIII. sz. EU követelményeket figyelembe vevő hulladéktörvény és az erre épülő 2002 évi Országos Hulladékgazdálkodási Terv valamint az új 2012. évi CLXXXV. törvény a hulladékokról határozzák meg a kommunális hulladék kezelésére, hasznosítására vonatkozóan teendőket.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62965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u-HU" sz="3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hu-HU" sz="3000" b="1" dirty="0" smtClean="0"/>
              <a:t>    VET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b="1" dirty="0" smtClean="0"/>
              <a:t>      Cél: az EU 6. Akció program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b="1" dirty="0" smtClean="0"/>
              <a:t>		    hazai megvalósítása</a:t>
            </a:r>
          </a:p>
          <a:p>
            <a:pPr eaLnBrk="1" hangingPunct="1">
              <a:buFont typeface="Wingdings" pitchFamily="2" charset="2"/>
              <a:buNone/>
            </a:pPr>
            <a:endParaRPr lang="hu-HU" sz="1600" b="1" dirty="0" smtClean="0"/>
          </a:p>
          <a:p>
            <a:pPr eaLnBrk="1" hangingPunct="1">
              <a:buFont typeface="Wingdings" pitchFamily="2" charset="2"/>
              <a:buNone/>
            </a:pPr>
            <a:endParaRPr lang="hu-HU" sz="3000" b="1" dirty="0" smtClean="0"/>
          </a:p>
        </p:txBody>
      </p:sp>
      <p:sp>
        <p:nvSpPr>
          <p:cNvPr id="1843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Törvényi háttér</a:t>
            </a:r>
            <a:endParaRPr lang="en-US" sz="32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02613" cy="1143000"/>
          </a:xfrm>
        </p:spPr>
        <p:txBody>
          <a:bodyPr/>
          <a:lstStyle/>
          <a:p>
            <a:pPr eaLnBrk="1" hangingPunct="1"/>
            <a:r>
              <a:rPr lang="hu-HU" sz="3200" b="0" smtClean="0"/>
              <a:t>Elvárások a hulladékgazdálkodás területén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hu-HU" sz="1200" smtClean="0"/>
          </a:p>
          <a:p>
            <a:pPr eaLnBrk="1" hangingPunct="1">
              <a:buFontTx/>
              <a:buChar char="•"/>
            </a:pPr>
            <a:r>
              <a:rPr lang="hu-HU" sz="2600" b="1" smtClean="0"/>
              <a:t>Keletkező hulladék mennyiség csökkentése</a:t>
            </a:r>
          </a:p>
          <a:p>
            <a:pPr eaLnBrk="1" hangingPunct="1">
              <a:buFontTx/>
              <a:buChar char="•"/>
            </a:pPr>
            <a:r>
              <a:rPr lang="hu-HU" sz="2600" b="1" smtClean="0"/>
              <a:t>Kötelező szelektív gyűjtés illetve válogatás</a:t>
            </a:r>
          </a:p>
          <a:p>
            <a:pPr eaLnBrk="1" hangingPunct="1">
              <a:buFontTx/>
              <a:buChar char="•"/>
            </a:pPr>
            <a:r>
              <a:rPr lang="hu-HU" sz="2600" b="1" smtClean="0"/>
              <a:t>Minél nagyobb anyagában történő újrahasznosítás</a:t>
            </a:r>
          </a:p>
          <a:p>
            <a:pPr eaLnBrk="1" hangingPunct="1">
              <a:buFontTx/>
              <a:buChar char="•"/>
            </a:pPr>
            <a:r>
              <a:rPr lang="hu-HU" sz="2600" b="1" smtClean="0"/>
              <a:t>Szerves anyagok komposztálása</a:t>
            </a:r>
          </a:p>
          <a:p>
            <a:pPr eaLnBrk="1" hangingPunct="1">
              <a:buFontTx/>
              <a:buChar char="•"/>
            </a:pPr>
            <a:r>
              <a:rPr lang="hu-HU" sz="2600" b="1" smtClean="0"/>
              <a:t>Égethető frakció termikus hasznosítása</a:t>
            </a:r>
          </a:p>
          <a:p>
            <a:pPr eaLnBrk="1" hangingPunct="1">
              <a:buFontTx/>
              <a:buChar char="•"/>
            </a:pPr>
            <a:r>
              <a:rPr lang="hu-HU" sz="2600" b="1" smtClean="0"/>
              <a:t>Hulladéklerakás minimálisra csökkentése</a:t>
            </a:r>
          </a:p>
          <a:p>
            <a:pPr eaLnBrk="1" hangingPunct="1">
              <a:buFont typeface="Wingdings" pitchFamily="2" charset="2"/>
              <a:buNone/>
            </a:pPr>
            <a:endParaRPr lang="hu-HU" sz="26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Megújuló energia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FF0000"/>
                </a:solidFill>
              </a:rPr>
              <a:t>Megújuló energiaforrások alatt azokat az energiahordozókat értjük, amelyek hasznosítása közben a forrás nem csökken, hanem újratermelődik, megújul, vagy mód van az adott területről ugyanolyan jellegű és mennyiségű energia kitermelésére.</a:t>
            </a:r>
          </a:p>
          <a:p>
            <a:pPr eaLnBrk="1" hangingPunct="1"/>
            <a:r>
              <a:rPr lang="hu-HU" sz="2000" dirty="0" smtClean="0"/>
              <a:t>Cél: az üvegházhatású gázok kibocsátásának csökkentése</a:t>
            </a:r>
          </a:p>
          <a:p>
            <a:pPr eaLnBrk="1" hangingPunct="1"/>
            <a:r>
              <a:rPr lang="hu-HU" sz="2000" dirty="0" smtClean="0"/>
              <a:t> az </a:t>
            </a:r>
            <a:r>
              <a:rPr lang="hu-HU" sz="2000" dirty="0" err="1" smtClean="0"/>
              <a:t>éghajlatváltozási</a:t>
            </a:r>
            <a:r>
              <a:rPr lang="hu-HU" sz="2000" dirty="0" smtClean="0"/>
              <a:t> politika a Kiotói Egyezményen alapszik, amely jogilag kötelezően előírja a szén-dioxid,metán,</a:t>
            </a:r>
            <a:r>
              <a:rPr lang="hu-HU" sz="2000" dirty="0" err="1" smtClean="0"/>
              <a:t>dinitrogén-oxid</a:t>
            </a:r>
            <a:r>
              <a:rPr lang="hu-HU" sz="2000" dirty="0" smtClean="0"/>
              <a:t> és további három fluor tartalmú gáz kibocsátásának  az 1990-es szinthez viszonyított 5%- </a:t>
            </a:r>
            <a:r>
              <a:rPr lang="hu-HU" sz="2000" dirty="0" err="1" smtClean="0"/>
              <a:t>os</a:t>
            </a:r>
            <a:r>
              <a:rPr lang="hu-HU" sz="2000" dirty="0" smtClean="0"/>
              <a:t> csökkentését 2012-ig.</a:t>
            </a:r>
          </a:p>
          <a:p>
            <a:pPr eaLnBrk="1" hangingPunct="1">
              <a:buNone/>
            </a:pPr>
            <a:r>
              <a:rPr lang="hu-HU" sz="2000" dirty="0" smtClean="0"/>
              <a:t>      Elmaradt a siker. Legfrissebb a G20 szándéknyilatkozatok.</a:t>
            </a:r>
          </a:p>
          <a:p>
            <a:pPr eaLnBrk="1" hangingPunct="1">
              <a:buNone/>
            </a:pPr>
            <a:r>
              <a:rPr lang="hu-HU" sz="2000" dirty="0" smtClean="0"/>
              <a:t>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62965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u-HU" sz="1400" smtClean="0"/>
          </a:p>
          <a:p>
            <a:pPr eaLnBrk="1" hangingPunct="1">
              <a:buFont typeface="Wingdings" pitchFamily="2" charset="2"/>
              <a:buNone/>
            </a:pPr>
            <a:r>
              <a:rPr lang="hu-HU" sz="3000" b="1" smtClean="0"/>
              <a:t>Magyarországon évente 4,5 millió tonna települési szilárd hulladék képződik, amelyből 1,5 millió tonna válogatott termikus hasznosításra alkalmas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b="1" smtClean="0"/>
              <a:t>   égethető frakció állítható elő!</a:t>
            </a:r>
          </a:p>
          <a:p>
            <a:pPr eaLnBrk="1" hangingPunct="1">
              <a:buFont typeface="Wingdings" pitchFamily="2" charset="2"/>
              <a:buNone/>
            </a:pPr>
            <a:endParaRPr lang="hu-HU" sz="3000" b="1" smtClean="0"/>
          </a:p>
          <a:p>
            <a:pPr eaLnBrk="1" hangingPunct="1">
              <a:buFont typeface="Wingdings" pitchFamily="2" charset="2"/>
              <a:buNone/>
            </a:pPr>
            <a:endParaRPr lang="hu-HU" sz="3000" b="1" smtClean="0"/>
          </a:p>
        </p:txBody>
      </p:sp>
      <p:sp>
        <p:nvSpPr>
          <p:cNvPr id="2048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b="0" smtClean="0"/>
              <a:t>Települési hulladékból válogatott égethető frakció termikus hasznosítása</a:t>
            </a:r>
            <a:endParaRPr lang="en-US" sz="3200" b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  <a:p>
            <a:pPr eaLnBrk="1" hangingPunct="1"/>
            <a:endParaRPr lang="hu-HU" sz="1200" smtClean="0"/>
          </a:p>
          <a:p>
            <a:pPr eaLnBrk="1" hangingPunct="1">
              <a:buFontTx/>
              <a:buChar char="•"/>
            </a:pPr>
            <a:r>
              <a:rPr lang="hu-HU" sz="3000" b="1" smtClean="0"/>
              <a:t>Nedvességtartalom 		10-20 %</a:t>
            </a:r>
          </a:p>
          <a:p>
            <a:pPr eaLnBrk="1" hangingPunct="1">
              <a:buFontTx/>
              <a:buChar char="•"/>
            </a:pPr>
            <a:endParaRPr lang="hu-HU" sz="3000" b="1" smtClean="0"/>
          </a:p>
          <a:p>
            <a:pPr eaLnBrk="1" hangingPunct="1">
              <a:buFontTx/>
              <a:buChar char="•"/>
            </a:pPr>
            <a:r>
              <a:rPr lang="hu-HU" sz="3000" b="1" smtClean="0"/>
              <a:t>Fűtőérték 			11-14 MJkg</a:t>
            </a:r>
          </a:p>
          <a:p>
            <a:pPr eaLnBrk="1" hangingPunct="1">
              <a:buFontTx/>
              <a:buChar char="•"/>
            </a:pPr>
            <a:endParaRPr lang="hu-HU" sz="3000" b="1" smtClean="0"/>
          </a:p>
          <a:p>
            <a:pPr eaLnBrk="1" hangingPunct="1">
              <a:buFontTx/>
              <a:buChar char="•"/>
            </a:pPr>
            <a:r>
              <a:rPr lang="hu-HU" sz="3000" b="1" smtClean="0"/>
              <a:t>Hamutartalom 			25%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hu-HU" sz="3000" b="1" smtClean="0"/>
          </a:p>
          <a:p>
            <a:pPr lvl="1" eaLnBrk="1" hangingPunct="1"/>
            <a:endParaRPr lang="hu-HU" sz="1800" smtClean="0"/>
          </a:p>
          <a:p>
            <a:pPr lvl="1" eaLnBrk="1" hangingPunct="1"/>
            <a:endParaRPr lang="hu-HU" sz="1800" b="1" smtClean="0"/>
          </a:p>
          <a:p>
            <a:pPr lvl="1" eaLnBrk="1" hangingPunct="1"/>
            <a:endParaRPr lang="hu-HU" sz="1800" b="1" smtClean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755650" y="76517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Égethető frakció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Termikus hasznosítás módjai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Hulladékhasznosítás céljára épített erőmű</a:t>
            </a:r>
          </a:p>
          <a:p>
            <a:pPr eaLnBrk="1" hangingPunct="1"/>
            <a:r>
              <a:rPr lang="hu-HU" b="1" smtClean="0"/>
              <a:t>Együttégetés szilárd tüzelésű erőművekben</a:t>
            </a:r>
          </a:p>
          <a:p>
            <a:pPr eaLnBrk="1" hangingPunct="1"/>
            <a:r>
              <a:rPr lang="hu-HU" b="1" smtClean="0"/>
              <a:t>Cementgyári égetés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755650" y="765175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 telepítési helyszín kiválasztása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236220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2600"/>
              <a:t>Ipari környezetben, barnamezős beruházás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/>
              <a:t>Erőműként működő telephely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/>
              <a:t>Villamos hálózatra való csatlakozás lehetősége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/>
              <a:t>Közúti és vasúti megközelíthetőség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/>
              <a:t>Szomszédos régióval az együttműködés lehetősége</a:t>
            </a:r>
          </a:p>
          <a:p>
            <a:pPr>
              <a:spcBef>
                <a:spcPct val="50000"/>
              </a:spcBef>
            </a:pPr>
            <a:endParaRPr lang="hu-H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1557338"/>
            <a:ext cx="10795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400" b="0" smtClean="0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u-HU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/>
              <a:t>	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t="5598"/>
          <a:stretch>
            <a:fillRect/>
          </a:stretch>
        </p:blipFill>
        <p:spPr bwMode="auto">
          <a:xfrm>
            <a:off x="1044575" y="1125538"/>
            <a:ext cx="78486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9388" y="1773238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 kezdeti koncepció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627313" y="744538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A Hulladékhasznosító Erőmű főbb műszaki adatai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Égethető hulladékfrakció:		100 e t/év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Tüzelőanyag áram:			12,8 t/h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Fűtőérték:				12,5 MJkg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Éves üzemóra:			7800 h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Villamos teljesítmény:		11,04 Mw</a:t>
            </a:r>
            <a:r>
              <a:rPr lang="hu-HU" sz="2400" baseline="-25000" smtClean="0"/>
              <a:t>e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Önfogyasztás:			1,56 Mw</a:t>
            </a:r>
            <a:r>
              <a:rPr lang="hu-HU" sz="2400" baseline="-25000" smtClean="0"/>
              <a:t>e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Értékesíthető vill. telj.		9,48 Mw</a:t>
            </a:r>
            <a:r>
              <a:rPr lang="hu-HU" sz="2400" baseline="-25000" smtClean="0"/>
              <a:t>e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/>
              <a:t>Éves értékesíthető vill.energia	72500 MWh</a:t>
            </a:r>
          </a:p>
          <a:p>
            <a:pPr eaLnBrk="1" hangingPunct="1"/>
            <a:endParaRPr lang="hu-HU" sz="2400" smtClean="0"/>
          </a:p>
          <a:p>
            <a:pPr lvl="1" eaLnBrk="1" hangingPunct="1"/>
            <a:endParaRPr lang="hu-HU" sz="1600" smtClean="0"/>
          </a:p>
          <a:p>
            <a:pPr lvl="1" eaLnBrk="1" hangingPunct="1"/>
            <a:endParaRPr lang="hu-HU" sz="1600" b="1" smtClean="0"/>
          </a:p>
          <a:p>
            <a:pPr lvl="1" eaLnBrk="1" hangingPunct="1"/>
            <a:endParaRPr lang="hu-HU" sz="1600" b="1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0" y="1600200"/>
            <a:ext cx="7086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9388" y="1773238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1628775"/>
            <a:ext cx="10795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388" y="1844675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  <a:latin typeface="Times New Roman" pitchFamily="18" charset="0"/>
              </a:rPr>
              <a:t>Választott technológia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627313" y="744538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62000" y="1295400"/>
            <a:ext cx="4953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Tüzelőanyag fogadása kezelése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Tüzelőanyag égető rendszer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Hőhasznosítás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Füstgáztisztítás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Szilárd maradékanyag kezelése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0600" y="2667000"/>
            <a:ext cx="6172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NOx leválasztás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Savas gázok nehéz fémek csökkentése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Nehézfém és dioxin mentesítés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2600">
                <a:latin typeface="Times New Roman" pitchFamily="18" charset="0"/>
              </a:rPr>
              <a:t>Porszűrés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u-HU" sz="2600">
              <a:latin typeface="Times New Roman" pitchFamily="18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124200" y="-304800"/>
            <a:ext cx="5472113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  <a:latin typeface="Times New Roman" pitchFamily="18" charset="0"/>
              </a:rPr>
              <a:t>Füstgáztisztítás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55650" y="1052513"/>
            <a:ext cx="7200900" cy="143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79388" y="1773238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647825" y="-842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990600"/>
          <a:ext cx="8839200" cy="5867400"/>
        </p:xfrm>
        <a:graphic>
          <a:graphicData uri="http://schemas.openxmlformats.org/presentationml/2006/ole">
            <p:oleObj spid="_x0000_s1026" name="Drawing" r:id="rId3" imgW="7324560" imgH="4876920" progId="">
              <p:embed/>
            </p:oleObj>
          </a:graphicData>
        </a:graphic>
      </p:graphicFrame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Füstgáztisztítás </a:t>
            </a:r>
            <a:r>
              <a:rPr lang="hu-HU" sz="2400" b="0">
                <a:solidFill>
                  <a:schemeClr val="tx2"/>
                </a:solidFill>
              </a:rPr>
              <a:t>folyamatábra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627313" y="744538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04025" y="6021388"/>
            <a:ext cx="1655763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145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1628775"/>
            <a:ext cx="10795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9388" y="1844675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Aktuális cím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27313" y="744538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28679" name="Picture 7" descr="SN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00038"/>
            <a:ext cx="88392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err="1" smtClean="0"/>
              <a:t>Mo</a:t>
            </a:r>
            <a:r>
              <a:rPr lang="hu-HU" sz="2400" dirty="0" smtClean="0"/>
              <a:t>. bruttó </a:t>
            </a:r>
            <a:r>
              <a:rPr lang="hu-HU" sz="2400" dirty="0" err="1" smtClean="0"/>
              <a:t>vill</a:t>
            </a:r>
            <a:r>
              <a:rPr lang="hu-HU" sz="2400" dirty="0" smtClean="0"/>
              <a:t>. energia felhasználás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2014-ben meghaladta a 42,5 </a:t>
            </a:r>
            <a:r>
              <a:rPr lang="hu-HU" sz="2400" dirty="0" err="1" smtClean="0"/>
              <a:t>terawatt</a:t>
            </a:r>
            <a:r>
              <a:rPr lang="hu-HU" sz="2400" dirty="0" smtClean="0"/>
              <a:t> órát,</a:t>
            </a:r>
          </a:p>
          <a:p>
            <a:pPr>
              <a:buNone/>
            </a:pPr>
            <a:r>
              <a:rPr lang="hu-HU" sz="2400" dirty="0" smtClean="0"/>
              <a:t>megjegyzés: a válság éveinek csökkenése után emelkedő tendencia,</a:t>
            </a:r>
          </a:p>
          <a:p>
            <a:pPr>
              <a:buNone/>
            </a:pPr>
            <a:r>
              <a:rPr lang="hu-HU" sz="2400" dirty="0" smtClean="0"/>
              <a:t>amelyből import részarány 31,44%</a:t>
            </a:r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üstgáztisztítás folyamatábrája"/>
          <p:cNvPicPr>
            <a:picLocks noChangeAspect="1" noChangeArrowheads="1"/>
          </p:cNvPicPr>
          <p:nvPr/>
        </p:nvPicPr>
        <p:blipFill>
          <a:blip r:embed="rId2" cstate="print"/>
          <a:srcRect t="278" b="278"/>
          <a:stretch>
            <a:fillRect/>
          </a:stretch>
        </p:blipFill>
        <p:spPr bwMode="auto">
          <a:xfrm>
            <a:off x="755650" y="385763"/>
            <a:ext cx="76962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145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55650" y="1628775"/>
            <a:ext cx="10795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9388" y="1844675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709863" y="23813"/>
            <a:ext cx="647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800">
                <a:latin typeface="Times New Roman" pitchFamily="18" charset="0"/>
              </a:rPr>
              <a:t>Savas gázok nehéz fémek csökkentése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145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55650" y="1628775"/>
            <a:ext cx="10795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9388" y="1844675"/>
            <a:ext cx="576262" cy="172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Aktívszén </a:t>
            </a:r>
            <a:r>
              <a:rPr lang="hu-HU" b="0">
                <a:solidFill>
                  <a:schemeClr val="tx2"/>
                </a:solidFill>
              </a:rPr>
              <a:t>tároló és adagoló rendszer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627313" y="744538"/>
            <a:ext cx="568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0727" name="Picture 7" descr="Aktívszén adagolá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679" t="17464"/>
          <a:stretch>
            <a:fillRect/>
          </a:stretch>
        </p:blipFill>
        <p:spPr bwMode="auto">
          <a:xfrm>
            <a:off x="1117600" y="1444625"/>
            <a:ext cx="74866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Számított kibocsátási értékek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838200" y="2438400"/>
            <a:ext cx="7620000" cy="4114800"/>
            <a:chOff x="-3" y="-3"/>
            <a:chExt cx="3063" cy="4998"/>
          </a:xfrm>
        </p:grpSpPr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0" y="0"/>
              <a:ext cx="3057" cy="4992"/>
              <a:chOff x="0" y="0"/>
              <a:chExt cx="3057" cy="4992"/>
            </a:xfrm>
          </p:grpSpPr>
          <p:grpSp>
            <p:nvGrpSpPr>
              <p:cNvPr id="3175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823" cy="1056"/>
                <a:chOff x="0" y="0"/>
                <a:chExt cx="823" cy="1056"/>
              </a:xfrm>
            </p:grpSpPr>
            <p:sp>
              <p:nvSpPr>
                <p:cNvPr id="3182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23" cy="10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31825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23" cy="1056"/>
                  <a:chOff x="0" y="0"/>
                  <a:chExt cx="823" cy="1056"/>
                </a:xfrm>
              </p:grpSpPr>
              <p:sp>
                <p:nvSpPr>
                  <p:cNvPr id="3182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737" cy="105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/>
                    <a:r>
                      <a:rPr lang="hu-HU" sz="1200" b="0"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/>
                    <a:endParaRPr lang="hu-HU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2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23" cy="10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31751" name="Group 10"/>
              <p:cNvGrpSpPr>
                <a:grpSpLocks/>
              </p:cNvGrpSpPr>
              <p:nvPr/>
            </p:nvGrpSpPr>
            <p:grpSpPr bwMode="auto">
              <a:xfrm>
                <a:off x="823" y="0"/>
                <a:ext cx="1117" cy="1056"/>
                <a:chOff x="823" y="0"/>
                <a:chExt cx="1117" cy="1056"/>
              </a:xfrm>
            </p:grpSpPr>
            <p:sp>
              <p:nvSpPr>
                <p:cNvPr id="31820" name="Rectangle 11"/>
                <p:cNvSpPr>
                  <a:spLocks noChangeArrowheads="1"/>
                </p:cNvSpPr>
                <p:nvPr/>
              </p:nvSpPr>
              <p:spPr bwMode="auto">
                <a:xfrm>
                  <a:off x="823" y="0"/>
                  <a:ext cx="1117" cy="10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31821" name="Group 12"/>
                <p:cNvGrpSpPr>
                  <a:grpSpLocks/>
                </p:cNvGrpSpPr>
                <p:nvPr/>
              </p:nvGrpSpPr>
              <p:grpSpPr bwMode="auto">
                <a:xfrm>
                  <a:off x="823" y="0"/>
                  <a:ext cx="1117" cy="1056"/>
                  <a:chOff x="823" y="0"/>
                  <a:chExt cx="1117" cy="1056"/>
                </a:xfrm>
              </p:grpSpPr>
              <p:sp>
                <p:nvSpPr>
                  <p:cNvPr id="3182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866" y="0"/>
                    <a:ext cx="1031" cy="105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számított érték</a:t>
                    </a:r>
                    <a:endParaRPr lang="hu-HU" sz="1200" b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[mg/Nm</a:t>
                    </a:r>
                    <a:r>
                      <a:rPr lang="hu-HU" baseline="30000">
                        <a:solidFill>
                          <a:srgbClr val="000000"/>
                        </a:solidFill>
                        <a:cs typeface="Arial" charset="0"/>
                      </a:rPr>
                      <a:t>3</a:t>
                    </a:r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]</a:t>
                    </a:r>
                    <a:endParaRPr lang="hu-HU" sz="1200" b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hu-HU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2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0"/>
                    <a:ext cx="1117" cy="10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31752" name="Group 15"/>
              <p:cNvGrpSpPr>
                <a:grpSpLocks/>
              </p:cNvGrpSpPr>
              <p:nvPr/>
            </p:nvGrpSpPr>
            <p:grpSpPr bwMode="auto">
              <a:xfrm>
                <a:off x="1940" y="0"/>
                <a:ext cx="1117" cy="1056"/>
                <a:chOff x="1940" y="0"/>
                <a:chExt cx="1117" cy="1056"/>
              </a:xfrm>
            </p:grpSpPr>
            <p:sp>
              <p:nvSpPr>
                <p:cNvPr id="31816" name="Rectangle 16"/>
                <p:cNvSpPr>
                  <a:spLocks noChangeArrowheads="1"/>
                </p:cNvSpPr>
                <p:nvPr/>
              </p:nvSpPr>
              <p:spPr bwMode="auto">
                <a:xfrm>
                  <a:off x="1940" y="0"/>
                  <a:ext cx="1117" cy="10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31817" name="Group 17"/>
                <p:cNvGrpSpPr>
                  <a:grpSpLocks/>
                </p:cNvGrpSpPr>
                <p:nvPr/>
              </p:nvGrpSpPr>
              <p:grpSpPr bwMode="auto">
                <a:xfrm>
                  <a:off x="1940" y="0"/>
                  <a:ext cx="1117" cy="1056"/>
                  <a:chOff x="1940" y="0"/>
                  <a:chExt cx="1117" cy="1056"/>
                </a:xfrm>
              </p:grpSpPr>
              <p:sp>
                <p:nvSpPr>
                  <p:cNvPr id="318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983" y="0"/>
                    <a:ext cx="1031" cy="105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határérték</a:t>
                    </a:r>
                    <a:endParaRPr lang="hu-HU" sz="1200" b="0">
                      <a:cs typeface="Times New Roman" pitchFamily="18" charset="0"/>
                    </a:endParaRPr>
                  </a:p>
                  <a:p>
                    <a:pPr algn="ctr" eaLnBrk="0" hangingPunct="0"/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[mg/Nm</a:t>
                    </a:r>
                    <a:r>
                      <a:rPr lang="hu-HU" baseline="30000">
                        <a:solidFill>
                          <a:srgbClr val="000000"/>
                        </a:solidFill>
                        <a:cs typeface="Arial" charset="0"/>
                      </a:rPr>
                      <a:t>3</a:t>
                    </a:r>
                    <a:r>
                      <a:rPr lang="hu-HU">
                        <a:solidFill>
                          <a:srgbClr val="000000"/>
                        </a:solidFill>
                        <a:cs typeface="Arial" charset="0"/>
                      </a:rPr>
                      <a:t>]</a:t>
                    </a:r>
                    <a:endParaRPr lang="hu-HU" sz="1200" b="0"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hu-HU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81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940" y="0"/>
                    <a:ext cx="1117" cy="10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grpSp>
            <p:nvGrpSpPr>
              <p:cNvPr id="31753" name="Group 20"/>
              <p:cNvGrpSpPr>
                <a:grpSpLocks/>
              </p:cNvGrpSpPr>
              <p:nvPr/>
            </p:nvGrpSpPr>
            <p:grpSpPr bwMode="auto">
              <a:xfrm>
                <a:off x="0" y="1056"/>
                <a:ext cx="823" cy="480"/>
                <a:chOff x="0" y="1056"/>
                <a:chExt cx="823" cy="480"/>
              </a:xfrm>
            </p:grpSpPr>
            <p:sp>
              <p:nvSpPr>
                <p:cNvPr id="31814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056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SO</a:t>
                  </a:r>
                  <a:r>
                    <a:rPr lang="hu-HU" b="0" baseline="-30000">
                      <a:cs typeface="Arial" charset="0"/>
                    </a:rPr>
                    <a:t>2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15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1056"/>
                  <a:ext cx="82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4" name="Group 23"/>
              <p:cNvGrpSpPr>
                <a:grpSpLocks/>
              </p:cNvGrpSpPr>
              <p:nvPr/>
            </p:nvGrpSpPr>
            <p:grpSpPr bwMode="auto">
              <a:xfrm>
                <a:off x="823" y="1056"/>
                <a:ext cx="1117" cy="480"/>
                <a:chOff x="823" y="1056"/>
                <a:chExt cx="1117" cy="480"/>
              </a:xfrm>
            </p:grpSpPr>
            <p:sp>
              <p:nvSpPr>
                <p:cNvPr id="31812" name="Rectangle 24"/>
                <p:cNvSpPr>
                  <a:spLocks noChangeArrowheads="1"/>
                </p:cNvSpPr>
                <p:nvPr/>
              </p:nvSpPr>
              <p:spPr bwMode="auto">
                <a:xfrm>
                  <a:off x="866" y="105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19,285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13" name="Rectangle 25"/>
                <p:cNvSpPr>
                  <a:spLocks noChangeArrowheads="1"/>
                </p:cNvSpPr>
                <p:nvPr/>
              </p:nvSpPr>
              <p:spPr bwMode="auto">
                <a:xfrm>
                  <a:off x="823" y="105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5" name="Group 26"/>
              <p:cNvGrpSpPr>
                <a:grpSpLocks/>
              </p:cNvGrpSpPr>
              <p:nvPr/>
            </p:nvGrpSpPr>
            <p:grpSpPr bwMode="auto">
              <a:xfrm>
                <a:off x="1940" y="1056"/>
                <a:ext cx="1117" cy="480"/>
                <a:chOff x="1940" y="1056"/>
                <a:chExt cx="1117" cy="480"/>
              </a:xfrm>
            </p:grpSpPr>
            <p:sp>
              <p:nvSpPr>
                <p:cNvPr id="31810" name="Rectangle 27"/>
                <p:cNvSpPr>
                  <a:spLocks noChangeArrowheads="1"/>
                </p:cNvSpPr>
                <p:nvPr/>
              </p:nvSpPr>
              <p:spPr bwMode="auto">
                <a:xfrm>
                  <a:off x="1983" y="105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50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11" name="Rectangle 28"/>
                <p:cNvSpPr>
                  <a:spLocks noChangeArrowheads="1"/>
                </p:cNvSpPr>
                <p:nvPr/>
              </p:nvSpPr>
              <p:spPr bwMode="auto">
                <a:xfrm>
                  <a:off x="1940" y="105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6" name="Group 29"/>
              <p:cNvGrpSpPr>
                <a:grpSpLocks/>
              </p:cNvGrpSpPr>
              <p:nvPr/>
            </p:nvGrpSpPr>
            <p:grpSpPr bwMode="auto">
              <a:xfrm>
                <a:off x="0" y="1536"/>
                <a:ext cx="823" cy="480"/>
                <a:chOff x="0" y="1536"/>
                <a:chExt cx="823" cy="480"/>
              </a:xfrm>
            </p:grpSpPr>
            <p:sp>
              <p:nvSpPr>
                <p:cNvPr id="31808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HF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0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82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7" name="Group 32"/>
              <p:cNvGrpSpPr>
                <a:grpSpLocks/>
              </p:cNvGrpSpPr>
              <p:nvPr/>
            </p:nvGrpSpPr>
            <p:grpSpPr bwMode="auto">
              <a:xfrm>
                <a:off x="823" y="1536"/>
                <a:ext cx="1117" cy="480"/>
                <a:chOff x="823" y="1536"/>
                <a:chExt cx="1117" cy="480"/>
              </a:xfrm>
            </p:grpSpPr>
            <p:sp>
              <p:nvSpPr>
                <p:cNvPr id="31806" name="Rectangle 33"/>
                <p:cNvSpPr>
                  <a:spLocks noChangeArrowheads="1"/>
                </p:cNvSpPr>
                <p:nvPr/>
              </p:nvSpPr>
              <p:spPr bwMode="auto">
                <a:xfrm>
                  <a:off x="866" y="153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0,0884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07" name="Rectangle 34"/>
                <p:cNvSpPr>
                  <a:spLocks noChangeArrowheads="1"/>
                </p:cNvSpPr>
                <p:nvPr/>
              </p:nvSpPr>
              <p:spPr bwMode="auto">
                <a:xfrm>
                  <a:off x="823" y="153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8" name="Group 35"/>
              <p:cNvGrpSpPr>
                <a:grpSpLocks/>
              </p:cNvGrpSpPr>
              <p:nvPr/>
            </p:nvGrpSpPr>
            <p:grpSpPr bwMode="auto">
              <a:xfrm>
                <a:off x="1940" y="1536"/>
                <a:ext cx="1117" cy="480"/>
                <a:chOff x="1940" y="1536"/>
                <a:chExt cx="1117" cy="480"/>
              </a:xfrm>
            </p:grpSpPr>
            <p:sp>
              <p:nvSpPr>
                <p:cNvPr id="31804" name="Rectangle 36"/>
                <p:cNvSpPr>
                  <a:spLocks noChangeArrowheads="1"/>
                </p:cNvSpPr>
                <p:nvPr/>
              </p:nvSpPr>
              <p:spPr bwMode="auto">
                <a:xfrm>
                  <a:off x="1983" y="153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05" name="Rectangle 37"/>
                <p:cNvSpPr>
                  <a:spLocks noChangeArrowheads="1"/>
                </p:cNvSpPr>
                <p:nvPr/>
              </p:nvSpPr>
              <p:spPr bwMode="auto">
                <a:xfrm>
                  <a:off x="1940" y="153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59" name="Group 38"/>
              <p:cNvGrpSpPr>
                <a:grpSpLocks/>
              </p:cNvGrpSpPr>
              <p:nvPr/>
            </p:nvGrpSpPr>
            <p:grpSpPr bwMode="auto">
              <a:xfrm>
                <a:off x="0" y="2016"/>
                <a:ext cx="823" cy="480"/>
                <a:chOff x="0" y="2016"/>
                <a:chExt cx="823" cy="480"/>
              </a:xfrm>
            </p:grpSpPr>
            <p:sp>
              <p:nvSpPr>
                <p:cNvPr id="31802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2016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HCl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03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16"/>
                  <a:ext cx="82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0" name="Group 41"/>
              <p:cNvGrpSpPr>
                <a:grpSpLocks/>
              </p:cNvGrpSpPr>
              <p:nvPr/>
            </p:nvGrpSpPr>
            <p:grpSpPr bwMode="auto">
              <a:xfrm>
                <a:off x="823" y="2016"/>
                <a:ext cx="1117" cy="480"/>
                <a:chOff x="823" y="2016"/>
                <a:chExt cx="1117" cy="480"/>
              </a:xfrm>
            </p:grpSpPr>
            <p:sp>
              <p:nvSpPr>
                <p:cNvPr id="31800" name="Rectangle 42"/>
                <p:cNvSpPr>
                  <a:spLocks noChangeArrowheads="1"/>
                </p:cNvSpPr>
                <p:nvPr/>
              </p:nvSpPr>
              <p:spPr bwMode="auto">
                <a:xfrm>
                  <a:off x="866" y="201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5,373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801" name="Rectangle 43"/>
                <p:cNvSpPr>
                  <a:spLocks noChangeArrowheads="1"/>
                </p:cNvSpPr>
                <p:nvPr/>
              </p:nvSpPr>
              <p:spPr bwMode="auto">
                <a:xfrm>
                  <a:off x="823" y="201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1" name="Group 44"/>
              <p:cNvGrpSpPr>
                <a:grpSpLocks/>
              </p:cNvGrpSpPr>
              <p:nvPr/>
            </p:nvGrpSpPr>
            <p:grpSpPr bwMode="auto">
              <a:xfrm>
                <a:off x="1940" y="2016"/>
                <a:ext cx="1117" cy="480"/>
                <a:chOff x="1940" y="2016"/>
                <a:chExt cx="1117" cy="480"/>
              </a:xfrm>
            </p:grpSpPr>
            <p:sp>
              <p:nvSpPr>
                <p:cNvPr id="31798" name="Rectangle 45"/>
                <p:cNvSpPr>
                  <a:spLocks noChangeArrowheads="1"/>
                </p:cNvSpPr>
                <p:nvPr/>
              </p:nvSpPr>
              <p:spPr bwMode="auto">
                <a:xfrm>
                  <a:off x="1983" y="201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10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99" name="Rectangle 46"/>
                <p:cNvSpPr>
                  <a:spLocks noChangeArrowheads="1"/>
                </p:cNvSpPr>
                <p:nvPr/>
              </p:nvSpPr>
              <p:spPr bwMode="auto">
                <a:xfrm>
                  <a:off x="1940" y="201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2" name="Group 47"/>
              <p:cNvGrpSpPr>
                <a:grpSpLocks/>
              </p:cNvGrpSpPr>
              <p:nvPr/>
            </p:nvGrpSpPr>
            <p:grpSpPr bwMode="auto">
              <a:xfrm>
                <a:off x="0" y="2496"/>
                <a:ext cx="823" cy="480"/>
                <a:chOff x="0" y="2496"/>
                <a:chExt cx="823" cy="480"/>
              </a:xfrm>
            </p:grpSpPr>
            <p:sp>
              <p:nvSpPr>
                <p:cNvPr id="31796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2496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NOx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97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82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3" name="Group 50"/>
              <p:cNvGrpSpPr>
                <a:grpSpLocks/>
              </p:cNvGrpSpPr>
              <p:nvPr/>
            </p:nvGrpSpPr>
            <p:grpSpPr bwMode="auto">
              <a:xfrm>
                <a:off x="823" y="2496"/>
                <a:ext cx="1117" cy="480"/>
                <a:chOff x="823" y="2496"/>
                <a:chExt cx="1117" cy="480"/>
              </a:xfrm>
            </p:grpSpPr>
            <p:sp>
              <p:nvSpPr>
                <p:cNvPr id="31794" name="Rectangle 51"/>
                <p:cNvSpPr>
                  <a:spLocks noChangeArrowheads="1"/>
                </p:cNvSpPr>
                <p:nvPr/>
              </p:nvSpPr>
              <p:spPr bwMode="auto">
                <a:xfrm>
                  <a:off x="866" y="249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114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95" name="Rectangle 52"/>
                <p:cNvSpPr>
                  <a:spLocks noChangeArrowheads="1"/>
                </p:cNvSpPr>
                <p:nvPr/>
              </p:nvSpPr>
              <p:spPr bwMode="auto">
                <a:xfrm>
                  <a:off x="823" y="249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4" name="Group 53"/>
              <p:cNvGrpSpPr>
                <a:grpSpLocks/>
              </p:cNvGrpSpPr>
              <p:nvPr/>
            </p:nvGrpSpPr>
            <p:grpSpPr bwMode="auto">
              <a:xfrm>
                <a:off x="1940" y="2496"/>
                <a:ext cx="1117" cy="480"/>
                <a:chOff x="1940" y="2496"/>
                <a:chExt cx="1117" cy="480"/>
              </a:xfrm>
            </p:grpSpPr>
            <p:sp>
              <p:nvSpPr>
                <p:cNvPr id="31792" name="Rectangle 54"/>
                <p:cNvSpPr>
                  <a:spLocks noChangeArrowheads="1"/>
                </p:cNvSpPr>
                <p:nvPr/>
              </p:nvSpPr>
              <p:spPr bwMode="auto">
                <a:xfrm>
                  <a:off x="1983" y="249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200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93" name="Rectangle 55"/>
                <p:cNvSpPr>
                  <a:spLocks noChangeArrowheads="1"/>
                </p:cNvSpPr>
                <p:nvPr/>
              </p:nvSpPr>
              <p:spPr bwMode="auto">
                <a:xfrm>
                  <a:off x="1940" y="249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5" name="Group 56"/>
              <p:cNvGrpSpPr>
                <a:grpSpLocks/>
              </p:cNvGrpSpPr>
              <p:nvPr/>
            </p:nvGrpSpPr>
            <p:grpSpPr bwMode="auto">
              <a:xfrm>
                <a:off x="0" y="2976"/>
                <a:ext cx="823" cy="480"/>
                <a:chOff x="0" y="2976"/>
                <a:chExt cx="823" cy="480"/>
              </a:xfrm>
            </p:grpSpPr>
            <p:sp>
              <p:nvSpPr>
                <p:cNvPr id="31790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2976"/>
                  <a:ext cx="737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CO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91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976"/>
                  <a:ext cx="823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6" name="Group 59"/>
              <p:cNvGrpSpPr>
                <a:grpSpLocks/>
              </p:cNvGrpSpPr>
              <p:nvPr/>
            </p:nvGrpSpPr>
            <p:grpSpPr bwMode="auto">
              <a:xfrm>
                <a:off x="823" y="2976"/>
                <a:ext cx="1117" cy="480"/>
                <a:chOff x="823" y="2976"/>
                <a:chExt cx="1117" cy="480"/>
              </a:xfrm>
            </p:grpSpPr>
            <p:sp>
              <p:nvSpPr>
                <p:cNvPr id="31788" name="Rectangle 60"/>
                <p:cNvSpPr>
                  <a:spLocks noChangeArrowheads="1"/>
                </p:cNvSpPr>
                <p:nvPr/>
              </p:nvSpPr>
              <p:spPr bwMode="auto">
                <a:xfrm>
                  <a:off x="866" y="297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19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89" name="Rectangle 61"/>
                <p:cNvSpPr>
                  <a:spLocks noChangeArrowheads="1"/>
                </p:cNvSpPr>
                <p:nvPr/>
              </p:nvSpPr>
              <p:spPr bwMode="auto">
                <a:xfrm>
                  <a:off x="823" y="297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7" name="Group 62"/>
              <p:cNvGrpSpPr>
                <a:grpSpLocks/>
              </p:cNvGrpSpPr>
              <p:nvPr/>
            </p:nvGrpSpPr>
            <p:grpSpPr bwMode="auto">
              <a:xfrm>
                <a:off x="1940" y="2976"/>
                <a:ext cx="1117" cy="480"/>
                <a:chOff x="1940" y="2976"/>
                <a:chExt cx="1117" cy="480"/>
              </a:xfrm>
            </p:grpSpPr>
            <p:sp>
              <p:nvSpPr>
                <p:cNvPr id="31786" name="Rectangle 63"/>
                <p:cNvSpPr>
                  <a:spLocks noChangeArrowheads="1"/>
                </p:cNvSpPr>
                <p:nvPr/>
              </p:nvSpPr>
              <p:spPr bwMode="auto">
                <a:xfrm>
                  <a:off x="1983" y="2976"/>
                  <a:ext cx="103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50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87" name="Rectangle 64"/>
                <p:cNvSpPr>
                  <a:spLocks noChangeArrowheads="1"/>
                </p:cNvSpPr>
                <p:nvPr/>
              </p:nvSpPr>
              <p:spPr bwMode="auto">
                <a:xfrm>
                  <a:off x="1940" y="2976"/>
                  <a:ext cx="111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8" name="Group 65"/>
              <p:cNvGrpSpPr>
                <a:grpSpLocks/>
              </p:cNvGrpSpPr>
              <p:nvPr/>
            </p:nvGrpSpPr>
            <p:grpSpPr bwMode="auto">
              <a:xfrm>
                <a:off x="0" y="3456"/>
                <a:ext cx="823" cy="864"/>
                <a:chOff x="0" y="3456"/>
                <a:chExt cx="823" cy="864"/>
              </a:xfrm>
            </p:grpSpPr>
            <p:sp>
              <p:nvSpPr>
                <p:cNvPr id="31784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3456"/>
                  <a:ext cx="737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hu-HU" b="0">
                      <a:cs typeface="Arial" charset="0"/>
                    </a:rPr>
                    <a:t>Hg és vegyületei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85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823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69" name="Group 68"/>
              <p:cNvGrpSpPr>
                <a:grpSpLocks/>
              </p:cNvGrpSpPr>
              <p:nvPr/>
            </p:nvGrpSpPr>
            <p:grpSpPr bwMode="auto">
              <a:xfrm>
                <a:off x="823" y="3456"/>
                <a:ext cx="1117" cy="864"/>
                <a:chOff x="823" y="3456"/>
                <a:chExt cx="1117" cy="864"/>
              </a:xfrm>
            </p:grpSpPr>
            <p:sp>
              <p:nvSpPr>
                <p:cNvPr id="31782" name="Rectangle 69"/>
                <p:cNvSpPr>
                  <a:spLocks noChangeArrowheads="1"/>
                </p:cNvSpPr>
                <p:nvPr/>
              </p:nvSpPr>
              <p:spPr bwMode="auto">
                <a:xfrm>
                  <a:off x="866" y="3456"/>
                  <a:ext cx="1031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0,0212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83" name="Rectangle 70"/>
                <p:cNvSpPr>
                  <a:spLocks noChangeArrowheads="1"/>
                </p:cNvSpPr>
                <p:nvPr/>
              </p:nvSpPr>
              <p:spPr bwMode="auto">
                <a:xfrm>
                  <a:off x="823" y="3456"/>
                  <a:ext cx="1117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70" name="Group 71"/>
              <p:cNvGrpSpPr>
                <a:grpSpLocks/>
              </p:cNvGrpSpPr>
              <p:nvPr/>
            </p:nvGrpSpPr>
            <p:grpSpPr bwMode="auto">
              <a:xfrm>
                <a:off x="1940" y="3456"/>
                <a:ext cx="1117" cy="864"/>
                <a:chOff x="1940" y="3456"/>
                <a:chExt cx="1117" cy="864"/>
              </a:xfrm>
            </p:grpSpPr>
            <p:sp>
              <p:nvSpPr>
                <p:cNvPr id="31780" name="Rectangle 72"/>
                <p:cNvSpPr>
                  <a:spLocks noChangeArrowheads="1"/>
                </p:cNvSpPr>
                <p:nvPr/>
              </p:nvSpPr>
              <p:spPr bwMode="auto">
                <a:xfrm>
                  <a:off x="1983" y="3456"/>
                  <a:ext cx="1031" cy="8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0,05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81" name="Rectangle 73"/>
                <p:cNvSpPr>
                  <a:spLocks noChangeArrowheads="1"/>
                </p:cNvSpPr>
                <p:nvPr/>
              </p:nvSpPr>
              <p:spPr bwMode="auto">
                <a:xfrm>
                  <a:off x="1940" y="3456"/>
                  <a:ext cx="1117" cy="8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71" name="Group 74"/>
              <p:cNvGrpSpPr>
                <a:grpSpLocks/>
              </p:cNvGrpSpPr>
              <p:nvPr/>
            </p:nvGrpSpPr>
            <p:grpSpPr bwMode="auto">
              <a:xfrm>
                <a:off x="0" y="4320"/>
                <a:ext cx="823" cy="672"/>
                <a:chOff x="0" y="4320"/>
                <a:chExt cx="823" cy="672"/>
              </a:xfrm>
            </p:grpSpPr>
            <p:sp>
              <p:nvSpPr>
                <p:cNvPr id="31778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4320"/>
                  <a:ext cx="737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hu-HU" b="0">
                      <a:cs typeface="Arial" charset="0"/>
                    </a:rPr>
                    <a:t>összes szilárd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just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79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823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72" name="Group 77"/>
              <p:cNvGrpSpPr>
                <a:grpSpLocks/>
              </p:cNvGrpSpPr>
              <p:nvPr/>
            </p:nvGrpSpPr>
            <p:grpSpPr bwMode="auto">
              <a:xfrm>
                <a:off x="823" y="4320"/>
                <a:ext cx="1117" cy="672"/>
                <a:chOff x="823" y="4320"/>
                <a:chExt cx="1117" cy="672"/>
              </a:xfrm>
            </p:grpSpPr>
            <p:sp>
              <p:nvSpPr>
                <p:cNvPr id="31776" name="Rectangle 78"/>
                <p:cNvSpPr>
                  <a:spLocks noChangeArrowheads="1"/>
                </p:cNvSpPr>
                <p:nvPr/>
              </p:nvSpPr>
              <p:spPr bwMode="auto">
                <a:xfrm>
                  <a:off x="866" y="4320"/>
                  <a:ext cx="1031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1,9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77" name="Rectangle 79"/>
                <p:cNvSpPr>
                  <a:spLocks noChangeArrowheads="1"/>
                </p:cNvSpPr>
                <p:nvPr/>
              </p:nvSpPr>
              <p:spPr bwMode="auto">
                <a:xfrm>
                  <a:off x="823" y="4320"/>
                  <a:ext cx="1117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1773" name="Group 80"/>
              <p:cNvGrpSpPr>
                <a:grpSpLocks/>
              </p:cNvGrpSpPr>
              <p:nvPr/>
            </p:nvGrpSpPr>
            <p:grpSpPr bwMode="auto">
              <a:xfrm>
                <a:off x="1940" y="4320"/>
                <a:ext cx="1117" cy="672"/>
                <a:chOff x="1940" y="4320"/>
                <a:chExt cx="1117" cy="672"/>
              </a:xfrm>
            </p:grpSpPr>
            <p:sp>
              <p:nvSpPr>
                <p:cNvPr id="31774" name="Rectangle 81"/>
                <p:cNvSpPr>
                  <a:spLocks noChangeArrowheads="1"/>
                </p:cNvSpPr>
                <p:nvPr/>
              </p:nvSpPr>
              <p:spPr bwMode="auto">
                <a:xfrm>
                  <a:off x="1983" y="4320"/>
                  <a:ext cx="1031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hu-HU" b="0">
                      <a:cs typeface="Arial" charset="0"/>
                    </a:rPr>
                    <a:t>10</a:t>
                  </a:r>
                  <a:endParaRPr lang="hu-HU" sz="1200" b="0">
                    <a:cs typeface="Times New Roman" pitchFamily="18" charset="0"/>
                  </a:endParaRPr>
                </a:p>
                <a:p>
                  <a:pPr algn="ctr" eaLnBrk="0" hangingPunct="0"/>
                  <a:endParaRPr lang="hu-HU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31775" name="Rectangle 82"/>
                <p:cNvSpPr>
                  <a:spLocks noChangeArrowheads="1"/>
                </p:cNvSpPr>
                <p:nvPr/>
              </p:nvSpPr>
              <p:spPr bwMode="auto">
                <a:xfrm>
                  <a:off x="1940" y="4320"/>
                  <a:ext cx="1117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31749" name="Rectangle 83"/>
            <p:cNvSpPr>
              <a:spLocks noChangeArrowheads="1"/>
            </p:cNvSpPr>
            <p:nvPr/>
          </p:nvSpPr>
          <p:spPr bwMode="auto">
            <a:xfrm>
              <a:off x="-3" y="-3"/>
              <a:ext cx="3063" cy="499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Ártalmatlanítás vagy hasznosítás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hulladék égető erőmű energetikai hatékonysága a BREF EU Irányelv szerinti képlet alapján számítható. </a:t>
            </a:r>
            <a:endParaRPr lang="hu-HU" b="1" smtClean="0"/>
          </a:p>
          <a:p>
            <a:pPr eaLnBrk="1" hangingPunct="1"/>
            <a:r>
              <a:rPr lang="hu-HU" smtClean="0"/>
              <a:t>A Best Avoilable Techniques (BAT) által előírt 65% küszöbérték felett hasznosítás, ez alatt ártalmatlanítás.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76600" y="228600"/>
            <a:ext cx="5472113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Az Erőmű energia hatékonysági mutatója</a:t>
            </a:r>
            <a:endParaRPr lang="hu-HU" b="0">
              <a:solidFill>
                <a:schemeClr val="tx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95488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3796" name="AutoShape 4"/>
          <p:cNvSpPr>
            <a:spLocks noRot="1" noChangeAspect="1" noMove="1" noResize="1" noChangeArrowheads="1"/>
          </p:cNvSpPr>
          <p:nvPr/>
        </p:nvSpPr>
        <p:spPr bwMode="auto">
          <a:xfrm>
            <a:off x="1995488" y="1503363"/>
            <a:ext cx="5153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95488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3798" name="AutoShape 6"/>
          <p:cNvSpPr>
            <a:spLocks noRot="1" noChangeAspect="1" noMove="1" noResize="1" noChangeArrowheads="1"/>
          </p:cNvSpPr>
          <p:nvPr/>
        </p:nvSpPr>
        <p:spPr bwMode="auto">
          <a:xfrm>
            <a:off x="1995488" y="1503363"/>
            <a:ext cx="5153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14400" y="2743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hu-HU" sz="2400" b="0">
                <a:cs typeface="Arial" charset="0"/>
              </a:rPr>
              <a:t>Csak villamos termelés esetén 11MW</a:t>
            </a:r>
            <a:r>
              <a:rPr lang="hu-HU" sz="2400" baseline="-25000">
                <a:cs typeface="Arial" charset="0"/>
              </a:rPr>
              <a:t>e</a:t>
            </a:r>
            <a:endParaRPr lang="hu-HU" sz="2400"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u-HU" sz="2400" b="0">
                <a:cs typeface="Arial" charset="0"/>
              </a:rPr>
              <a:t>Ŋ</a:t>
            </a:r>
            <a:r>
              <a:rPr lang="hu-HU" sz="2400" b="0"/>
              <a:t>= 0,658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hu-HU" sz="2400" b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hu-HU" sz="2400" b="0"/>
              <a:t>Kogeneráció esetén 9,6 MW</a:t>
            </a:r>
            <a:r>
              <a:rPr lang="hu-HU" sz="2400" baseline="-25000"/>
              <a:t>e</a:t>
            </a:r>
            <a:r>
              <a:rPr lang="hu-HU" sz="2400"/>
              <a:t> </a:t>
            </a:r>
            <a:r>
              <a:rPr lang="hu-HU" sz="2400" b="0"/>
              <a:t>  és    4 MW</a:t>
            </a:r>
            <a:r>
              <a:rPr lang="hu-HU" sz="2400" baseline="-25000"/>
              <a:t>t </a:t>
            </a:r>
            <a:r>
              <a:rPr lang="hu-HU" sz="2400" b="0"/>
              <a:t> hőkiadás mellett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u-HU" sz="2400" b="0"/>
              <a:t>Ŋ= 0,695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hu-HU" sz="24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hu-HU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Referenciák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St. Gallen 	(Svájc)</a:t>
            </a:r>
          </a:p>
          <a:p>
            <a:pPr eaLnBrk="1" hangingPunct="1"/>
            <a:r>
              <a:rPr lang="hu-HU" smtClean="0"/>
              <a:t>Wels		(Ausztria)</a:t>
            </a:r>
          </a:p>
          <a:p>
            <a:pPr eaLnBrk="1" hangingPunct="1"/>
            <a:r>
              <a:rPr lang="hu-HU" smtClean="0"/>
              <a:t>Spittelau		(Ausztria) sikeres próbák</a:t>
            </a:r>
          </a:p>
          <a:p>
            <a:pPr eaLnBrk="1" hangingPunct="1"/>
            <a:r>
              <a:rPr lang="hu-HU" smtClean="0"/>
              <a:t>Mainz		(Németország)</a:t>
            </a:r>
          </a:p>
          <a:p>
            <a:pPr eaLnBrk="1" hangingPunct="1"/>
            <a:r>
              <a:rPr lang="hu-HU" smtClean="0"/>
              <a:t>Stellinger Moor (Németország)</a:t>
            </a:r>
          </a:p>
          <a:p>
            <a:pPr eaLnBrk="1" hangingPunct="1"/>
            <a:r>
              <a:rPr lang="hu-HU" smtClean="0"/>
              <a:t>Pozzilli		(Olaszország) legújabb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Hundertwasser szimfónia</a:t>
            </a:r>
          </a:p>
        </p:txBody>
      </p:sp>
      <p:pic>
        <p:nvPicPr>
          <p:cNvPr id="35843" name="Picture 3" descr="spittela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420938"/>
            <a:ext cx="6265862" cy="424815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Ahogy megálmodtuk</a:t>
            </a:r>
          </a:p>
        </p:txBody>
      </p:sp>
      <p:pic>
        <p:nvPicPr>
          <p:cNvPr id="36867" name="Picture 3" descr="Kép#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2362200"/>
            <a:ext cx="7448550" cy="372427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145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37891" name="Picture 3" descr="Kép#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Kép#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05263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276600" y="-306388"/>
            <a:ext cx="5472113" cy="1143001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Az Erőmű látványterve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276600" y="228600"/>
            <a:ext cx="5472113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hu-HU" sz="3200" b="0">
                <a:solidFill>
                  <a:schemeClr val="tx2"/>
                </a:solidFill>
              </a:rPr>
              <a:t>Majd elfelejtettem!</a:t>
            </a:r>
            <a:endParaRPr lang="hu-HU" b="0">
              <a:solidFill>
                <a:schemeClr val="tx2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95488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8916" name="AutoShape 4"/>
          <p:cNvSpPr>
            <a:spLocks noRot="1" noChangeAspect="1" noMove="1" noResize="1" noChangeArrowheads="1"/>
          </p:cNvSpPr>
          <p:nvPr/>
        </p:nvSpPr>
        <p:spPr bwMode="auto">
          <a:xfrm>
            <a:off x="1995488" y="1503363"/>
            <a:ext cx="5153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995488" y="150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8918" name="AutoShape 6"/>
          <p:cNvSpPr>
            <a:spLocks noRot="1" noChangeAspect="1" noMove="1" noResize="1" noChangeArrowheads="1"/>
          </p:cNvSpPr>
          <p:nvPr/>
        </p:nvSpPr>
        <p:spPr bwMode="auto">
          <a:xfrm>
            <a:off x="1995488" y="1503363"/>
            <a:ext cx="5153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914400" y="2743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hu-HU" sz="2400" b="0"/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hu-HU" sz="2400" b="0"/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u-HU" sz="2400" b="0">
                <a:solidFill>
                  <a:schemeClr val="tx2"/>
                </a:solidFill>
              </a:rPr>
              <a:t>Az Erőmű beruházási költsége </a:t>
            </a:r>
            <a:endParaRPr lang="hu-HU" sz="2400" b="0"/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u-HU" sz="2400" b="0"/>
              <a:t>Fajlagos 1.000 t/év  =   1 millió EUR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u-HU" sz="2400" b="0"/>
              <a:t>Becsült 100.000t/év =  X millió EUR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smtClean="0"/>
              <a:t>Megújuló energia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Biomassza tüzelés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Geotermia, hőhasznosítás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Biomasszából termelt villamos áram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Biogáz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Nap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Szél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smtClean="0"/>
              <a:t>Egyéb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b="1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u-HU" sz="2000" b="1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u-H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000" b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443163" y="1697038"/>
            <a:ext cx="4289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0"/>
              <a:t>Köszönöm a figyelmet!</a:t>
            </a:r>
            <a:endParaRPr lang="en-US" sz="32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MEGÚJULÓ ENERGIA FORRÁSOK MAGYARORSÁGON PJ/ÉV</a:t>
            </a:r>
            <a:br>
              <a:rPr lang="hu-HU" sz="2000" smtClean="0"/>
            </a:br>
            <a:r>
              <a:rPr lang="hu-HU" sz="1600" smtClean="0"/>
              <a:t>Forrás: Bohoczky Ferenc GKM</a:t>
            </a:r>
            <a:r>
              <a:rPr lang="hu-HU" smtClean="0"/>
              <a:t> </a:t>
            </a:r>
          </a:p>
        </p:txBody>
      </p:sp>
      <p:pic>
        <p:nvPicPr>
          <p:cNvPr id="7171" name="Kép 133" descr="Kep Prezire 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492375"/>
            <a:ext cx="6172200" cy="34496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dirty="0" smtClean="0"/>
              <a:t>– </a:t>
            </a:r>
            <a:r>
              <a:rPr lang="hu-HU" sz="2400" dirty="0" smtClean="0"/>
              <a:t>A HAZAI MEGÚJULÓ ENERGIA ALAPÚ VILLAMOSENERGIA RÉSZARÁNY ALAKULÁSA</a:t>
            </a:r>
          </a:p>
        </p:txBody>
      </p:sp>
      <p:pic>
        <p:nvPicPr>
          <p:cNvPr id="8195" name="Kép 2" descr="1.10. ábra. A hazai megújuló energia alapú villamosenergia részarány alakulása [1.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1088" y="2528888"/>
            <a:ext cx="4667250" cy="33909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Az energia termelési adatok 2014 évben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Az összes villamos energia termelésből:</a:t>
            </a:r>
          </a:p>
          <a:p>
            <a:pPr>
              <a:buNone/>
            </a:pPr>
            <a:r>
              <a:rPr lang="hu-HU" sz="2400" dirty="0" smtClean="0"/>
              <a:t>    - 36,7% nukleáris energia</a:t>
            </a:r>
          </a:p>
          <a:p>
            <a:pPr>
              <a:buNone/>
            </a:pPr>
            <a:r>
              <a:rPr lang="hu-HU" sz="2400" dirty="0" smtClean="0"/>
              <a:t>    - 14,2% lignit, ill. szén</a:t>
            </a:r>
          </a:p>
          <a:p>
            <a:pPr>
              <a:buNone/>
            </a:pPr>
            <a:r>
              <a:rPr lang="hu-HU" sz="2400" dirty="0" smtClean="0"/>
              <a:t>    - 10,8% földgáz energia hordozóval termelt áram</a:t>
            </a:r>
          </a:p>
          <a:p>
            <a:r>
              <a:rPr lang="hu-HU" sz="2400" dirty="0" smtClean="0"/>
              <a:t>Villamos termelés 6,8%-a megújulóból,</a:t>
            </a:r>
          </a:p>
          <a:p>
            <a:pPr>
              <a:buNone/>
            </a:pPr>
            <a:r>
              <a:rPr lang="hu-HU" sz="2000" dirty="0" smtClean="0"/>
              <a:t>amelyből: - </a:t>
            </a:r>
            <a:r>
              <a:rPr lang="hu-HU" sz="2400" dirty="0" smtClean="0"/>
              <a:t>3,9 % biomassza</a:t>
            </a:r>
          </a:p>
          <a:p>
            <a:pPr>
              <a:buNone/>
            </a:pPr>
            <a:r>
              <a:rPr lang="hu-HU" sz="2400" dirty="0" smtClean="0"/>
              <a:t>              -1,5% szélenergia</a:t>
            </a:r>
          </a:p>
          <a:p>
            <a:pPr>
              <a:buNone/>
            </a:pPr>
            <a:r>
              <a:rPr lang="hu-HU" sz="2400" dirty="0" smtClean="0"/>
              <a:t>		    - egyéb (nap, </a:t>
            </a:r>
            <a:r>
              <a:rPr lang="hu-HU" sz="2400" dirty="0" err="1" smtClean="0"/>
              <a:t>geotermia</a:t>
            </a:r>
            <a:r>
              <a:rPr lang="hu-HU" sz="2400" dirty="0" smtClean="0"/>
              <a:t> </a:t>
            </a:r>
            <a:r>
              <a:rPr lang="hu-HU" sz="2400" dirty="0" err="1" smtClean="0"/>
              <a:t>stb</a:t>
            </a:r>
            <a:r>
              <a:rPr lang="hu-HU" sz="2400" dirty="0" smtClean="0"/>
              <a:t>).</a:t>
            </a:r>
          </a:p>
          <a:p>
            <a:pPr>
              <a:buFontTx/>
              <a:buChar char="-"/>
            </a:pPr>
            <a:endParaRPr lang="hu-H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Vállalt kötelezettség 2020-ig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EU átlag 20%</a:t>
            </a:r>
          </a:p>
          <a:p>
            <a:r>
              <a:rPr lang="hu-HU" dirty="0" err="1" smtClean="0"/>
              <a:t>Mo</a:t>
            </a:r>
            <a:r>
              <a:rPr lang="hu-HU" dirty="0" smtClean="0"/>
              <a:t>. 14,65% a cél</a:t>
            </a:r>
          </a:p>
          <a:p>
            <a:pPr>
              <a:buNone/>
            </a:pPr>
            <a:r>
              <a:rPr lang="hu-HU" dirty="0" smtClean="0"/>
              <a:t>megjegyzés: a következő 5 évben min. duplájára kell emelni a zöld energiát.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/>
              <a:t>Megújuló energia hasznosítás közel jövője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Magyarországnak 2010.dec.22. óta van  Megújuló Energia Hasznosítási Cselekvési Terve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2020-ig terjedően  meghatározza a megújuló energia felhasználás alakulását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Az összes energia felhasználáson belül a megújuló részarány kötelező 13% önként megemelésre került 14,5%-ra.  Emlékeztetőül: 2005-ben 4,3% volt.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megújuló energia felhasználáson belül 2010-ben a biomassza 81% volt a többi megújuló részarány 19%-ról 39%-ra történő emelését írja elő.</a:t>
            </a:r>
          </a:p>
          <a:p>
            <a:pPr eaLnBrk="1" hangingPunct="1">
              <a:lnSpc>
                <a:spcPct val="90000"/>
              </a:lnSpc>
            </a:pPr>
            <a:endParaRPr lang="hu-HU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szulák">
  <a:themeElements>
    <a:clrScheme name="Kapszulák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zulá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zulá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2732</TotalTime>
  <Words>1010</Words>
  <Application>Microsoft Office PowerPoint</Application>
  <PresentationFormat>Diavetítés a képernyőre (4:3 oldalarány)</PresentationFormat>
  <Paragraphs>218</Paragraphs>
  <Slides>40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Kapszulák</vt:lpstr>
      <vt:lpstr>Drawing</vt:lpstr>
      <vt:lpstr>Technológia és termék fejlesztés, megújuló energia </vt:lpstr>
      <vt:lpstr>Megújuló energia</vt:lpstr>
      <vt:lpstr>Mo. bruttó vill. energia felhasználás</vt:lpstr>
      <vt:lpstr>Megújuló energia </vt:lpstr>
      <vt:lpstr>MEGÚJULÓ ENERGIA FORRÁSOK MAGYARORSÁGON PJ/ÉV Forrás: Bohoczky Ferenc GKM </vt:lpstr>
      <vt:lpstr>– A HAZAI MEGÚJULÓ ENERGIA ALAPÚ VILLAMOSENERGIA RÉSZARÁNY ALAKULÁSA</vt:lpstr>
      <vt:lpstr>Az energia termelési adatok 2014 évben</vt:lpstr>
      <vt:lpstr>Vállalt kötelezettség 2020-ig</vt:lpstr>
      <vt:lpstr>Megújuló energia hasznosítás közel jövője</vt:lpstr>
      <vt:lpstr>Megújuló energia hasznosítás közel jövője</vt:lpstr>
      <vt:lpstr>Megújuló energia hasznosítás elősegítése</vt:lpstr>
      <vt:lpstr>Célkitűzéseket szolgáló intézkedések a cselekvési tervben</vt:lpstr>
      <vt:lpstr>A biomassza, mint energia forrás</vt:lpstr>
      <vt:lpstr>„Magyarország biomassza nagyhatalom”</vt:lpstr>
      <vt:lpstr>Biomassza / Hulladékhasznosító Erőmű</vt:lpstr>
      <vt:lpstr>  Szalmabála tüzelésű biomassza erőmű folyamatábrája</vt:lpstr>
      <vt:lpstr>Hulladékgazdálkodás</vt:lpstr>
      <vt:lpstr>Törvényi háttér</vt:lpstr>
      <vt:lpstr>Elvárások a hulladékgazdálkodás területén</vt:lpstr>
      <vt:lpstr>Települési hulladékból válogatott égethető frakció termikus hasznosítása</vt:lpstr>
      <vt:lpstr>21. dia</vt:lpstr>
      <vt:lpstr>Termikus hasznosítás módjai</vt:lpstr>
      <vt:lpstr>23. dia</vt:lpstr>
      <vt:lpstr>24. dia</vt:lpstr>
      <vt:lpstr>A Hulladékhasznosító Erőmű főbb műszaki adatai</vt:lpstr>
      <vt:lpstr>26. dia</vt:lpstr>
      <vt:lpstr>27. dia</vt:lpstr>
      <vt:lpstr>28. dia</vt:lpstr>
      <vt:lpstr>29. dia</vt:lpstr>
      <vt:lpstr>30. dia</vt:lpstr>
      <vt:lpstr>31. dia</vt:lpstr>
      <vt:lpstr>Számított kibocsátási értékek</vt:lpstr>
      <vt:lpstr>Ártalmatlanítás vagy hasznosítás</vt:lpstr>
      <vt:lpstr>34. dia</vt:lpstr>
      <vt:lpstr>Referenciák</vt:lpstr>
      <vt:lpstr>Hundertwasser szimfónia</vt:lpstr>
      <vt:lpstr>Ahogy megálmodtuk</vt:lpstr>
      <vt:lpstr>38. dia</vt:lpstr>
      <vt:lpstr>39. dia</vt:lpstr>
      <vt:lpstr>40. dia</vt:lpstr>
    </vt:vector>
  </TitlesOfParts>
  <Company>Forenviron Kft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KDV Hulladékhasznosító Erőmű</dc:title>
  <dc:creator>peterandras</dc:creator>
  <cp:lastModifiedBy>HP1401</cp:lastModifiedBy>
  <cp:revision>74</cp:revision>
  <dcterms:created xsi:type="dcterms:W3CDTF">2007-09-07T12:29:06Z</dcterms:created>
  <dcterms:modified xsi:type="dcterms:W3CDTF">2017-09-11T07:34:47Z</dcterms:modified>
</cp:coreProperties>
</file>