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87" r:id="rId33"/>
    <p:sldId id="288" r:id="rId34"/>
    <p:sldId id="289" r:id="rId35"/>
    <p:sldId id="291" r:id="rId36"/>
    <p:sldId id="320" r:id="rId37"/>
    <p:sldId id="32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9" r:id="rId54"/>
    <p:sldId id="308" r:id="rId55"/>
    <p:sldId id="310" r:id="rId56"/>
    <p:sldId id="311" r:id="rId57"/>
    <p:sldId id="312" r:id="rId58"/>
    <p:sldId id="314" r:id="rId59"/>
    <p:sldId id="313" r:id="rId60"/>
    <p:sldId id="315" r:id="rId61"/>
    <p:sldId id="317" r:id="rId62"/>
    <p:sldId id="319" r:id="rId63"/>
    <p:sldId id="318" r:id="rId64"/>
    <p:sldId id="316" r:id="rId65"/>
    <p:sldId id="322" r:id="rId66"/>
    <p:sldId id="323" r:id="rId6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956E-CF74-4B2E-8556-47F55CE74DDC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76D2-2ED7-4D8A-A21C-79DE267323D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299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76D2-2ED7-4D8A-A21C-79DE267323D1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6843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76D2-2ED7-4D8A-A21C-79DE267323D1}" type="slidenum">
              <a:rPr lang="hu-HU" smtClean="0"/>
              <a:pPr/>
              <a:t>51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Téglalap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Téglalap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Téglalap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8607571" y="0"/>
            <a:ext cx="560165" cy="6858000"/>
            <a:chOff x="11476762" y="0"/>
            <a:chExt cx="746886" cy="6858000"/>
          </a:xfrm>
        </p:grpSpPr>
        <p:sp>
          <p:nvSpPr>
            <p:cNvPr id="15" name="Téglalap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6" name="Téglalap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Téglalap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9" name="Téglalap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550" y="3749040"/>
            <a:ext cx="72009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Téglalap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Téglalap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Téglalap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50" y="1188720"/>
            <a:ext cx="72009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71550" y="3749040"/>
            <a:ext cx="72009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Téglalap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Téglalap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Téglalap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Téglalap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Téglalap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Téglalap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Téglalap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6" name="Téglalap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Téglalap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9" name="Téglalap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 bwMode="auto"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Téglalap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Téglalap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9BFF6E-D641-4F87-A46F-C787726A3E36}" type="datetimeFigureOut">
              <a:rPr lang="hu-HU" smtClean="0"/>
              <a:pPr/>
              <a:t>2014.03.25.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26194AB-18E4-4825-91CA-A86D000A2D5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458200" cy="122237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atin typeface="Times New Roman" pitchFamily="18" charset="0"/>
                <a:cs typeface="Times New Roman" pitchFamily="18" charset="0"/>
              </a:rPr>
              <a:t>Gyógyszeripari vízkezelő rendszerek</a:t>
            </a:r>
            <a:endParaRPr lang="hu-H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99184" y="4797152"/>
            <a:ext cx="6944816" cy="1752600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dirty="0" smtClean="0"/>
              <a:t>			</a:t>
            </a:r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Készítette: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Balog Orsolya Csilla</a:t>
            </a:r>
          </a:p>
          <a:p>
            <a:pPr algn="l">
              <a:lnSpc>
                <a:spcPct val="120000"/>
              </a:lnSpc>
            </a:pP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Szabó Dóra</a:t>
            </a:r>
            <a:endParaRPr lang="hu-H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Felületi kezelés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felület jellemezhető: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felület egységre eső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érdesség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(Ra) számával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inél kisebb ez a szám, annál simább a felület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Ra értéke 4-250 tartományban mozog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grit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számmal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minél nagyobb ez a szám, annál simább a felület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rit szám tartománya 60-500 van</a:t>
            </a:r>
          </a:p>
          <a:p>
            <a:pPr marL="400050" lvl="1" indent="0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00076"/>
              </p:ext>
            </p:extLst>
          </p:nvPr>
        </p:nvGraphicFramePr>
        <p:xfrm>
          <a:off x="1763688" y="5085184"/>
          <a:ext cx="5788743" cy="1131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/>
                <a:gridCol w="666395"/>
                <a:gridCol w="845968"/>
                <a:gridCol w="845968"/>
                <a:gridCol w="849380"/>
                <a:gridCol w="845968"/>
                <a:gridCol w="654944"/>
              </a:tblGrid>
              <a:tr h="55188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Érdesség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250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125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85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15-63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10-32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4-16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94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Grit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60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180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240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320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500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5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Elektropolírozás: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lektromos áram hatására egy fém réteg eltávolítása a csövekből/ alkatrészekből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ltávolítja azokat a kiugrásokat, csúcsokat, melyek a mechanikai polírozás után megmaradtak</a:t>
            </a: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avítja a tisztíthatóságot, és csökkenti a mikrobák és szerves szennyezők megtapadását a felületen</a:t>
            </a:r>
          </a:p>
          <a:p>
            <a:pPr marL="0" indent="0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Holt terek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Minimalizálni kell a holt terek számát és hosszát egy csőrendszeren belül</a:t>
            </a:r>
          </a:p>
          <a:p>
            <a:pPr algn="just">
              <a:lnSpc>
                <a:spcPct val="160000"/>
              </a:lnSpc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Kialakulhatnak:</a:t>
            </a:r>
          </a:p>
          <a:p>
            <a:pPr algn="just">
              <a:lnSpc>
                <a:spcPct val="160000"/>
              </a:lnSpc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hu-H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 mellékág hosszúsága legyen kisebb, mint az ág átmérőjének hatszorosa (L/d&lt;6)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79912" y="3314783"/>
            <a:ext cx="47880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műszereknél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mintavevőknél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csatlakozásoknál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3314601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T-idomoknál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szelepeknél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Lejtés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Lényege, hogy a víz és gőz elvezetése plusz energia befektetés nélkül történjen</a:t>
            </a:r>
          </a:p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Kondenzátum létrejötte esetén a gőz elosztó rendszerek segítik annak elvezetését</a:t>
            </a:r>
          </a:p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Eredmény a gőz és a kondenzátum tökéletes elválasztása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Áramlás szabályzók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8800" dirty="0" smtClean="0">
                <a:latin typeface="Times New Roman" pitchFamily="18" charset="0"/>
                <a:cs typeface="Times New Roman" pitchFamily="18" charset="0"/>
              </a:rPr>
              <a:t>Nyomásszabályozó</a:t>
            </a:r>
          </a:p>
          <a:p>
            <a:pPr marL="0" indent="0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940152" y="620688"/>
            <a:ext cx="4038600" cy="6110139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5600" dirty="0" smtClean="0">
                <a:latin typeface="Times New Roman" pitchFamily="18" charset="0"/>
                <a:cs typeface="Times New Roman" pitchFamily="18" charset="0"/>
              </a:rPr>
              <a:t>Testszerelvény </a:t>
            </a:r>
          </a:p>
          <a:p>
            <a:pPr marL="400050" lvl="1" indent="0">
              <a:buNone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1.1. Test</a:t>
            </a:r>
          </a:p>
          <a:p>
            <a:pPr marL="400050" lvl="1" indent="0">
              <a:buNone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1.2. Dugó</a:t>
            </a:r>
          </a:p>
          <a:p>
            <a:pPr marL="400050" lvl="1" indent="0">
              <a:buNone/>
            </a:pPr>
            <a:r>
              <a:rPr lang="hu-HU" sz="5200" dirty="0" smtClean="0">
                <a:latin typeface="Times New Roman" pitchFamily="18" charset="0"/>
                <a:cs typeface="Times New Roman" pitchFamily="18" charset="0"/>
              </a:rPr>
              <a:t>1.3. Diafragma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Rugókamra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Nyomólemez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Rugó gomb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Csavar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Markolat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Rugó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Csatlakozó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Lánc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Tű (gyorskioldó)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Tű (nyit-zár)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Adattábla</a:t>
            </a:r>
          </a:p>
          <a:p>
            <a:pPr marL="514350" indent="-514350">
              <a:buAutoNum type="arabicPeriod" startAt="2"/>
            </a:pPr>
            <a:r>
              <a:rPr lang="hu-HU" sz="5500" dirty="0" smtClean="0">
                <a:latin typeface="Times New Roman" pitchFamily="18" charset="0"/>
                <a:cs typeface="Times New Roman" pitchFamily="18" charset="0"/>
              </a:rPr>
              <a:t>Fogó</a:t>
            </a:r>
          </a:p>
          <a:p>
            <a:pPr marL="514350" indent="-514350">
              <a:buAutoNum type="arabicPeriod" startAt="2"/>
            </a:pPr>
            <a:endParaRPr lang="hu-HU" sz="5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204864"/>
            <a:ext cx="4898950" cy="3888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2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Nyomásszabályozó:</a:t>
            </a:r>
          </a:p>
          <a:p>
            <a:pPr algn="just">
              <a:lnSpc>
                <a:spcPct val="150000"/>
              </a:lnSpc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orlátozza a visszaszívott víz mennyiségét</a:t>
            </a:r>
          </a:p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nyomást állandó értéken tartja a csőben</a:t>
            </a:r>
          </a:p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yomáscsökkenés esetén a szelep zár       a csővezetékben megnő a nyomás 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6732240" y="4941168"/>
            <a:ext cx="72008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Szerkezeti anyagok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Nem léphetnek reakcióba a vízzel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Nem lúgozhatják, szennyezhetik az áramló fluidumot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Tűrniük kell a tisztítást, sterilezést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Hőkezelés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Vegyszeres (peroxid, hipoklorit, ózon, kvaterner ammónia) kezelés</a:t>
            </a:r>
          </a:p>
          <a:p>
            <a:pPr marL="457200" lvl="1" indent="0" algn="just"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Leggyakrabban használt szerkezeti anyagok a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műanyag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és a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rozsdamentes acél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34085"/>
              </p:ext>
            </p:extLst>
          </p:nvPr>
        </p:nvGraphicFramePr>
        <p:xfrm>
          <a:off x="611560" y="1700808"/>
          <a:ext cx="7920881" cy="4320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197"/>
                <a:gridCol w="1858447"/>
                <a:gridCol w="2045790"/>
                <a:gridCol w="1858447"/>
              </a:tblGrid>
              <a:tr h="1119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Anyagok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Szilárdság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Üzemeltetési hőm. [°C]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Oldhatóság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886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Rozsdamentes acél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Magas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&gt;250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Alacsony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62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Polietilén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Alacsony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&lt;60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Közepes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62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Polipropilén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Alacsony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&lt;90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Közepes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62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PVC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Közepes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&lt;60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Magas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7351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Teflon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Alacsony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&lt;250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Alacsony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Vizsgálat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Meg kell határozni és vizsgálni a csövek, szelepek, szerelvények, hőcserélők, tartályok hibáit</a:t>
            </a:r>
          </a:p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Meg kell vizsgálni a csövek és tartályok belső felületét is</a:t>
            </a:r>
          </a:p>
          <a:p>
            <a:pPr algn="just"/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Az alkatrészeknek jól megmunkáltnak kell lenniük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Vízkezelő rendszer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32158"/>
            <a:ext cx="6120680" cy="4607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1547664" y="616530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 lehetséges vízkezelő rendszer sémája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Rendszerméretezés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Figyelembe kell venni: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műveleti követelményeket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vizek mennyiségének és minőségének különbségét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az átlagos és pillanatnyi követelményeket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az eredeti vízminőséget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kezelő berendezések műveleti paramétereit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vízkezelés módja jelentősen befolyásolja a rendszer és az egységek méretét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Túlméretezés        hatékonyság csökkenés, nehéz tisztíthatóság, mikrobák szaporodása, víz szennyeződése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532257" y="5301208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3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Bevezetés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A víz: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egszélesebb körben alkalmazott nyersanyag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ehet alapanyag vagy termék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asználható fűtő- vagy hűtőközegként</a:t>
            </a:r>
          </a:p>
          <a:p>
            <a:pPr algn="just"/>
            <a:endParaRPr lang="hu-H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A különböző felhasználásokhoz különböző minőségi előírások tartoznak: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nemzeti és nemzetközi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szervezetek (US EPA, WHO, EC)</a:t>
            </a: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gyógyszerkönyvek</a:t>
            </a:r>
          </a:p>
        </p:txBody>
      </p:sp>
    </p:spTree>
    <p:extLst>
      <p:ext uri="{BB962C8B-B14F-4D97-AF65-F5344CB8AC3E}">
        <p14:creationId xmlns:p14="http://schemas.microsoft.com/office/powerpoint/2010/main" val="42323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Tartályok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Kezelő vegyszerek tárolása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Áramlás és kapacitás fenntartása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Víz kémiai és mikrobiális szennyezésektől való védelme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Betáplálási tartályként való alkalmazás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Zárt tartály          légszennyezéstől való védelem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2753565" y="5013176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9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Vízlágyítók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5840" y="1673352"/>
            <a:ext cx="7166560" cy="46359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Vízlágyítás során a Mg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és Ca</a:t>
            </a:r>
            <a:r>
              <a:rPr lang="hu-HU" sz="2400" baseline="30000" dirty="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ionok Na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ionokra cserélődnek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vízlágyítót időközönként sós oldattal regeneráljuk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sós oldatot, a tartályt és a csöveket rendszeresen tisztítani kell, a mikrobiális eredetű szennyezés minimalizálása érdekében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Vízlágyító folyamatos recirkuláltatása szükséges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Multimédia szűrők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Homokkal ill. kvarccal töltött oszlopok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tápvízből az iszap és a nagyobb részecskék eltávolítására szolgálnak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megkötött iszapot és szerves anyagot periodikus visszamosással távolítják el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Megfelelő mértékű áramlást biztosítani kell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Tisztítása forró vízzel, gőzzel vagy vegyszerekkel történik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Szén-ágyak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betáplált víz klór mentesítésére, és a kis molekulatömegű szerves vegyületek eltávolítására szolgálnak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Recirkuláltatás, tisztítás, visszamosás szükséges a mikrobák elszaporodásának megakadályozásához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Tisztítása forró vízzel, gőzzel (a betáplálással egyező irányban)</a:t>
            </a:r>
          </a:p>
          <a:p>
            <a:pPr algn="just">
              <a:buFont typeface="Wingdings" pitchFamily="2" charset="2"/>
              <a:buChar char="§"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Deionizálók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Szintetikus gyanta segítségével kötik meg a vízben lévő szervetlen sókat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Gyanta típusok: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anionos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(negatív töltésű ionokat távolítja el)</a:t>
            </a:r>
          </a:p>
          <a:p>
            <a:pPr marL="457200" lvl="1" indent="0" algn="just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 CO</a:t>
            </a:r>
            <a:r>
              <a:rPr lang="hu-H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Cl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hu-H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         OH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kationos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(pozitív töltésű ionokat táv. el)</a:t>
            </a:r>
          </a:p>
          <a:p>
            <a:pPr marL="457200" lvl="1" indent="0" algn="just"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Ca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Mg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         H</a:t>
            </a:r>
            <a:r>
              <a:rPr lang="hu-H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514350" indent="-457200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Gyanták regenerálására erős savat használunk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3873958" y="4293096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3816961" y="5157192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Deionizáló típusok: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dupla ágyas deionizáló </a:t>
            </a:r>
          </a:p>
          <a:p>
            <a:pPr marL="457200" lvl="1" indent="0" algn="just">
              <a:buNone/>
            </a:pP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 nagyobb kapacitás, rosszabb minőségű víz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kevert ágyas deionizáló</a:t>
            </a:r>
          </a:p>
          <a:p>
            <a:pPr marL="457200" lvl="1" indent="0" algn="just">
              <a:buNone/>
            </a:pPr>
            <a:r>
              <a:rPr lang="hu-H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kisebb kapacitás, jobb minőségű víz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4332808" cy="5656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15" y="1847209"/>
            <a:ext cx="4569666" cy="3427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44008" y="55892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Dupla ágyas deionizáló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07504" y="642111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Kevert ágyas deionizáló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2500" dirty="0">
                <a:latin typeface="Times New Roman" pitchFamily="18" charset="0"/>
                <a:cs typeface="Times New Roman" pitchFamily="18" charset="0"/>
              </a:rPr>
              <a:t>Deionizálóknak jelentős mikrobiális terhelésük lehet (nagy felület, tápanyag áll rendelkezésre a mikroorganizmusok szaporodásához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Deionizálók kapacitása függ: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az eredeti vízben lévő szervetlen a. konc.-tól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víz keménységétől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kezelt víz térfogatáramától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szükséges regeneráció gyakoriságától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Folyamatos deionizáló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Direkt áram használata az ionok tápvízből való elválasztására szelektív áteresztő képességű membránon keresztül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Az ionok elvétele folyamatos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gyanta nem igényel regenerálást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95-99%-os ion redukciós hatásfok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15" y="4869160"/>
            <a:ext cx="5184576" cy="183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96591" y="602913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 folyamatos deionizáló rendszer sematikus rajza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519387" cy="4456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23346" y="404571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Folyamatos deionizáció elve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Membránszűrők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endParaRPr lang="hu-H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Szűrő kiválasztásakor figyelembe kell venni: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méretet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anyagot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porozitást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tisztíthatóságot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Szűrőket minden nap sterilezni kell, ez lehet: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in- line 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(helyben gőzöljük)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off-line</a:t>
            </a: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 (nem helyben)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Vizek csoportosítása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Iható víz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USA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-ban az US EPA határozza meg a minőséget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Elsődleges Ivóvíz Szabvány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Másodlagos Ivóvíz Szabvány</a:t>
            </a:r>
          </a:p>
          <a:p>
            <a:pPr algn="just"/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Magyarország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on a 201/2001 (X.25.) Kormányrendeletben határozták meg a minőségi követelményeket </a:t>
            </a:r>
          </a:p>
          <a:p>
            <a:pPr marL="0" indent="0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7198"/>
              </p:ext>
            </p:extLst>
          </p:nvPr>
        </p:nvGraphicFramePr>
        <p:xfrm>
          <a:off x="395536" y="1772816"/>
          <a:ext cx="8352930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011"/>
                <a:gridCol w="2161246"/>
                <a:gridCol w="1401891"/>
                <a:gridCol w="1401891"/>
                <a:gridCol w="1401891"/>
              </a:tblGrid>
              <a:tr h="66024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Paraméterek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Mértékegység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USA (1.)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USA (2.)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EU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88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Arzén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88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Klór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250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25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88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Cián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88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Fluor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0,7-1,5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880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Vas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6024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Magnézium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0,05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30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8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Ultraszűrők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Fizikai elválasztás félig áteresztő membránon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Nagy molekulatömegű részecskék, kolloidok, mikroorganizmusok, endotoxinok, szerves szén elválasztása          1-20 nm pórusok</a:t>
            </a:r>
          </a:p>
          <a:p>
            <a:pPr marL="0" indent="0" algn="just">
              <a:buNone/>
            </a:pPr>
            <a:endParaRPr lang="hu-HU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Hajtóerő a nyomáskülönbség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Nagy térfogatáram szükséges a membrán lerakódott anyagok eltávolításához</a:t>
            </a:r>
          </a:p>
        </p:txBody>
      </p:sp>
      <p:cxnSp>
        <p:nvCxnSpPr>
          <p:cNvPr id="4" name="Egyenes összekötő nyíllal 3"/>
          <p:cNvCxnSpPr/>
          <p:nvPr/>
        </p:nvCxnSpPr>
        <p:spPr>
          <a:xfrm>
            <a:off x="2987824" y="3717032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balazs\Desktop\DIAPURE-21. ultraszürő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6110" y="-31713"/>
            <a:ext cx="1027890" cy="284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2525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95536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Egy ultraszűrő sematikus ábrája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92" y="620688"/>
            <a:ext cx="7101408" cy="5335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32320" cy="10881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Reverz ozmózis (RO)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0100" y="1357298"/>
            <a:ext cx="7132320" cy="43434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Külső nyomás alkalmazása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megváltozik a nyomásgradiens a kis és a nagy koncentrációjú oldal között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Csak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víz megy át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a membránon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Ionokat, mikroorganizmusokat, endotoxinokat, kis molekulasúlyú szerves vegyületeket visszatartja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A víz tangenciálisan érkezik a membránhoz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A visszatartott víz kb. 30-50%-a a betáplálási áramnak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Gazdaságos működik, ha: 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Nagy nyomás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Nagy a szűrőfelület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balazs\Desktop\reverse_osmosi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319" y="4357695"/>
            <a:ext cx="3626681" cy="250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endParaRPr lang="hu-H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Felhasználható: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WFI (Water For Injection)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PW (Purifield Water)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Előny: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Gazdaságosabb a desztillációnál (kisebb energia igény)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Hátrány: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Validálás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Nehéz szabályozhatóság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Eltömődés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Kilyukadás</a:t>
            </a:r>
          </a:p>
          <a:p>
            <a:pPr lvl="1">
              <a:buFont typeface="Wingdings" pitchFamily="2" charset="2"/>
              <a:buChar char="§"/>
            </a:pPr>
            <a:endParaRPr lang="hu-H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Desztilláció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5840" y="1673352"/>
            <a:ext cx="7132320" cy="449195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tisztítás alapja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a víz elpárolog, a szennyezések nem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Az endotoxin szint 3-5 nagyságrenddel csökkenhet kialakítástól függően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Az endotoxin eltávolítás hatásfoka függ: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Kialakítás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Működtetés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Karbantartás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WFI gazdaságosan akkor állítható elő, ha: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Endotoxin szint kisebb, mint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250 unit/ml</a:t>
            </a:r>
          </a:p>
          <a:p>
            <a:pPr algn="just">
              <a:buFont typeface="Wingdings" pitchFamily="2" charset="2"/>
              <a:buChar char="§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900" b="1" dirty="0" smtClean="0">
                <a:latin typeface="Times New Roman" pitchFamily="18" charset="0"/>
                <a:cs typeface="Times New Roman" pitchFamily="18" charset="0"/>
              </a:rPr>
              <a:t>Kialakítások:</a:t>
            </a:r>
          </a:p>
          <a:p>
            <a:pPr algn="just">
              <a:buFont typeface="Wingdings" pitchFamily="2" charset="2"/>
              <a:buChar char="§"/>
            </a:pPr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Egyszeres és többszörös hatékonyságú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Nagy gőzsebesség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Az egyik fokozat maradéka a másikba lép tovább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Többszörös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hatékonyabb (fejlesztett gőzzel fűtés)</a:t>
            </a: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Gőzkompressziós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Kis gőzsebesség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Kis gőznyomás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Még gazdaságosabb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TDS (Total Dissolved Solids) 1 ppm alatt legyen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lerakódás elkerülése</a:t>
            </a: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61653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Többszörös hatékonyságú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8" y="620688"/>
            <a:ext cx="7890775" cy="534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62505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Gőzkompressziós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3" y="620688"/>
            <a:ext cx="7981950" cy="550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Gőzbe kerülő szilárd és folyékony anyagok leválasztása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Gőzleválasztás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Kis gőzsebességű kolonnákban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Megfelelően nagy felületet</a:t>
            </a:r>
          </a:p>
          <a:p>
            <a:pPr lvl="1" algn="just">
              <a:buFont typeface="Wingdings" pitchFamily="2" charset="2"/>
              <a:buChar char="§"/>
            </a:pPr>
            <a:endParaRPr lang="hu-H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Nagy gőzsebességű kolonnák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</a:rPr>
              <a:t>A gravitációs és a centrifugális erő segítségével végzik az elválasztást</a:t>
            </a:r>
            <a:endParaRPr lang="hu-H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C:\Users\balazs\Desktop\egyszeres desztillác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452320" cy="6226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Gyógyászati víz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Követelményei (kémiai, mikrobiológiai, fizikai) gyógyszerkönyvekben találhatók meg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Két legszélesebb körben használt gyógyászati víz típus: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„tisztított víz”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PW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„injekcióra használt víz”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hu-H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WFI</a:t>
            </a:r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07677"/>
              </p:ext>
            </p:extLst>
          </p:nvPr>
        </p:nvGraphicFramePr>
        <p:xfrm>
          <a:off x="467544" y="1772816"/>
          <a:ext cx="8208912" cy="4320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4784"/>
                <a:gridCol w="1925216"/>
                <a:gridCol w="1711304"/>
                <a:gridCol w="2807608"/>
              </a:tblGrid>
              <a:tr h="66175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Paraméterek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Mértékegység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Tisztított víz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Injekcióra használt víz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36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Ammónium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36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 smtClean="0">
                          <a:effectLst/>
                        </a:rPr>
                        <a:t>Kalcium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36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Klorid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6175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Nehéz fémek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9073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Összes szilárd a.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%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0,001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0,001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013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pH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5-7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5-7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2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3" descr="C:\Users\balazs\Desktop\re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776864" cy="6305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Gőzfejlesztők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endParaRPr lang="hu-H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Szennyeződés mentes gőzt állítanak elő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Kondenzátum megfelel a WFI minőségi előírásoknak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Egyszeres hatékonyságú kolonnák, hűtő nélkül</a:t>
            </a:r>
          </a:p>
          <a:p>
            <a:pPr algn="just">
              <a:buFont typeface="Wingdings" pitchFamily="2" charset="2"/>
              <a:buChar char="§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Felhasználás: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Kis mennyiségű WFI előállítás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Tiszta gőz előállítás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4" name="Picture 2" descr="C:\Users\balazs\Desktop\gőzgenerá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3818272"/>
            <a:ext cx="3131840" cy="3039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Kondenzátorok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Desztillációs kolonnákkal és gőzfejlesztőkkel együtt használják WFI előállítására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100" b="1" dirty="0" smtClean="0">
                <a:latin typeface="Times New Roman" pitchFamily="18" charset="0"/>
                <a:cs typeface="Times New Roman" pitchFamily="18" charset="0"/>
              </a:rPr>
              <a:t>Elvárások: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Duplafalú csöveket kell alkalmazni a szennyezés elkerülésére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Lejtenie kell a leeresztő csonk felé </a:t>
            </a:r>
            <a:r>
              <a:rPr lang="hu-HU" sz="31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 holt tér elkerülése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Szűrővel ellátott légnyílás  </a:t>
            </a:r>
            <a:r>
              <a:rPr lang="hu-HU" sz="31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hu-HU" sz="3100" dirty="0" smtClean="0">
                <a:latin typeface="Times New Roman" pitchFamily="18" charset="0"/>
                <a:cs typeface="Times New Roman" pitchFamily="18" charset="0"/>
              </a:rPr>
              <a:t>vákuum elkerülése</a:t>
            </a:r>
          </a:p>
          <a:p>
            <a:pPr marL="45720" indent="0" algn="just">
              <a:lnSpc>
                <a:spcPct val="130000"/>
              </a:lnSpc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Steril gőzkondenzátor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3" y="1124744"/>
            <a:ext cx="8406682" cy="4890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32320" cy="1088136"/>
          </a:xfrm>
        </p:spPr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vízelosztó rendszer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8457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Feladata: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felhasználás helyén biztosítsa a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megfelelő minőségű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mennyiségű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vizet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Kialakítás: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Egyhurkú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Sorba kapcsolt a felhasználói pontokkal 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Több alhurokkal ellátott központi hurok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Párhuzamos  a felhasználói pontokkal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• Fő szempont a tervezésnél: 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Az áramlás turbulens legyen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Ne legyenek holt terek 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Tartályok, csövek méretét figyelembe kell venni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Mikrobiológiai szennyezések elkerülése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132320" cy="10881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Tároló tartályok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8662" y="1500174"/>
            <a:ext cx="7132320" cy="4343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Feladat: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Puffer a vízkezelő rendszer és a felhasználó között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PW-t vagy WFI-t tartalmaznak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Fenn kell tartania a minőségi előírásokat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 kell akadályoznia a kémiai és mikrobiális fertőzést</a:t>
            </a:r>
          </a:p>
          <a:p>
            <a:pPr algn="just"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Tervezés: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Sima felületeket tartalmazzon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Holt tér ne legyen 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Steril légszűrő legyen 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Legyen elszigetelve a környezettől (tömítés)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Fűthető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Sterilezhető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Hőcserélők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1844824"/>
            <a:ext cx="7132320" cy="43434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Feladat: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Víz hőmérsékletének fenntartása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mikrobiális tevékenység visszaszorítása, sterilezés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Tervezés: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Elosztó vezetékben helyezkedjen el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vagy a felhasználói pontokon  potenciális holt tér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Folyamatos vízáram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Ne szennyezze be a kondenzátumot (szivárgás) hőcserélő közeg oldalán kisebb a nyomás, mint a kondenzátum oldalán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Dupla csöves megoldás (+ levegőréteg is elválaszt)</a:t>
            </a:r>
          </a:p>
          <a:p>
            <a:endParaRPr lang="hu-HU" dirty="0" smtClean="0">
              <a:sym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C:\Users\balazs\Desktop\Uszófejes hőcserél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Szivattyúk, pumpák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988840"/>
            <a:ext cx="7132320" cy="43434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Fontos a szivattyú tengelytömítésének típusa és anyaga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nem igényelhet külső kenőanyagot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Hűtővíz minőségének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ugyan olyannak, vagy jobbnak kell lennie, mint amit a szivattyú szállít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Ha több szivattyú van párhuzamosan kapcsolva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a nem működő potenciális holt tér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Helyben sterilezhető legyen</a:t>
            </a:r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Szelepek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988840"/>
            <a:ext cx="7132320" cy="434340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Lehetséges mikrobiológiai és kémiai szennyezés forrás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Kialakítás: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Korrózióálló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Hőálló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Sima felületű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Diafragma, radiális diafragma és dugószelepek </a:t>
            </a:r>
            <a:br>
              <a:rPr lang="hu-H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megfelelnek ezeknek a kritériumoknak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05840" y="476672"/>
            <a:ext cx="7132320" cy="590465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3"/>
            </a:pPr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3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Tiszta gőz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Összetevők és berendezések sterilezésére használják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Minőségének  egyeznie kell a gyógyászatban használt vizekével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Potenciális szennyező forrás</a:t>
            </a:r>
          </a:p>
          <a:p>
            <a:pPr algn="just"/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Aft>
                <a:spcPts val="100"/>
              </a:spcAft>
              <a:buAutoNum type="arabicPeriod" startAt="4"/>
            </a:pPr>
            <a:r>
              <a:rPr lang="hu-HU" b="1" dirty="0">
                <a:latin typeface="Times New Roman" pitchFamily="18" charset="0"/>
                <a:cs typeface="Times New Roman" pitchFamily="18" charset="0"/>
              </a:rPr>
              <a:t>Mikrobiális tulajdonságok  </a:t>
            </a:r>
          </a:p>
          <a:p>
            <a:pPr marL="0" indent="0" algn="just">
              <a:spcAft>
                <a:spcPts val="100"/>
              </a:spcAft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Meg kell határozni a jelenlévő mikroorganizmusok relatív számát és típusát azokban a gyártási eljárásokban és termékekben, ahol vizet használunk.</a:t>
            </a:r>
          </a:p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Gyártási lépések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csökkenthetik a mikrobák szintjét</a:t>
            </a:r>
          </a:p>
          <a:p>
            <a:pPr algn="just"/>
            <a:r>
              <a:rPr lang="hu-HU" b="1" dirty="0">
                <a:latin typeface="Times New Roman" pitchFamily="18" charset="0"/>
                <a:cs typeface="Times New Roman" pitchFamily="18" charset="0"/>
              </a:rPr>
              <a:t>Termék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gátolhatja a mikrobák növekedését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765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Passziválás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Erős oxidálószerekkel kezeljük a rozsdamentes acélt </a:t>
            </a:r>
            <a:r>
              <a:rPr lang="hu-HU" sz="8000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szabad vas eltávolítása, további oxidációtól való védelem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hu-HU" sz="6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hu-HU" sz="6800" b="1" dirty="0" smtClean="0">
                <a:latin typeface="Times New Roman" pitchFamily="18" charset="0"/>
                <a:cs typeface="Times New Roman" pitchFamily="18" charset="0"/>
              </a:rPr>
              <a:t>Passziválás lépései:</a:t>
            </a:r>
            <a:br>
              <a:rPr lang="hu-HU" sz="6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6800" b="1" dirty="0" smtClean="0">
                <a:latin typeface="Times New Roman" pitchFamily="18" charset="0"/>
                <a:cs typeface="Times New Roman" pitchFamily="18" charset="0"/>
              </a:rPr>
              <a:t> • mosás erősen lúgos szerekkel (NaOH)</a:t>
            </a:r>
            <a:br>
              <a:rPr lang="hu-HU" sz="6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6800" b="1" dirty="0" smtClean="0">
                <a:latin typeface="Times New Roman" pitchFamily="18" charset="0"/>
                <a:cs typeface="Times New Roman" pitchFamily="18" charset="0"/>
              </a:rPr>
              <a:t> • öblítés nagytisztaságú vízzel</a:t>
            </a:r>
            <a:br>
              <a:rPr lang="hu-HU" sz="6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6800" b="1" dirty="0" smtClean="0">
                <a:latin typeface="Times New Roman" pitchFamily="18" charset="0"/>
                <a:cs typeface="Times New Roman" pitchFamily="18" charset="0"/>
              </a:rPr>
              <a:t> • salétromsavval, citromsavval kémiai kezelés</a:t>
            </a:r>
            <a:br>
              <a:rPr lang="hu-HU" sz="6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6800" b="1" dirty="0" smtClean="0">
                <a:latin typeface="Times New Roman" pitchFamily="18" charset="0"/>
                <a:cs typeface="Times New Roman" pitchFamily="18" charset="0"/>
              </a:rPr>
              <a:t> • öblítés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hu-H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A passziválás után króm-oxid védőréteg alakul ki (ez az oxidréteg felelős elsősorban a rozsdamentes tulajdonságokért)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8000" dirty="0" smtClean="0">
                <a:latin typeface="Times New Roman" pitchFamily="18" charset="0"/>
                <a:cs typeface="Times New Roman" pitchFamily="18" charset="0"/>
              </a:rPr>
              <a:t>Időnként megismételni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2571744"/>
            <a:ext cx="5760640" cy="2160240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6273"/>
            <a:ext cx="7132320" cy="108813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A rozsda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7382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Barna, vékony réteget képez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Vas, króm, nikkel-oxidot tartalmazó finom por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 Könnyen eltávolítható a felületről </a:t>
            </a: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1:10 arányú foszforsav-víz </a:t>
            </a: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vagy </a:t>
            </a: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oxálsav-víz eleggyel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Eltávolítás: 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A rendszert 70-82°C-os oldattal 3-4 órán át kezeljük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Nagy tisztaságú vízzel való mosás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Passziválást is lehet végezni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7200" b="1" dirty="0" smtClean="0">
                <a:latin typeface="Times New Roman" pitchFamily="18" charset="0"/>
                <a:cs typeface="Times New Roman" pitchFamily="18" charset="0"/>
              </a:rPr>
              <a:t>Legjobb módszer a megelőzés: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Kis vastartalmú acél (316L típusú)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Megfelelő hegesztési technika</a:t>
            </a:r>
          </a:p>
          <a:p>
            <a:pPr lvl="1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hu-HU" sz="7200" dirty="0" smtClean="0">
                <a:latin typeface="Times New Roman" pitchFamily="18" charset="0"/>
                <a:cs typeface="Times New Roman" pitchFamily="18" charset="0"/>
              </a:rPr>
              <a:t>Gondos passziválás és a tisztítás</a:t>
            </a:r>
          </a:p>
          <a:p>
            <a:pPr>
              <a:buFont typeface="Wingdings" pitchFamily="2" charset="2"/>
              <a:buChar char="§"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95536" y="2996952"/>
            <a:ext cx="5112568" cy="1671069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Sterilezés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916832"/>
            <a:ext cx="7132320" cy="43434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Két beavatkozási hely: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vízben kell megakadályozni a mikrobák szaporodását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rendszer elemeit kell sterilezni</a:t>
            </a:r>
          </a:p>
          <a:p>
            <a:pPr lvl="1" algn="just">
              <a:buFont typeface="Wingdings" pitchFamily="2" charset="2"/>
              <a:buChar char="§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Eljárások:</a:t>
            </a:r>
          </a:p>
          <a:p>
            <a:pPr lvl="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hővel</a:t>
            </a:r>
          </a:p>
          <a:p>
            <a:pPr lvl="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ultraibolya sugárzással</a:t>
            </a:r>
          </a:p>
          <a:p>
            <a:pPr lvl="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ózonnal</a:t>
            </a:r>
          </a:p>
          <a:p>
            <a:pPr lvl="3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fertőtlenítőszerekkel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1. Sterilezés hővel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hatásosan sterilező 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 berendezések, víz</a:t>
            </a:r>
          </a:p>
          <a:p>
            <a:pPr algn="just">
              <a:buFont typeface="Wingdings" pitchFamily="2" charset="2"/>
              <a:buChar char="§"/>
            </a:pPr>
            <a:endParaRPr lang="hu-H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A sterilezés hőmérséklete:</a:t>
            </a:r>
            <a:endParaRPr lang="hu-H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 A pszichrofil és mezofil mikrobák nem szaporodnak 50 </a:t>
            </a:r>
            <a:r>
              <a:rPr lang="hu-HU" sz="4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C felett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legtöbb patogén organizmus nem növekszik 60 </a:t>
            </a:r>
            <a:r>
              <a:rPr lang="hu-HU" sz="4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C felett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legtöbb termofil nem növekszik 73 </a:t>
            </a:r>
            <a:r>
              <a:rPr lang="hu-HU" sz="4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C felett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legtöbb vegetatív organizmus elpusztul, ha 30 percig </a:t>
            </a:r>
            <a:br>
              <a:rPr lang="hu-H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  60 </a:t>
            </a:r>
            <a:r>
              <a:rPr lang="hu-HU" sz="4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C-on tartjuk</a:t>
            </a:r>
          </a:p>
          <a:p>
            <a:pPr marL="971550" lvl="1" indent="-571500" algn="just">
              <a:buFont typeface="Wingdings" pitchFamily="2" charset="2"/>
              <a:buChar char="§"/>
            </a:pPr>
            <a:endParaRPr lang="hu-H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Előny: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Nem kell külön anyagot juttatni a rendszerbe</a:t>
            </a:r>
          </a:p>
          <a:p>
            <a:pPr algn="just">
              <a:buFont typeface="Wingdings" pitchFamily="2" charset="2"/>
              <a:buChar char="§"/>
            </a:pP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Hátrány:</a:t>
            </a:r>
          </a:p>
          <a:p>
            <a:pPr marL="971550" lvl="1" indent="-571500" algn="just">
              <a:buFont typeface="Wingdings" pitchFamily="2" charset="2"/>
              <a:buChar char="§"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rendszer elemeinek el kell viselniük a magas hőmérsékletet</a:t>
            </a:r>
          </a:p>
          <a:p>
            <a:pPr marL="457200" indent="-457200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00034" y="1714488"/>
            <a:ext cx="8280920" cy="2520280"/>
          </a:xfrm>
          <a:prstGeom prst="rect">
            <a:avLst/>
          </a:prstGeom>
          <a:solidFill>
            <a:schemeClr val="accent1">
              <a:lumMod val="60000"/>
              <a:lumOff val="40000"/>
              <a:alpha val="3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2. Sterilezés UV sugárzással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Hatására a DNS széttöredezik, így megakadályozz a mikroorganizmusok szaporodását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200-290 nm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hatás a dózistól függ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ajánlott minimális dózis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30 mWs/cm</a:t>
            </a:r>
            <a:r>
              <a:rPr lang="hu-HU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99%-os baktériumszám csökkenés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UV lámpa:</a:t>
            </a:r>
          </a:p>
          <a:p>
            <a:pPr marL="857250" lvl="1" indent="-4572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 vagy többcsöves elrendezésű</a:t>
            </a:r>
          </a:p>
          <a:p>
            <a:pPr marL="857250" lvl="1" indent="-4572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Intenzitásmérőt tartalmazhat</a:t>
            </a:r>
          </a:p>
          <a:p>
            <a:pPr marL="857250" lvl="1" indent="-4572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Kvarccső vízkövesedése, fáradása intenzitás csökkenést okoz</a:t>
            </a:r>
          </a:p>
          <a:p>
            <a:pPr marL="857250" lvl="1" indent="-45720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Tisztítani kell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3. Sterilezés ózonnal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Előállítása:</a:t>
            </a:r>
          </a:p>
          <a:p>
            <a:pPr marL="857250" lvl="1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Oxigén átáramoltatása elektromosan töltött téren</a:t>
            </a:r>
          </a:p>
          <a:p>
            <a:pPr marL="857250" lvl="1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 Az így keletkezett gázt kell beleoldani a vízbe</a:t>
            </a:r>
          </a:p>
          <a:p>
            <a:pPr marL="857250" lvl="1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Felezési ideje vízben 30 perc, ami csökken, ha a hőmérséklet, vagy pH nő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Hatékony:</a:t>
            </a:r>
          </a:p>
          <a:p>
            <a:pPr marL="857250" lvl="1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0,2-0,5 mg/l koncentrációnál</a:t>
            </a:r>
          </a:p>
          <a:p>
            <a:pPr marL="857250" lvl="1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20 perc érintkezési idővel </a:t>
            </a:r>
          </a:p>
          <a:p>
            <a:pPr marL="857250" lvl="1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99,99%-a elpusztul a mikrobáknak</a:t>
            </a: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4. Sterilezés vegyszerekkel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Akkor használják, ha nem lehet hővel sterilezni</a:t>
            </a:r>
          </a:p>
          <a:p>
            <a:pPr>
              <a:buFont typeface="Wingdings" pitchFamily="2" charset="2"/>
              <a:buChar char="§"/>
            </a:pPr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Alkalmazott anyagok: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klór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hipó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klór-dioxid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jód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hidrogén-peroxid</a:t>
            </a:r>
            <a:endParaRPr lang="hu-H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Validálás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endParaRPr lang="hu-H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Definíció: </a:t>
            </a:r>
          </a:p>
          <a:p>
            <a:pPr algn="just">
              <a:buNone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dokumentált bizonyítékok felállítása, amelyek garantálják, hogy az illető folyamat folyamatosan olyan terméket állít elő, ami megfelel a minőségi előírásoknak</a:t>
            </a:r>
          </a:p>
          <a:p>
            <a:pPr algn="just"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Szakértő csapat végzi (saját tudomány területek)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Meghatározott sorrendű 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nagytisztaságú víz gyógyszeralapanyag, ezért meg kell felelnie a minőségi előírásoknak (FDA GMP) </a:t>
            </a:r>
          </a:p>
          <a:p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Miből áll a validálás?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457200" algn="just">
              <a:buClr>
                <a:schemeClr val="tx1"/>
              </a:buClr>
              <a:buFont typeface="Wingdings" pitchFamily="2" charset="2"/>
              <a:buChar char="Ø"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rendszer és feladatainak meghatározása</a:t>
            </a:r>
          </a:p>
          <a:p>
            <a:pPr marL="51435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műveleti paraméterek megállapítása</a:t>
            </a:r>
          </a:p>
          <a:p>
            <a:pPr marL="51435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rendszer telepítésének minősítése</a:t>
            </a:r>
          </a:p>
          <a:p>
            <a:pPr marL="51435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funkciók igazolása</a:t>
            </a:r>
          </a:p>
          <a:p>
            <a:pPr marL="51435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igazolni, hogy a művelet és annak teljesítménye megbízható</a:t>
            </a:r>
          </a:p>
          <a:p>
            <a:pPr marL="514350" indent="-4572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annak igazolása, hogy a működő rendszer jól szabályozható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54592" cy="1088136"/>
          </a:xfrm>
        </p:spPr>
        <p:txBody>
          <a:bodyPr/>
          <a:lstStyle/>
          <a:p>
            <a:pPr algn="l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Kritériumok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3556992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Igények meghatározása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Mi legyen a feladat?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Mekkora legyen a teljesítménye?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Folyamatábra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Alrendszerek, elemek azonosítása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Alrendszerek kapcsolata</a:t>
            </a:r>
          </a:p>
          <a:p>
            <a:pPr algn="just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034" y="4572008"/>
            <a:ext cx="80648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Protokoll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hu-HU" sz="2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validálási program dokumentumai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Tevékenység tárgya, a rendszer leírása, tervek, kritériumok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hu-HU" sz="2200" b="1" dirty="0" smtClean="0">
                <a:latin typeface="Times New Roman" pitchFamily="18" charset="0"/>
                <a:cs typeface="Times New Roman" pitchFamily="18" charset="0"/>
              </a:rPr>
              <a:t>Reagens víz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Meg kell felelnie a laboratóriumi analitikai elvárásoknak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követelményeket különböző szervezetek írják le: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NCCLS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CAP</a:t>
            </a:r>
          </a:p>
          <a:p>
            <a:pPr lvl="1">
              <a:buFont typeface="Wingdings" pitchFamily="2" charset="2"/>
              <a:buChar char="§"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USP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698551"/>
              </p:ext>
            </p:extLst>
          </p:nvPr>
        </p:nvGraphicFramePr>
        <p:xfrm>
          <a:off x="3059832" y="3573016"/>
          <a:ext cx="5400598" cy="2592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7253"/>
                <a:gridCol w="1959040"/>
                <a:gridCol w="1694305"/>
              </a:tblGrid>
              <a:tr h="5337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Paraméterek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Mértékegység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CAP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829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Ammónium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829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Szén-dioxid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0829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Nehéz fémek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mg/l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0,01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370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1" u="none" strike="noStrike" dirty="0">
                          <a:effectLst/>
                        </a:rPr>
                        <a:t>pH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</a:rPr>
                        <a:t>6-7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7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endParaRPr lang="hu-H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Telepítési minősítés (IQ)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 vízkezelő rendszer dokumentálásából áll</a:t>
            </a:r>
          </a:p>
          <a:p>
            <a:pPr algn="just"/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Működési minősítés (OQ)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Annak igazolására szolgál, hogy a rendszer normálisan  működik-e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Igazolni kell a fizikai működés megfelelőségét</a:t>
            </a:r>
          </a:p>
          <a:p>
            <a:pPr marL="857250" lvl="1" indent="-457200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Ha igazolható a jó működés, a rendszer elindítható</a:t>
            </a:r>
          </a:p>
          <a:p>
            <a:pPr algn="just"/>
            <a:r>
              <a:rPr lang="hu-HU" sz="2500" b="1" dirty="0" smtClean="0">
                <a:latin typeface="Times New Roman" pitchFamily="18" charset="0"/>
                <a:cs typeface="Times New Roman" pitchFamily="18" charset="0"/>
              </a:rPr>
              <a:t>Teljesítmény minősítés (PQ)</a:t>
            </a:r>
          </a:p>
          <a:p>
            <a:pPr lvl="1" algn="just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  <a:cs typeface="Times New Roman" pitchFamily="18" charset="0"/>
              </a:rPr>
              <a:t>Ennek során olyan adatokat gyűjtenek, amelyek igazolják a megfelelő működést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Gyakorlati példa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hu-HU" b="1" dirty="0" smtClean="0">
                <a:latin typeface="Times New Roman" pitchFamily="18" charset="0"/>
              </a:rPr>
              <a:t>Richter Gedeon</a:t>
            </a:r>
            <a:r>
              <a:rPr lang="hu-HU" b="1" u="sng" dirty="0" smtClean="0">
                <a:latin typeface="Times New Roman" pitchFamily="18" charset="0"/>
              </a:rPr>
              <a:t/>
            </a:r>
            <a:br>
              <a:rPr lang="hu-HU" b="1" u="sng" dirty="0" smtClean="0">
                <a:latin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500" b="1" dirty="0" smtClean="0">
                <a:latin typeface="Times New Roman" pitchFamily="18" charset="0"/>
              </a:rPr>
              <a:t>Vízigények:</a:t>
            </a:r>
          </a:p>
          <a:p>
            <a:pPr lvl="1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</a:rPr>
              <a:t>ivóvíz igény: 4500 m</a:t>
            </a:r>
            <a:r>
              <a:rPr lang="hu-HU" sz="2500" baseline="30000" dirty="0" smtClean="0">
                <a:latin typeface="Times New Roman" pitchFamily="18" charset="0"/>
              </a:rPr>
              <a:t>3</a:t>
            </a:r>
            <a:r>
              <a:rPr lang="hu-HU" sz="2500" dirty="0" smtClean="0">
                <a:latin typeface="Times New Roman" pitchFamily="18" charset="0"/>
              </a:rPr>
              <a:t>/nap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</a:rPr>
              <a:t>nagy tisztaságú (PW) vízigény: 400 m</a:t>
            </a:r>
            <a:r>
              <a:rPr lang="hu-HU" sz="2500" baseline="30000" dirty="0" smtClean="0">
                <a:latin typeface="Times New Roman" pitchFamily="18" charset="0"/>
              </a:rPr>
              <a:t>3</a:t>
            </a:r>
            <a:r>
              <a:rPr lang="hu-HU" sz="2500" dirty="0" smtClean="0">
                <a:latin typeface="Times New Roman" pitchFamily="18" charset="0"/>
              </a:rPr>
              <a:t>/nap</a:t>
            </a:r>
          </a:p>
          <a:p>
            <a:pPr lvl="1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</a:rPr>
              <a:t>különlegesen előkezelt víz (WFI) – nincs adat</a:t>
            </a:r>
          </a:p>
          <a:p>
            <a:pPr lvl="1">
              <a:buFont typeface="Wingdings" pitchFamily="2" charset="2"/>
              <a:buChar char="§"/>
            </a:pPr>
            <a:r>
              <a:rPr lang="hu-HU" sz="2500" dirty="0" smtClean="0">
                <a:latin typeface="Times New Roman" pitchFamily="18" charset="0"/>
              </a:rPr>
              <a:t>ipari víz igény 7000m</a:t>
            </a:r>
            <a:r>
              <a:rPr lang="hu-HU" sz="2500" baseline="30000" dirty="0" smtClean="0">
                <a:latin typeface="Times New Roman" pitchFamily="18" charset="0"/>
              </a:rPr>
              <a:t>3</a:t>
            </a:r>
            <a:r>
              <a:rPr lang="hu-HU" sz="2500" dirty="0" smtClean="0">
                <a:latin typeface="Times New Roman" pitchFamily="18" charset="0"/>
              </a:rPr>
              <a:t>/nap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5245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661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 b="1" dirty="0" smtClean="0">
                <a:latin typeface="Times New Roman" pitchFamily="18" charset="0"/>
              </a:rPr>
              <a:t>Ivóvíz hálózatról vételezett vizek tovább tisztítása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</a:rPr>
              <a:t>Minden egyes üzemi rész külön vízkezelő berendezéssel rendelkezik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400" b="1" dirty="0" smtClean="0">
                <a:latin typeface="Times New Roman" pitchFamily="18" charset="0"/>
              </a:rPr>
              <a:t>Példák:</a:t>
            </a:r>
          </a:p>
          <a:p>
            <a:pPr lvl="3">
              <a:buFont typeface="Times New Roman" pitchFamily="18" charset="0"/>
              <a:buChar char="−"/>
            </a:pPr>
            <a:r>
              <a:rPr lang="hu-HU" sz="2000" dirty="0" smtClean="0">
                <a:latin typeface="Times New Roman" pitchFamily="18" charset="0"/>
              </a:rPr>
              <a:t>RO tisztítás: 0,5-1 m</a:t>
            </a:r>
            <a:r>
              <a:rPr lang="hu-HU" sz="2000" baseline="30000" dirty="0" smtClean="0">
                <a:latin typeface="Times New Roman" pitchFamily="18" charset="0"/>
              </a:rPr>
              <a:t>3</a:t>
            </a:r>
            <a:r>
              <a:rPr lang="hu-HU" sz="2000" dirty="0" smtClean="0">
                <a:latin typeface="Times New Roman" pitchFamily="18" charset="0"/>
              </a:rPr>
              <a:t>/h kapacitásúak</a:t>
            </a:r>
          </a:p>
          <a:p>
            <a:pPr lvl="3">
              <a:buFont typeface="Times New Roman" pitchFamily="18" charset="0"/>
              <a:buChar char="−"/>
            </a:pPr>
            <a:r>
              <a:rPr lang="hu-HU" sz="2000" dirty="0" smtClean="0">
                <a:latin typeface="Times New Roman" pitchFamily="18" charset="0"/>
              </a:rPr>
              <a:t>RO + EDI (elektrodeionizáló) rendszerű víztisztítás: 0,5- 60 m</a:t>
            </a:r>
            <a:r>
              <a:rPr lang="hu-HU" sz="2000" baseline="30000" dirty="0" smtClean="0">
                <a:latin typeface="Times New Roman" pitchFamily="18" charset="0"/>
              </a:rPr>
              <a:t>3</a:t>
            </a:r>
            <a:r>
              <a:rPr lang="hu-HU" sz="2000" dirty="0" smtClean="0">
                <a:latin typeface="Times New Roman" pitchFamily="18" charset="0"/>
              </a:rPr>
              <a:t>/h kapacitásúak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hu-HU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hu-HU" sz="2800" b="1" dirty="0" smtClean="0">
                <a:latin typeface="Times New Roman" pitchFamily="18" charset="0"/>
              </a:rPr>
              <a:t>Iparivíz hálózatról vételezett vizek tovább tisztítása</a:t>
            </a:r>
            <a:endParaRPr lang="hu-HU" b="1" dirty="0" smtClean="0"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hu-HU" sz="2400" dirty="0" smtClean="0">
                <a:latin typeface="Times New Roman" pitchFamily="18" charset="0"/>
              </a:rPr>
              <a:t>Kazántelepi lágyító-ioncserélő berendezés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hu-HU" sz="2400" dirty="0" smtClean="0">
              <a:latin typeface="Times New Roman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Köszönjük a figyelmet!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7132320" cy="571480"/>
          </a:xfrm>
        </p:spPr>
        <p:txBody>
          <a:bodyPr>
            <a:normAutofit/>
          </a:bodyPr>
          <a:lstStyle/>
          <a:p>
            <a:r>
              <a:rPr lang="hu-HU" sz="2000" b="1" u="sng" dirty="0" smtClean="0"/>
              <a:t>Kérdések 1</a:t>
            </a:r>
            <a:endParaRPr lang="hu-HU" sz="2000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u-HU" dirty="0" smtClean="0"/>
              <a:t>1. Mit tartalmaznak a gyógyszerkönyvek?</a:t>
            </a:r>
          </a:p>
          <a:p>
            <a:pPr marL="45720" indent="0">
              <a:buNone/>
            </a:pPr>
            <a:r>
              <a:rPr lang="hu-HU" dirty="0" smtClean="0"/>
              <a:t>2. Melyek a legszélesebb körben használt gyógyászati víz típusok, és mire használják őket?</a:t>
            </a:r>
          </a:p>
          <a:p>
            <a:pPr marL="45720" indent="0">
              <a:buNone/>
            </a:pPr>
            <a:r>
              <a:rPr lang="hu-HU" dirty="0" smtClean="0"/>
              <a:t>3. Mire használják a tiszta gőzt?</a:t>
            </a:r>
          </a:p>
          <a:p>
            <a:pPr marL="45720" indent="0">
              <a:buNone/>
            </a:pPr>
            <a:r>
              <a:rPr lang="hu-HU" dirty="0" smtClean="0"/>
              <a:t>4. Miért fontos a turbulens áramlás biztosítása?</a:t>
            </a:r>
          </a:p>
          <a:p>
            <a:pPr marL="45720" indent="0">
              <a:buNone/>
            </a:pPr>
            <a:r>
              <a:rPr lang="hu-HU" dirty="0" smtClean="0"/>
              <a:t>5. Milyen „kapcsolatban” áll a </a:t>
            </a:r>
            <a:r>
              <a:rPr lang="hu-HU" dirty="0" err="1" smtClean="0"/>
              <a:t>grit</a:t>
            </a:r>
            <a:r>
              <a:rPr lang="hu-HU" dirty="0" smtClean="0"/>
              <a:t> szám és az érdesség?</a:t>
            </a:r>
          </a:p>
          <a:p>
            <a:pPr marL="45720" indent="0">
              <a:buNone/>
            </a:pPr>
            <a:r>
              <a:rPr lang="hu-HU" dirty="0" smtClean="0"/>
              <a:t>6. Mi az </a:t>
            </a:r>
            <a:r>
              <a:rPr lang="hu-HU" dirty="0" err="1" smtClean="0"/>
              <a:t>elektropolírozás</a:t>
            </a:r>
            <a:r>
              <a:rPr lang="hu-HU" dirty="0" smtClean="0"/>
              <a:t>?</a:t>
            </a:r>
          </a:p>
          <a:p>
            <a:pPr marL="45720" indent="0">
              <a:buNone/>
            </a:pPr>
            <a:r>
              <a:rPr lang="hu-HU" dirty="0" smtClean="0"/>
              <a:t>7. Mire használják a nyomásszabályozót?</a:t>
            </a:r>
          </a:p>
          <a:p>
            <a:pPr marL="45720" indent="0">
              <a:buNone/>
            </a:pPr>
            <a:r>
              <a:rPr lang="hu-HU" dirty="0" smtClean="0"/>
              <a:t>8. Melyek a leggyakrabban használt szerkezeti anyagok?</a:t>
            </a:r>
          </a:p>
          <a:p>
            <a:pPr marL="45720" indent="0">
              <a:buNone/>
            </a:pPr>
            <a:r>
              <a:rPr lang="hu-HU" dirty="0" smtClean="0"/>
              <a:t>9. Mit távolítunk el a tápvízből multimédia szűrő segítségével?</a:t>
            </a:r>
          </a:p>
          <a:p>
            <a:pPr marL="45720" indent="0">
              <a:buNone/>
            </a:pPr>
            <a:r>
              <a:rPr lang="hu-HU" dirty="0" smtClean="0"/>
              <a:t>10. Melyik a hatékonyabb, a dupla ágyas </a:t>
            </a:r>
            <a:r>
              <a:rPr lang="hu-HU" dirty="0" err="1" smtClean="0"/>
              <a:t>deionizáló</a:t>
            </a:r>
            <a:r>
              <a:rPr lang="hu-HU" dirty="0" smtClean="0"/>
              <a:t>, vagy a kevert ágyas </a:t>
            </a:r>
            <a:r>
              <a:rPr lang="hu-HU" dirty="0" err="1" smtClean="0"/>
              <a:t>deionizáló</a:t>
            </a:r>
            <a:r>
              <a:rPr lang="hu-HU" dirty="0" smtClean="0"/>
              <a:t>? </a:t>
            </a:r>
          </a:p>
          <a:p>
            <a:pPr marL="45720" indent="0">
              <a:buNone/>
            </a:pPr>
            <a:r>
              <a:rPr lang="hu-HU" dirty="0" smtClean="0"/>
              <a:t>11. Miben különbözik a </a:t>
            </a:r>
            <a:r>
              <a:rPr lang="hu-HU" dirty="0" err="1" smtClean="0"/>
              <a:t>deionizáció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folyamatos </a:t>
            </a:r>
            <a:r>
              <a:rPr lang="hu-HU" dirty="0" err="1" smtClean="0"/>
              <a:t>deionizációtól</a:t>
            </a:r>
            <a:r>
              <a:rPr lang="hu-HU" dirty="0" smtClean="0"/>
              <a:t>?</a:t>
            </a:r>
            <a:endParaRPr lang="hu-HU" dirty="0" smtClean="0"/>
          </a:p>
          <a:p>
            <a:pPr marL="45720" indent="0">
              <a:buNone/>
            </a:pPr>
            <a:endParaRPr lang="hu-HU" dirty="0" smtClean="0"/>
          </a:p>
          <a:p>
            <a:pPr marL="502920" indent="-457200">
              <a:buFont typeface="+mj-lt"/>
              <a:buAutoNum type="arabicPeriod"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548680"/>
          </a:xfrm>
        </p:spPr>
        <p:txBody>
          <a:bodyPr>
            <a:normAutofit/>
          </a:bodyPr>
          <a:lstStyle/>
          <a:p>
            <a:r>
              <a:rPr lang="hu-HU" sz="2000" b="1" u="sng" dirty="0" smtClean="0"/>
              <a:t>Kérdések 2</a:t>
            </a:r>
            <a:endParaRPr lang="hu-HU" sz="2000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u-HU" dirty="0" smtClean="0"/>
              <a:t>12. Hogyan </a:t>
            </a:r>
            <a:r>
              <a:rPr lang="hu-HU" dirty="0"/>
              <a:t>működik az RO?</a:t>
            </a:r>
          </a:p>
          <a:p>
            <a:pPr marL="45720" indent="0">
              <a:buNone/>
            </a:pPr>
            <a:r>
              <a:rPr lang="hu-HU" dirty="0" smtClean="0"/>
              <a:t>13. Milyen </a:t>
            </a:r>
            <a:r>
              <a:rPr lang="hu-HU" dirty="0"/>
              <a:t>desztilláló kolonna kialakításokat ismer</a:t>
            </a:r>
            <a:r>
              <a:rPr lang="hu-HU" dirty="0" smtClean="0"/>
              <a:t>?</a:t>
            </a:r>
            <a:endParaRPr lang="hu-HU" dirty="0"/>
          </a:p>
          <a:p>
            <a:pPr marL="45720" indent="0">
              <a:buNone/>
            </a:pPr>
            <a:r>
              <a:rPr lang="hu-HU" dirty="0" smtClean="0"/>
              <a:t>14. A </a:t>
            </a:r>
            <a:r>
              <a:rPr lang="hu-HU" dirty="0"/>
              <a:t>gőzfejlesztőket hol használják?</a:t>
            </a:r>
          </a:p>
          <a:p>
            <a:pPr marL="45720" indent="0">
              <a:buNone/>
            </a:pPr>
            <a:r>
              <a:rPr lang="hu-HU" dirty="0" smtClean="0"/>
              <a:t>15. Mik </a:t>
            </a:r>
            <a:r>
              <a:rPr lang="hu-HU" dirty="0"/>
              <a:t>a kondenzátorokkal szemben támasztott kritériumok?</a:t>
            </a:r>
          </a:p>
          <a:p>
            <a:pPr marL="45720" indent="0">
              <a:buNone/>
            </a:pPr>
            <a:r>
              <a:rPr lang="hu-HU" dirty="0" smtClean="0"/>
              <a:t>16. Mi </a:t>
            </a:r>
            <a:r>
              <a:rPr lang="hu-HU" dirty="0"/>
              <a:t>a vízelosztó rendszerek feladata és milyen kialakításokat ismer?</a:t>
            </a:r>
          </a:p>
          <a:p>
            <a:pPr marL="45720" indent="0">
              <a:buNone/>
            </a:pPr>
            <a:r>
              <a:rPr lang="hu-HU" dirty="0" smtClean="0"/>
              <a:t>17. Egy </a:t>
            </a:r>
            <a:r>
              <a:rPr lang="hu-HU" dirty="0"/>
              <a:t>tároló tartály tervezésénél mikre kell odafigyelni?</a:t>
            </a:r>
          </a:p>
          <a:p>
            <a:pPr marL="45720" indent="0">
              <a:buNone/>
            </a:pPr>
            <a:r>
              <a:rPr lang="hu-HU" dirty="0" smtClean="0"/>
              <a:t>18. Hogyan </a:t>
            </a:r>
            <a:r>
              <a:rPr lang="hu-HU" dirty="0"/>
              <a:t>kerülhető el, hogy a hőcserélő közeg ne szennyezhesse be a  </a:t>
            </a:r>
            <a:r>
              <a:rPr lang="hu-HU" dirty="0" smtClean="0"/>
              <a:t>        kondenzátumot</a:t>
            </a:r>
            <a:r>
              <a:rPr lang="hu-HU" dirty="0"/>
              <a:t>?</a:t>
            </a:r>
          </a:p>
          <a:p>
            <a:pPr marL="45720" indent="0">
              <a:buNone/>
            </a:pPr>
            <a:r>
              <a:rPr lang="hu-HU" dirty="0" smtClean="0"/>
              <a:t>19. Mik </a:t>
            </a:r>
            <a:r>
              <a:rPr lang="hu-HU" dirty="0"/>
              <a:t>a szivattyúkkal, szelepekkel szemben támasztott követelmények?</a:t>
            </a:r>
          </a:p>
          <a:p>
            <a:pPr marL="45720" indent="0">
              <a:buNone/>
            </a:pPr>
            <a:r>
              <a:rPr lang="hu-HU" dirty="0" smtClean="0"/>
              <a:t>20. Ismertesse </a:t>
            </a:r>
            <a:r>
              <a:rPr lang="hu-HU" dirty="0"/>
              <a:t>a passziválás lépéseit!</a:t>
            </a:r>
          </a:p>
          <a:p>
            <a:pPr marL="45720" indent="0">
              <a:buNone/>
            </a:pPr>
            <a:r>
              <a:rPr lang="hu-HU" dirty="0" smtClean="0"/>
              <a:t>21. Mi </a:t>
            </a:r>
            <a:r>
              <a:rPr lang="hu-HU" dirty="0"/>
              <a:t>a rozsda, hogyan védekezünk ellene?</a:t>
            </a:r>
          </a:p>
          <a:p>
            <a:pPr marL="45720" indent="0">
              <a:buNone/>
            </a:pPr>
            <a:r>
              <a:rPr lang="hu-HU" dirty="0" smtClean="0"/>
              <a:t>22. Milyen </a:t>
            </a:r>
            <a:r>
              <a:rPr lang="hu-HU" dirty="0"/>
              <a:t>módszerekkel tudunk sterilezni?</a:t>
            </a:r>
          </a:p>
          <a:p>
            <a:pPr marL="45720" indent="0">
              <a:buNone/>
            </a:pPr>
            <a:r>
              <a:rPr lang="hu-HU" dirty="0" smtClean="0"/>
              <a:t>23. Mi  </a:t>
            </a:r>
            <a:r>
              <a:rPr lang="hu-HU" dirty="0"/>
              <a:t>a </a:t>
            </a:r>
            <a:r>
              <a:rPr lang="hu-HU" dirty="0" err="1"/>
              <a:t>validálás</a:t>
            </a:r>
            <a:r>
              <a:rPr lang="hu-HU" dirty="0"/>
              <a:t>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89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Berendezések tervezése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Cél az egyes elemek mikrobiális és kémiai eredetű szennyeződéseinek gyakoriságának csökkentése: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holt terek kialakulásának elkerülése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első polírozású csövek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zoros tömítések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sima átmenetek</a:t>
            </a:r>
          </a:p>
          <a:p>
            <a:pPr algn="just"/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agy ívű könyökök 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endParaRPr lang="hu-HU" b="1" dirty="0" smtClean="0"/>
          </a:p>
          <a:p>
            <a:endParaRPr lang="hu-HU" b="1" dirty="0" smtClean="0"/>
          </a:p>
          <a:p>
            <a:pPr marL="45720" indent="0">
              <a:buNone/>
            </a:pPr>
            <a:endParaRPr lang="hu-HU" b="1" dirty="0"/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Turbulens áramlás</a:t>
            </a:r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Felületi kezelés</a:t>
            </a:r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Holt terek</a:t>
            </a:r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Lejtés</a:t>
            </a:r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Áramlás szabályzók</a:t>
            </a:r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Szerkezeti anyagok</a:t>
            </a:r>
          </a:p>
          <a:p>
            <a:pPr algn="just">
              <a:spcBef>
                <a:spcPts val="1200"/>
              </a:spcBef>
            </a:pP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Vizsgálat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Turbulens áramlás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fluidum részecskéi a cső teljes keresztmetszetében mozognak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Ez az áramlás mossa a csőfalat, így csökkenti a kémiai és mikrobiális szennyezést</a:t>
            </a:r>
          </a:p>
          <a:p>
            <a:pPr algn="just"/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Re &gt; 3000</a:t>
            </a:r>
          </a:p>
          <a:p>
            <a:pPr marL="400050" lvl="1" indent="0" algn="just">
              <a:buNone/>
            </a:pP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Re= (v*d)/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, ahol v: átlagos áramlási sebesség</a:t>
            </a:r>
          </a:p>
          <a:p>
            <a:pPr marL="400050" lvl="1" indent="0" algn="just">
              <a:buNone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		    d: cső belső átmérője</a:t>
            </a:r>
          </a:p>
          <a:p>
            <a:pPr marL="400050" lvl="1" indent="0" algn="just">
              <a:buNone/>
            </a:pPr>
            <a:r>
              <a:rPr lang="hu-H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: kinematikai viszkozitás</a:t>
            </a:r>
          </a:p>
          <a:p>
            <a:pPr marL="400050" lvl="1" indent="0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TS102920897</Template>
  <TotalTime>1540</TotalTime>
  <Words>2344</Words>
  <Application>Microsoft Office PowerPoint</Application>
  <PresentationFormat>Diavetítés a képernyőre (4:3 oldalarány)</PresentationFormat>
  <Paragraphs>604</Paragraphs>
  <Slides>66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66</vt:i4>
      </vt:variant>
    </vt:vector>
  </HeadingPairs>
  <TitlesOfParts>
    <vt:vector size="67" baseType="lpstr">
      <vt:lpstr>Sheer Green 16x9</vt:lpstr>
      <vt:lpstr>Gyógyszeripari vízkezelő rendszerek</vt:lpstr>
      <vt:lpstr>Bevezetés</vt:lpstr>
      <vt:lpstr>Vizek csoportosítása</vt:lpstr>
      <vt:lpstr>PowerPoint bemutató</vt:lpstr>
      <vt:lpstr>PowerPoint bemutató</vt:lpstr>
      <vt:lpstr>PowerPoint bemutató</vt:lpstr>
      <vt:lpstr>Berendezések tervezése</vt:lpstr>
      <vt:lpstr>PowerPoint bemutató</vt:lpstr>
      <vt:lpstr>Turbulens áramlás</vt:lpstr>
      <vt:lpstr>Felületi kezelés</vt:lpstr>
      <vt:lpstr>PowerPoint bemutató</vt:lpstr>
      <vt:lpstr>Holt terek</vt:lpstr>
      <vt:lpstr>Lejtés</vt:lpstr>
      <vt:lpstr>Áramlás szabályzók</vt:lpstr>
      <vt:lpstr>PowerPoint bemutató</vt:lpstr>
      <vt:lpstr>Szerkezeti anyagok</vt:lpstr>
      <vt:lpstr>Vizsgálat</vt:lpstr>
      <vt:lpstr>Vízkezelő rendszer</vt:lpstr>
      <vt:lpstr>Rendszerméretezés</vt:lpstr>
      <vt:lpstr>Tartályok</vt:lpstr>
      <vt:lpstr>Vízlágyítók</vt:lpstr>
      <vt:lpstr>Multimédia szűrők</vt:lpstr>
      <vt:lpstr>Szén-ágyak</vt:lpstr>
      <vt:lpstr>Deionizálók</vt:lpstr>
      <vt:lpstr>PowerPoint bemutató</vt:lpstr>
      <vt:lpstr>PowerPoint bemutató</vt:lpstr>
      <vt:lpstr>Folyamatos deionizáló</vt:lpstr>
      <vt:lpstr>PowerPoint bemutató</vt:lpstr>
      <vt:lpstr>Membránszűrők</vt:lpstr>
      <vt:lpstr>Ultraszűrők</vt:lpstr>
      <vt:lpstr>PowerPoint bemutató</vt:lpstr>
      <vt:lpstr> Reverz ozmózis (RO)</vt:lpstr>
      <vt:lpstr>PowerPoint bemutató</vt:lpstr>
      <vt:lpstr> Desztilláció</vt:lpstr>
      <vt:lpstr>PowerPoint bemutató</vt:lpstr>
      <vt:lpstr>PowerPoint bemutató</vt:lpstr>
      <vt:lpstr>PowerPoint bemutató</vt:lpstr>
      <vt:lpstr>Gőzbe kerülő szilárd és folyékony anyagok leválasztása</vt:lpstr>
      <vt:lpstr>PowerPoint bemutató</vt:lpstr>
      <vt:lpstr>PowerPoint bemutató</vt:lpstr>
      <vt:lpstr>Gőzfejlesztők</vt:lpstr>
      <vt:lpstr>Kondenzátorok</vt:lpstr>
      <vt:lpstr>PowerPoint bemutató</vt:lpstr>
      <vt:lpstr>A vízelosztó rendszer</vt:lpstr>
      <vt:lpstr> Tároló tartályok</vt:lpstr>
      <vt:lpstr> Hőcserélők</vt:lpstr>
      <vt:lpstr>PowerPoint bemutató</vt:lpstr>
      <vt:lpstr> Szivattyúk, pumpák</vt:lpstr>
      <vt:lpstr> Szelepek</vt:lpstr>
      <vt:lpstr> Passziválás</vt:lpstr>
      <vt:lpstr> A rozsda</vt:lpstr>
      <vt:lpstr> Sterilezés</vt:lpstr>
      <vt:lpstr>1. Sterilezés hővel </vt:lpstr>
      <vt:lpstr>2. Sterilezés UV sugárzással </vt:lpstr>
      <vt:lpstr>3. Sterilezés ózonnal</vt:lpstr>
      <vt:lpstr>4. Sterilezés vegyszerekkel</vt:lpstr>
      <vt:lpstr>Validálás</vt:lpstr>
      <vt:lpstr> Miből áll a validálás?</vt:lpstr>
      <vt:lpstr>Kritériumok</vt:lpstr>
      <vt:lpstr>PowerPoint bemutató</vt:lpstr>
      <vt:lpstr> Gyakorlati példaRichter Gedeon </vt:lpstr>
      <vt:lpstr>PowerPoint bemutató</vt:lpstr>
      <vt:lpstr>PowerPoint bemutató</vt:lpstr>
      <vt:lpstr>Köszönjük a figyelmet!</vt:lpstr>
      <vt:lpstr>Kérdések 1</vt:lpstr>
      <vt:lpstr>Kérdések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Tomi</dc:creator>
  <cp:lastModifiedBy>Tomi</cp:lastModifiedBy>
  <cp:revision>159</cp:revision>
  <dcterms:created xsi:type="dcterms:W3CDTF">2014-02-26T12:20:02Z</dcterms:created>
  <dcterms:modified xsi:type="dcterms:W3CDTF">2014-03-25T08:50:19Z</dcterms:modified>
</cp:coreProperties>
</file>