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5" r:id="rId7"/>
    <p:sldId id="274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6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6827F-9D04-4DA9-A9F4-E3CDDD3A225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2DA6A-E48A-4A24-950D-7FB223EA228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58963-DB9E-4B28-84B7-018E4C71781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91DEE-5D26-4BE8-AF8B-76A1D8AEDB1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D3BBF-2404-4F6D-913F-C5D2B104E9E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221AC-0A82-4B8F-92F4-7AB5F230C55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0A655-E7FE-457B-B425-26C6DC8728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6DFEC-2B75-466D-9021-F5B4BE65C03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B5395-9423-4F41-ABD6-1C0B0D88FB4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39A68-1E68-41D4-AD87-95D3B364ABD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FBA72-787B-4D27-8B48-2C75757DDD5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BA61812-9D38-42E2-A98D-E2608714943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Új molekuláris biológiai módszerek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Makromolekulák izolálása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771775" y="476250"/>
            <a:ext cx="3568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Genomi DNS izolálás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11188" y="2133600"/>
            <a:ext cx="7975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Sejtek lizálása lízis pufferben: 10 mM Tris, 0,1 mM EDTA.</a:t>
            </a:r>
          </a:p>
          <a:p>
            <a:r>
              <a:rPr lang="hu-HU"/>
              <a:t>0,5% SDS, 20 </a:t>
            </a:r>
            <a:r>
              <a:rPr lang="el-GR"/>
              <a:t>μ</a:t>
            </a:r>
            <a:r>
              <a:rPr lang="hu-HU"/>
              <a:t>g/ml RN-áz</a:t>
            </a:r>
            <a:endParaRPr lang="el-GR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11188" y="3789363"/>
            <a:ext cx="5116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+ proteinase K, 100 </a:t>
            </a:r>
            <a:r>
              <a:rPr lang="el-GR"/>
              <a:t>μ</a:t>
            </a:r>
            <a:r>
              <a:rPr lang="hu-HU"/>
              <a:t>g/ml, 50</a:t>
            </a:r>
            <a:r>
              <a:rPr lang="en-US"/>
              <a:t>°</a:t>
            </a:r>
            <a:r>
              <a:rPr lang="hu-HU"/>
              <a:t>C, 3 h</a:t>
            </a:r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9450" y="2708275"/>
            <a:ext cx="338455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11188" y="4508500"/>
            <a:ext cx="477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Tisztítás fenollal, vagy gradiensen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39750" y="5084763"/>
            <a:ext cx="3576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Dializálás, vagy kicsapás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11188" y="1268413"/>
            <a:ext cx="5065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Sejtkultúrából, szövetből, vérből, stb</a:t>
            </a:r>
          </a:p>
        </p:txBody>
      </p:sp>
      <p:grpSp>
        <p:nvGrpSpPr>
          <p:cNvPr id="11273" name="Csoportba foglalás 8"/>
          <p:cNvGrpSpPr>
            <a:grpSpLocks/>
          </p:cNvGrpSpPr>
          <p:nvPr/>
        </p:nvGrpSpPr>
        <p:grpSpPr bwMode="auto">
          <a:xfrm>
            <a:off x="6286500" y="3929063"/>
            <a:ext cx="2033588" cy="2235200"/>
            <a:chOff x="692696" y="3059832"/>
            <a:chExt cx="2032929" cy="2235886"/>
          </a:xfrm>
        </p:grpSpPr>
        <p:pic>
          <p:nvPicPr>
            <p:cNvPr id="112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2696" y="3390386"/>
              <a:ext cx="2016224" cy="1905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5" name="Szövegdoboz 10"/>
            <p:cNvSpPr txBox="1">
              <a:spLocks noChangeArrowheads="1"/>
            </p:cNvSpPr>
            <p:nvPr/>
          </p:nvSpPr>
          <p:spPr bwMode="auto">
            <a:xfrm>
              <a:off x="692696" y="3059832"/>
              <a:ext cx="203292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200" b="1"/>
                <a:t>Kicsapódott genomi DNS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57188"/>
            <a:ext cx="8353425" cy="591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971550" y="1125538"/>
            <a:ext cx="747236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SDS: hozzáköt a fehérjékhez</a:t>
            </a:r>
          </a:p>
          <a:p>
            <a:r>
              <a:rPr lang="hu-HU"/>
              <a:t>Lúg hatására szétnyílik a DNS</a:t>
            </a:r>
          </a:p>
          <a:p>
            <a:r>
              <a:rPr lang="hu-HU"/>
              <a:t>Gyors semlegesítés hatására nem ugyanarra a szárra</a:t>
            </a:r>
          </a:p>
          <a:p>
            <a:r>
              <a:rPr lang="hu-HU"/>
              <a:t>párosodik vissza a genomi DNS</a:t>
            </a:r>
          </a:p>
          <a:p>
            <a:r>
              <a:rPr lang="hu-HU"/>
              <a:t>A K SDS-sel csapadékot képez: Viszi magával</a:t>
            </a:r>
          </a:p>
          <a:p>
            <a:r>
              <a:rPr lang="hu-HU"/>
              <a:t>a fehérjéket és a hozzákapcsolódó DNS-t is 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042988" y="3789363"/>
            <a:ext cx="66579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u="sng"/>
              <a:t>DNS tisztítás:</a:t>
            </a:r>
          </a:p>
          <a:p>
            <a:endParaRPr lang="hu-HU"/>
          </a:p>
          <a:p>
            <a:r>
              <a:rPr lang="hu-HU"/>
              <a:t>Fenol-kloroform extrakció</a:t>
            </a:r>
          </a:p>
          <a:p>
            <a:r>
              <a:rPr lang="hu-HU"/>
              <a:t>PEG-es kicsapás</a:t>
            </a:r>
          </a:p>
          <a:p>
            <a:r>
              <a:rPr lang="hu-HU"/>
              <a:t>Ioncserélő DEAE (dietilaminoetil) kromatográfia</a:t>
            </a:r>
          </a:p>
          <a:p>
            <a:r>
              <a:rPr lang="hu-HU"/>
              <a:t>Több lépéses sós/alkoholos kicsapás</a:t>
            </a:r>
          </a:p>
          <a:p>
            <a:r>
              <a:rPr lang="hu-HU"/>
              <a:t>Szilikon alapú membránhoz kötés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023938" y="423863"/>
            <a:ext cx="4830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u="sng"/>
              <a:t>Plazmid izolálás lugos sejtlízissel:</a:t>
            </a:r>
            <a:r>
              <a:rPr lang="hu-HU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88913"/>
            <a:ext cx="6769100" cy="638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08050"/>
            <a:ext cx="8208963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427538" y="4076700"/>
            <a:ext cx="329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/>
              <a:t>(Opcionális: Fenolos kicsapás)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H="1">
            <a:off x="3779838" y="4292600"/>
            <a:ext cx="576262" cy="7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838950" y="2420938"/>
            <a:ext cx="2311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800"/>
              <a:t>(Opcionális: +RN-áz)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6443663" y="2708275"/>
            <a:ext cx="288925" cy="7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1115616" y="908720"/>
            <a:ext cx="6870792" cy="5035656"/>
            <a:chOff x="-234570" y="1423823"/>
            <a:chExt cx="6870792" cy="5035656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00174" y="2143108"/>
              <a:ext cx="4514850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Szövegdoboz 6"/>
            <p:cNvSpPr txBox="1"/>
            <p:nvPr/>
          </p:nvSpPr>
          <p:spPr>
            <a:xfrm>
              <a:off x="428604" y="2071670"/>
              <a:ext cx="11641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000" b="1" dirty="0" smtClean="0">
                  <a:latin typeface="Arial" pitchFamily="34" charset="0"/>
                  <a:cs typeface="Arial" pitchFamily="34" charset="0"/>
                </a:rPr>
                <a:t>baktérium </a:t>
              </a:r>
              <a:r>
                <a:rPr lang="hu-HU" sz="1000" b="1" dirty="0" err="1" smtClean="0">
                  <a:latin typeface="Arial" pitchFamily="34" charset="0"/>
                  <a:cs typeface="Arial" pitchFamily="34" charset="0"/>
                </a:rPr>
                <a:t>pellet</a:t>
              </a:r>
              <a:endParaRPr lang="hu-HU" sz="10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000" b="1" dirty="0" err="1" smtClean="0">
                  <a:latin typeface="Arial" pitchFamily="34" charset="0"/>
                  <a:cs typeface="Arial" pitchFamily="34" charset="0"/>
                </a:rPr>
                <a:t>reszuszpenziója</a:t>
              </a:r>
              <a:endParaRPr lang="hu-HU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Szövegdoboz 10"/>
            <p:cNvSpPr txBox="1"/>
            <p:nvPr/>
          </p:nvSpPr>
          <p:spPr>
            <a:xfrm>
              <a:off x="1881184" y="2176461"/>
              <a:ext cx="102143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000" b="1" dirty="0" smtClean="0">
                  <a:latin typeface="Arial" pitchFamily="34" charset="0"/>
                  <a:cs typeface="Arial" pitchFamily="34" charset="0"/>
                </a:rPr>
                <a:t>lúgos </a:t>
              </a:r>
              <a:r>
                <a:rPr lang="hu-HU" sz="1000" b="1" dirty="0" err="1" smtClean="0">
                  <a:latin typeface="Arial" pitchFamily="34" charset="0"/>
                  <a:cs typeface="Arial" pitchFamily="34" charset="0"/>
                </a:rPr>
                <a:t>sejtlízis</a:t>
              </a:r>
              <a:endParaRPr lang="hu-HU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Szövegdoboz 11"/>
            <p:cNvSpPr txBox="1"/>
            <p:nvPr/>
          </p:nvSpPr>
          <p:spPr>
            <a:xfrm>
              <a:off x="3295646" y="2185986"/>
              <a:ext cx="98456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000" b="1" dirty="0" smtClean="0">
                  <a:latin typeface="Arial" pitchFamily="34" charset="0"/>
                  <a:cs typeface="Arial" pitchFamily="34" charset="0"/>
                </a:rPr>
                <a:t>semlegesítés</a:t>
              </a:r>
              <a:endParaRPr lang="hu-HU" sz="10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3446" y="1857356"/>
              <a:ext cx="85725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8190" y="4872042"/>
              <a:ext cx="3619500" cy="1209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52481" y="3109917"/>
              <a:ext cx="5095875" cy="1133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Szövegdoboz 14"/>
            <p:cNvSpPr txBox="1"/>
            <p:nvPr/>
          </p:nvSpPr>
          <p:spPr>
            <a:xfrm>
              <a:off x="561968" y="4200525"/>
              <a:ext cx="11865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000" b="1" dirty="0" smtClean="0">
                  <a:latin typeface="Arial" pitchFamily="34" charset="0"/>
                  <a:cs typeface="Arial" pitchFamily="34" charset="0"/>
                </a:rPr>
                <a:t>felülúszó töltése</a:t>
              </a:r>
            </a:p>
            <a:p>
              <a:pPr algn="ctr"/>
              <a:r>
                <a:rPr lang="hu-HU" sz="1000" b="1" dirty="0" err="1" smtClean="0">
                  <a:latin typeface="Arial" pitchFamily="34" charset="0"/>
                  <a:cs typeface="Arial" pitchFamily="34" charset="0"/>
                </a:rPr>
                <a:t>szilika</a:t>
              </a:r>
              <a:r>
                <a:rPr lang="hu-HU" sz="1000" b="1" dirty="0" smtClean="0">
                  <a:latin typeface="Arial" pitchFamily="34" charset="0"/>
                  <a:cs typeface="Arial" pitchFamily="34" charset="0"/>
                </a:rPr>
                <a:t> oszlopra</a:t>
              </a:r>
              <a:endParaRPr lang="hu-HU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Szövegdoboz 15"/>
            <p:cNvSpPr txBox="1"/>
            <p:nvPr/>
          </p:nvSpPr>
          <p:spPr>
            <a:xfrm>
              <a:off x="1928802" y="4214810"/>
              <a:ext cx="9797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000" b="1" dirty="0" smtClean="0">
                  <a:latin typeface="Arial" pitchFamily="34" charset="0"/>
                  <a:cs typeface="Arial" pitchFamily="34" charset="0"/>
                </a:rPr>
                <a:t>centrifugálás</a:t>
              </a:r>
              <a:endParaRPr lang="hu-HU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Szövegdoboz 18"/>
            <p:cNvSpPr txBox="1"/>
            <p:nvPr/>
          </p:nvSpPr>
          <p:spPr>
            <a:xfrm>
              <a:off x="4643446" y="4214810"/>
              <a:ext cx="9797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000" b="1" dirty="0" smtClean="0">
                  <a:latin typeface="Arial" pitchFamily="34" charset="0"/>
                  <a:cs typeface="Arial" pitchFamily="34" charset="0"/>
                </a:rPr>
                <a:t>centrifugálás</a:t>
              </a:r>
              <a:endParaRPr lang="hu-HU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Szövegdoboz 20"/>
            <p:cNvSpPr txBox="1"/>
            <p:nvPr/>
          </p:nvSpPr>
          <p:spPr>
            <a:xfrm>
              <a:off x="2062164" y="3481392"/>
              <a:ext cx="7922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000" b="1" dirty="0" smtClean="0">
                  <a:latin typeface="Arial" pitchFamily="34" charset="0"/>
                  <a:cs typeface="Arial" pitchFamily="34" charset="0"/>
                </a:rPr>
                <a:t>10 000 x g</a:t>
              </a:r>
            </a:p>
            <a:p>
              <a:pPr algn="ctr"/>
              <a:r>
                <a:rPr lang="hu-HU" sz="1000" b="1" dirty="0" smtClean="0">
                  <a:latin typeface="Arial" pitchFamily="34" charset="0"/>
                  <a:cs typeface="Arial" pitchFamily="34" charset="0"/>
                </a:rPr>
                <a:t>1 perc</a:t>
              </a:r>
              <a:endParaRPr lang="hu-HU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Szövegdoboz 21"/>
            <p:cNvSpPr txBox="1"/>
            <p:nvPr/>
          </p:nvSpPr>
          <p:spPr>
            <a:xfrm>
              <a:off x="4786312" y="3481391"/>
              <a:ext cx="7922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000" b="1" dirty="0" smtClean="0">
                  <a:latin typeface="Arial" pitchFamily="34" charset="0"/>
                  <a:cs typeface="Arial" pitchFamily="34" charset="0"/>
                </a:rPr>
                <a:t>10 000 x g</a:t>
              </a:r>
            </a:p>
            <a:p>
              <a:pPr algn="ctr"/>
              <a:r>
                <a:rPr lang="hu-HU" sz="1000" b="1" dirty="0" smtClean="0">
                  <a:latin typeface="Arial" pitchFamily="34" charset="0"/>
                  <a:cs typeface="Arial" pitchFamily="34" charset="0"/>
                </a:rPr>
                <a:t>1 perc</a:t>
              </a:r>
              <a:endParaRPr lang="hu-HU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Szövegdoboz 22"/>
            <p:cNvSpPr txBox="1"/>
            <p:nvPr/>
          </p:nvSpPr>
          <p:spPr>
            <a:xfrm>
              <a:off x="3214686" y="4214810"/>
              <a:ext cx="12554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000" b="1" dirty="0" smtClean="0">
                  <a:latin typeface="Arial" pitchFamily="34" charset="0"/>
                  <a:cs typeface="Arial" pitchFamily="34" charset="0"/>
                </a:rPr>
                <a:t>oszlop mosása</a:t>
              </a:r>
            </a:p>
            <a:p>
              <a:pPr algn="ctr"/>
              <a:r>
                <a:rPr lang="hu-HU" sz="1000" b="1" dirty="0" smtClean="0">
                  <a:latin typeface="Arial" pitchFamily="34" charset="0"/>
                  <a:cs typeface="Arial" pitchFamily="34" charset="0"/>
                </a:rPr>
                <a:t>70%-os alkohollal</a:t>
              </a:r>
              <a:endParaRPr lang="hu-HU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Szövegdoboz 23"/>
            <p:cNvSpPr txBox="1"/>
            <p:nvPr/>
          </p:nvSpPr>
          <p:spPr>
            <a:xfrm>
              <a:off x="661996" y="5938828"/>
              <a:ext cx="103586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000" b="1" dirty="0" smtClean="0">
                  <a:latin typeface="Arial" pitchFamily="34" charset="0"/>
                  <a:cs typeface="Arial" pitchFamily="34" charset="0"/>
                </a:rPr>
                <a:t>mintaszárítás</a:t>
              </a:r>
              <a:endParaRPr lang="hu-HU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Szövegdoboz 24"/>
            <p:cNvSpPr txBox="1"/>
            <p:nvPr/>
          </p:nvSpPr>
          <p:spPr>
            <a:xfrm>
              <a:off x="3233721" y="5905481"/>
              <a:ext cx="137890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000" b="1" dirty="0" err="1" smtClean="0">
                  <a:latin typeface="Arial" pitchFamily="34" charset="0"/>
                  <a:cs typeface="Arial" pitchFamily="34" charset="0"/>
                </a:rPr>
                <a:t>eluált</a:t>
              </a:r>
              <a:r>
                <a:rPr lang="hu-HU" sz="1000" b="1" dirty="0" smtClean="0">
                  <a:latin typeface="Arial" pitchFamily="34" charset="0"/>
                  <a:cs typeface="Arial" pitchFamily="34" charset="0"/>
                </a:rPr>
                <a:t> DNS gyűjtése</a:t>
              </a:r>
            </a:p>
            <a:p>
              <a:pPr algn="ctr"/>
              <a:r>
                <a:rPr lang="hu-HU" sz="1000" b="1" dirty="0" smtClean="0">
                  <a:latin typeface="Arial" pitchFamily="34" charset="0"/>
                  <a:cs typeface="Arial" pitchFamily="34" charset="0"/>
                </a:rPr>
                <a:t>új </a:t>
              </a:r>
              <a:r>
                <a:rPr lang="hu-HU" sz="1000" b="1" dirty="0" err="1" smtClean="0">
                  <a:latin typeface="Arial" pitchFamily="34" charset="0"/>
                  <a:cs typeface="Arial" pitchFamily="34" charset="0"/>
                </a:rPr>
                <a:t>minkrocentrifuga</a:t>
              </a:r>
              <a:endParaRPr lang="hu-HU" sz="10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hu-HU" sz="1000" b="1" dirty="0" smtClean="0">
                  <a:latin typeface="Arial" pitchFamily="34" charset="0"/>
                  <a:cs typeface="Arial" pitchFamily="34" charset="0"/>
                </a:rPr>
                <a:t>csőbe</a:t>
              </a:r>
              <a:endParaRPr lang="hu-HU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Szövegdoboz 25"/>
            <p:cNvSpPr txBox="1"/>
            <p:nvPr/>
          </p:nvSpPr>
          <p:spPr>
            <a:xfrm>
              <a:off x="1876420" y="6053126"/>
              <a:ext cx="13276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000" b="1" dirty="0" smtClean="0">
                  <a:latin typeface="Arial" pitchFamily="34" charset="0"/>
                  <a:cs typeface="Arial" pitchFamily="34" charset="0"/>
                </a:rPr>
                <a:t>elúciós puffer</a:t>
              </a:r>
            </a:p>
            <a:p>
              <a:pPr algn="ctr"/>
              <a:r>
                <a:rPr lang="hu-HU" sz="1000" b="1" dirty="0" smtClean="0">
                  <a:latin typeface="Arial" pitchFamily="34" charset="0"/>
                  <a:cs typeface="Arial" pitchFamily="34" charset="0"/>
                </a:rPr>
                <a:t>töltése az oszlopra</a:t>
              </a:r>
              <a:endParaRPr lang="hu-HU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Szövegdoboz 26"/>
            <p:cNvSpPr txBox="1"/>
            <p:nvPr/>
          </p:nvSpPr>
          <p:spPr>
            <a:xfrm>
              <a:off x="3538543" y="5210186"/>
              <a:ext cx="7922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000" b="1" dirty="0" smtClean="0">
                  <a:latin typeface="Arial" pitchFamily="34" charset="0"/>
                  <a:cs typeface="Arial" pitchFamily="34" charset="0"/>
                </a:rPr>
                <a:t>10 000 x g</a:t>
              </a:r>
            </a:p>
            <a:p>
              <a:pPr algn="ctr"/>
              <a:r>
                <a:rPr lang="hu-HU" sz="1000" b="1" dirty="0" smtClean="0">
                  <a:latin typeface="Arial" pitchFamily="34" charset="0"/>
                  <a:cs typeface="Arial" pitchFamily="34" charset="0"/>
                </a:rPr>
                <a:t>1 perc</a:t>
              </a:r>
              <a:endParaRPr lang="hu-HU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Szövegdoboz 27"/>
            <p:cNvSpPr txBox="1"/>
            <p:nvPr/>
          </p:nvSpPr>
          <p:spPr>
            <a:xfrm>
              <a:off x="781055" y="5219710"/>
              <a:ext cx="7922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000" b="1" dirty="0" smtClean="0">
                  <a:latin typeface="Arial" pitchFamily="34" charset="0"/>
                  <a:cs typeface="Arial" pitchFamily="34" charset="0"/>
                </a:rPr>
                <a:t>10 000 x g</a:t>
              </a:r>
            </a:p>
            <a:p>
              <a:pPr algn="ctr"/>
              <a:r>
                <a:rPr lang="hu-HU" sz="1000" b="1" dirty="0" smtClean="0">
                  <a:latin typeface="Arial" pitchFamily="34" charset="0"/>
                  <a:cs typeface="Arial" pitchFamily="34" charset="0"/>
                </a:rPr>
                <a:t>1 perc</a:t>
              </a:r>
              <a:endParaRPr lang="hu-HU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Szövegdoboz 32"/>
            <p:cNvSpPr txBox="1"/>
            <p:nvPr/>
          </p:nvSpPr>
          <p:spPr>
            <a:xfrm>
              <a:off x="4714872" y="2100261"/>
              <a:ext cx="75693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000" b="1" dirty="0" smtClean="0">
                  <a:latin typeface="Arial" pitchFamily="34" charset="0"/>
                  <a:cs typeface="Arial" pitchFamily="34" charset="0"/>
                </a:rPr>
                <a:t>14 000-</a:t>
              </a:r>
            </a:p>
            <a:p>
              <a:pPr algn="ctr"/>
              <a:r>
                <a:rPr lang="hu-HU" sz="1000" b="1" dirty="0" smtClean="0">
                  <a:latin typeface="Arial" pitchFamily="34" charset="0"/>
                  <a:cs typeface="Arial" pitchFamily="34" charset="0"/>
                </a:rPr>
                <a:t>16000 x g</a:t>
              </a:r>
            </a:p>
            <a:p>
              <a:pPr algn="ctr"/>
              <a:r>
                <a:rPr lang="hu-HU" sz="1000" b="1" dirty="0" smtClean="0">
                  <a:latin typeface="Arial" pitchFamily="34" charset="0"/>
                  <a:cs typeface="Arial" pitchFamily="34" charset="0"/>
                </a:rPr>
                <a:t>10 perc</a:t>
              </a:r>
              <a:endParaRPr lang="hu-HU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Szövegdoboz 12"/>
            <p:cNvSpPr txBox="1"/>
            <p:nvPr/>
          </p:nvSpPr>
          <p:spPr>
            <a:xfrm>
              <a:off x="4600570" y="2743200"/>
              <a:ext cx="97975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000" b="1" dirty="0" smtClean="0">
                  <a:latin typeface="Arial" pitchFamily="34" charset="0"/>
                  <a:cs typeface="Arial" pitchFamily="34" charset="0"/>
                </a:rPr>
                <a:t>centrifugálás</a:t>
              </a:r>
            </a:p>
          </p:txBody>
        </p:sp>
        <p:sp>
          <p:nvSpPr>
            <p:cNvPr id="23" name="Szövegdoboz 29"/>
            <p:cNvSpPr txBox="1"/>
            <p:nvPr/>
          </p:nvSpPr>
          <p:spPr>
            <a:xfrm>
              <a:off x="-234570" y="1423823"/>
              <a:ext cx="68707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2400" b="1" dirty="0" err="1" smtClean="0">
                  <a:latin typeface="Arial" pitchFamily="34" charset="0"/>
                  <a:cs typeface="Arial" pitchFamily="34" charset="0"/>
                </a:rPr>
                <a:t>Plazmid</a:t>
              </a:r>
              <a:r>
                <a:rPr lang="hu-HU" sz="2400" b="1" dirty="0" smtClean="0">
                  <a:latin typeface="Arial" pitchFamily="34" charset="0"/>
                  <a:cs typeface="Arial" pitchFamily="34" charset="0"/>
                </a:rPr>
                <a:t> izolálás </a:t>
              </a:r>
              <a:r>
                <a:rPr lang="hu-HU" sz="2400" b="1" dirty="0" err="1" smtClean="0">
                  <a:latin typeface="Arial" pitchFamily="34" charset="0"/>
                  <a:cs typeface="Arial" pitchFamily="34" charset="0"/>
                </a:rPr>
                <a:t>szilikamembrán</a:t>
              </a:r>
              <a:r>
                <a:rPr lang="hu-HU" sz="2400" b="1" dirty="0" smtClean="0">
                  <a:latin typeface="Arial" pitchFamily="34" charset="0"/>
                  <a:cs typeface="Arial" pitchFamily="34" charset="0"/>
                </a:rPr>
                <a:t> segítségével</a:t>
              </a:r>
              <a:endParaRPr lang="hu-HU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124075" y="188913"/>
            <a:ext cx="4784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DNS fragment preparálás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1412776"/>
            <a:ext cx="74104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dirty="0" err="1"/>
              <a:t>Elektroelúció</a:t>
            </a:r>
            <a:r>
              <a:rPr lang="hu-HU" sz="2800" dirty="0"/>
              <a:t>: DEAE (</a:t>
            </a:r>
            <a:r>
              <a:rPr lang="hu-HU" sz="2800" dirty="0" err="1"/>
              <a:t>dietil-aminoetil</a:t>
            </a:r>
            <a:r>
              <a:rPr lang="hu-HU" sz="2800" dirty="0"/>
              <a:t>)</a:t>
            </a:r>
            <a:r>
              <a:rPr lang="hu-HU" sz="2800" dirty="0" err="1"/>
              <a:t>-cellulóz</a:t>
            </a:r>
            <a:r>
              <a:rPr lang="hu-HU" sz="2800" dirty="0"/>
              <a:t>,</a:t>
            </a:r>
          </a:p>
          <a:p>
            <a:r>
              <a:rPr lang="hu-HU" sz="2800" dirty="0"/>
              <a:t>vagy dialízis-membrán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2492896"/>
            <a:ext cx="89963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dirty="0" err="1"/>
              <a:t>Low-melt</a:t>
            </a:r>
            <a:r>
              <a:rPr lang="hu-HU" sz="2800" dirty="0"/>
              <a:t> </a:t>
            </a:r>
            <a:r>
              <a:rPr lang="hu-HU" sz="2800" dirty="0" err="1"/>
              <a:t>agaróz</a:t>
            </a:r>
            <a:r>
              <a:rPr lang="hu-HU" sz="2800" dirty="0"/>
              <a:t>: </a:t>
            </a:r>
            <a:r>
              <a:rPr lang="hu-HU" sz="2800" dirty="0" err="1" smtClean="0"/>
              <a:t>Agaráz</a:t>
            </a:r>
            <a:r>
              <a:rPr lang="hu-HU" sz="2800" dirty="0" smtClean="0"/>
              <a:t>, majd üveggyöngy</a:t>
            </a:r>
            <a:r>
              <a:rPr lang="hu-HU" sz="2800" dirty="0"/>
              <a:t>, vagy fenol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0" y="2996952"/>
            <a:ext cx="89520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dirty="0" smtClean="0"/>
              <a:t>Olvasztás </a:t>
            </a:r>
            <a:r>
              <a:rPr lang="hu-HU" sz="2800" dirty="0" err="1" smtClean="0"/>
              <a:t>kaotróp</a:t>
            </a:r>
            <a:r>
              <a:rPr lang="hu-HU" sz="2800" dirty="0" smtClean="0"/>
              <a:t> sókkal, </a:t>
            </a:r>
            <a:r>
              <a:rPr lang="hu-HU" sz="2800" dirty="0" err="1" smtClean="0"/>
              <a:t>agaráz</a:t>
            </a:r>
            <a:r>
              <a:rPr lang="hu-HU" sz="2800" dirty="0"/>
              <a:t>, majd </a:t>
            </a:r>
            <a:r>
              <a:rPr lang="hu-HU" sz="2800" dirty="0" smtClean="0"/>
              <a:t>fenol v. gyöngy</a:t>
            </a:r>
            <a:endParaRPr lang="hu-HU" sz="2800" dirty="0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0" y="4293096"/>
            <a:ext cx="4732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dirty="0"/>
              <a:t>DEAE kromatográfia tisztítás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3501008"/>
            <a:ext cx="34435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dirty="0" smtClean="0"/>
              <a:t>Préselés, </a:t>
            </a:r>
            <a:r>
              <a:rPr lang="hu-HU" sz="2800" dirty="0"/>
              <a:t>majd fenol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132138" y="476250"/>
            <a:ext cx="25098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RNS izolálás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755650" y="1341438"/>
            <a:ext cx="51546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RN-áz mindenütt: nagyon stabil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55650" y="1989138"/>
            <a:ext cx="4578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Fokozott elővigyázatosság !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3789363"/>
            <a:ext cx="34575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5229225"/>
            <a:ext cx="309562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9088" y="2420938"/>
            <a:ext cx="3744912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5351463"/>
            <a:ext cx="280828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755650" y="2708275"/>
            <a:ext cx="4222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Gyorsan, hidegen, tisztán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808038" y="3468688"/>
            <a:ext cx="40084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4M guanidin izotiocianát</a:t>
            </a:r>
          </a:p>
          <a:p>
            <a:r>
              <a:rPr lang="hu-HU" sz="2800"/>
              <a:t>25 mM Na-citrát pH:7</a:t>
            </a:r>
          </a:p>
          <a:p>
            <a:r>
              <a:rPr lang="hu-HU" sz="2800"/>
              <a:t>0,5% sarcosyl</a:t>
            </a:r>
          </a:p>
          <a:p>
            <a:r>
              <a:rPr lang="hu-HU" sz="2800"/>
              <a:t>100 mM </a:t>
            </a:r>
            <a:r>
              <a:rPr lang="el-GR" sz="2800"/>
              <a:t>β</a:t>
            </a:r>
            <a:r>
              <a:rPr lang="hu-HU" sz="2800"/>
              <a:t>-ME</a:t>
            </a:r>
            <a:endParaRPr lang="el-GR" sz="2800"/>
          </a:p>
        </p:txBody>
      </p:sp>
      <p:grpSp>
        <p:nvGrpSpPr>
          <p:cNvPr id="17419" name="Csoportba foglalás 6"/>
          <p:cNvGrpSpPr>
            <a:grpSpLocks/>
          </p:cNvGrpSpPr>
          <p:nvPr/>
        </p:nvGrpSpPr>
        <p:grpSpPr bwMode="auto">
          <a:xfrm>
            <a:off x="6286500" y="214313"/>
            <a:ext cx="2533650" cy="2028825"/>
            <a:chOff x="1071546" y="2714612"/>
            <a:chExt cx="2533650" cy="2028828"/>
          </a:xfrm>
        </p:grpSpPr>
        <p:pic>
          <p:nvPicPr>
            <p:cNvPr id="17420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71546" y="3143240"/>
              <a:ext cx="253365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1" name="Szövegdoboz 12"/>
            <p:cNvSpPr txBox="1">
              <a:spLocks noChangeArrowheads="1"/>
            </p:cNvSpPr>
            <p:nvPr/>
          </p:nvSpPr>
          <p:spPr bwMode="auto">
            <a:xfrm>
              <a:off x="1643050" y="2714612"/>
              <a:ext cx="130837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200"/>
                <a:t>RNS degradáció</a:t>
              </a:r>
            </a:p>
          </p:txBody>
        </p:sp>
        <p:cxnSp>
          <p:nvCxnSpPr>
            <p:cNvPr id="14" name="Egyenes összekötő nyíllal 13"/>
            <p:cNvCxnSpPr/>
            <p:nvPr/>
          </p:nvCxnSpPr>
          <p:spPr>
            <a:xfrm>
              <a:off x="1142984" y="3000362"/>
              <a:ext cx="2286000" cy="15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835150" y="188913"/>
            <a:ext cx="65706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Totál RNS izolálás (mRNA izolálás)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27088" y="765175"/>
            <a:ext cx="7516812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hu-HU" sz="2800"/>
              <a:t>Szövet (sejt) homogenizálás</a:t>
            </a:r>
          </a:p>
          <a:p>
            <a:pPr>
              <a:buFontTx/>
              <a:buChar char="-"/>
            </a:pPr>
            <a:r>
              <a:rPr lang="hu-HU" sz="2800"/>
              <a:t>+ 1/10 tf. 2M NaAc pH:4, vortex</a:t>
            </a:r>
          </a:p>
          <a:p>
            <a:pPr>
              <a:buFontTx/>
              <a:buChar char="-"/>
            </a:pPr>
            <a:r>
              <a:rPr lang="hu-HU" sz="2800"/>
              <a:t>+ 1tf. fenol pH: 4.5, vortex</a:t>
            </a:r>
          </a:p>
          <a:p>
            <a:pPr>
              <a:buFontTx/>
              <a:buChar char="-"/>
            </a:pPr>
            <a:r>
              <a:rPr lang="hu-HU" sz="2800"/>
              <a:t>+ 1/5 tf. kloroform, vortex, 15’ jég, cf. </a:t>
            </a:r>
          </a:p>
          <a:p>
            <a:pPr>
              <a:buFontTx/>
              <a:buChar char="-"/>
            </a:pPr>
            <a:r>
              <a:rPr lang="hu-HU" sz="2800"/>
              <a:t>Felülúszóhoz +0,5/0,5 tf. fenol/kloroform, mix.</a:t>
            </a:r>
          </a:p>
          <a:p>
            <a:pPr>
              <a:buFontTx/>
              <a:buChar char="-"/>
            </a:pPr>
            <a:r>
              <a:rPr lang="hu-HU" sz="2800"/>
              <a:t>Cf, majd ismét fenol kloroform, míg tiszta lesz</a:t>
            </a:r>
          </a:p>
          <a:p>
            <a:pPr>
              <a:buFontTx/>
              <a:buChar char="-"/>
            </a:pPr>
            <a:r>
              <a:rPr lang="hu-HU" sz="2800"/>
              <a:t>+ 1 tf. izopropanol, -20</a:t>
            </a:r>
            <a:r>
              <a:rPr lang="en-US" sz="2800"/>
              <a:t>°</a:t>
            </a:r>
            <a:r>
              <a:rPr lang="hu-HU" sz="2800"/>
              <a:t>C, cf.</a:t>
            </a:r>
          </a:p>
          <a:p>
            <a:pPr>
              <a:buFontTx/>
              <a:buChar char="-"/>
            </a:pPr>
            <a:r>
              <a:rPr lang="hu-HU" sz="2800"/>
              <a:t>Mosás 70%-os etanollal, szárítás</a:t>
            </a:r>
          </a:p>
          <a:p>
            <a:pPr>
              <a:buFontTx/>
              <a:buChar char="-"/>
            </a:pPr>
            <a:r>
              <a:rPr lang="hu-HU" sz="2800"/>
              <a:t>Oldás 0,5% SDS-ben, 65</a:t>
            </a:r>
            <a:r>
              <a:rPr lang="en-US" sz="2800"/>
              <a:t>°</a:t>
            </a:r>
            <a:r>
              <a:rPr lang="hu-HU" sz="2800"/>
              <a:t>C</a:t>
            </a:r>
          </a:p>
          <a:p>
            <a:pPr>
              <a:buFontTx/>
              <a:buChar char="-"/>
            </a:pPr>
            <a:r>
              <a:rPr lang="hu-HU" sz="2800"/>
              <a:t>Fenol-kloroformozás, míg tiszta nem lesz</a:t>
            </a:r>
          </a:p>
          <a:p>
            <a:pPr>
              <a:buFontTx/>
              <a:buChar char="-"/>
            </a:pPr>
            <a:r>
              <a:rPr lang="hu-HU" sz="2800"/>
              <a:t>+ 1/10 tf. 3M NaAc pH:5.2, +2,5 tf. EtOH, mix.</a:t>
            </a:r>
          </a:p>
          <a:p>
            <a:pPr>
              <a:buFontTx/>
              <a:buChar char="-"/>
            </a:pPr>
            <a:r>
              <a:rPr lang="hu-HU" sz="2800"/>
              <a:t>Mosás 70% EtOH-lal</a:t>
            </a:r>
          </a:p>
          <a:p>
            <a:pPr>
              <a:buFontTx/>
              <a:buChar char="-"/>
            </a:pPr>
            <a:r>
              <a:rPr lang="hu-HU" sz="2800"/>
              <a:t>Szárítás, oldás DEPC-es vízben</a:t>
            </a:r>
          </a:p>
          <a:p>
            <a:pPr>
              <a:buFontTx/>
              <a:buChar char="-"/>
            </a:pPr>
            <a:r>
              <a:rPr lang="hu-HU" sz="2800"/>
              <a:t>(Oligo dT oszlopkromatográfia)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987675" y="260350"/>
            <a:ext cx="33361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dirty="0" smtClean="0"/>
              <a:t>Fehérje „izolálás”</a:t>
            </a:r>
            <a:endParaRPr lang="hu-HU" sz="3200" dirty="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92138" y="1308100"/>
            <a:ext cx="680243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Hidegen, detergensek, proteáz-inhibitorok</a:t>
            </a:r>
          </a:p>
          <a:p>
            <a:r>
              <a:rPr lang="hu-HU" sz="2800"/>
              <a:t>(PMSF, benzamidin, pepsztatin, stb),</a:t>
            </a:r>
          </a:p>
          <a:p>
            <a:r>
              <a:rPr lang="hu-HU" sz="2800"/>
              <a:t>foszfatáz inhibítorok (Na</a:t>
            </a:r>
            <a:r>
              <a:rPr lang="hu-HU" sz="2800" baseline="-18000"/>
              <a:t>3</a:t>
            </a:r>
            <a:r>
              <a:rPr lang="hu-HU" sz="2800"/>
              <a:t>VO</a:t>
            </a:r>
            <a:r>
              <a:rPr lang="hu-HU" sz="2800" baseline="-18000"/>
              <a:t>4</a:t>
            </a:r>
            <a:r>
              <a:rPr lang="hu-HU" sz="2800"/>
              <a:t>, PNPP)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63575" y="3397250"/>
            <a:ext cx="3351213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50 mM Tris (pH:7,4)</a:t>
            </a:r>
          </a:p>
          <a:p>
            <a:r>
              <a:rPr lang="hu-HU" sz="2800"/>
              <a:t>5 mM EDTA</a:t>
            </a:r>
          </a:p>
          <a:p>
            <a:r>
              <a:rPr lang="hu-HU" sz="2800"/>
              <a:t>150 mM NaCl</a:t>
            </a:r>
          </a:p>
          <a:p>
            <a:r>
              <a:rPr lang="hu-HU" sz="2800"/>
              <a:t>1% tween 20</a:t>
            </a:r>
          </a:p>
          <a:p>
            <a:r>
              <a:rPr lang="hu-HU" sz="2800"/>
              <a:t>0,1 % SDS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051050" y="260350"/>
            <a:ext cx="48307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3200"/>
              <a:t>Makromolekulák izolálása</a:t>
            </a:r>
          </a:p>
          <a:p>
            <a:pPr algn="ctr"/>
            <a:r>
              <a:rPr lang="hu-HU" sz="3200"/>
              <a:t>(DNS, RNS, fehérje)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484313"/>
            <a:ext cx="2932112" cy="379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700213"/>
            <a:ext cx="30829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5075" y="1700213"/>
            <a:ext cx="2828925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-92075" y="5319713"/>
            <a:ext cx="91963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Fizikailag: Sérülékeny               Stabil                            Stabil</a:t>
            </a:r>
          </a:p>
          <a:p>
            <a:r>
              <a:rPr lang="hu-HU"/>
              <a:t>Kémiailag: Stabil                  Kissé reaktív	    Nagyon reaktív</a:t>
            </a:r>
          </a:p>
          <a:p>
            <a:r>
              <a:rPr lang="hu-HU"/>
              <a:t>Biológiailag: Érzékeny       Extrém érzékeny         Nagyon érzékeny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4813"/>
            <a:ext cx="8351838" cy="53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8893175" cy="630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39763"/>
            <a:ext cx="8893175" cy="548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Csoportba foglalás 1"/>
          <p:cNvGrpSpPr>
            <a:grpSpLocks/>
          </p:cNvGrpSpPr>
          <p:nvPr/>
        </p:nvGrpSpPr>
        <p:grpSpPr bwMode="auto">
          <a:xfrm>
            <a:off x="714375" y="1000125"/>
            <a:ext cx="7643813" cy="2571750"/>
            <a:chOff x="142852" y="843148"/>
            <a:chExt cx="6462076" cy="1822051"/>
          </a:xfrm>
        </p:grpSpPr>
        <p:pic>
          <p:nvPicPr>
            <p:cNvPr id="717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52" y="1428728"/>
              <a:ext cx="6462076" cy="863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Szövegdoboz 3"/>
            <p:cNvSpPr txBox="1"/>
            <p:nvPr/>
          </p:nvSpPr>
          <p:spPr>
            <a:xfrm>
              <a:off x="1452714" y="2019608"/>
              <a:ext cx="574407" cy="2463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hu-HU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acetát</a:t>
              </a:r>
              <a:r>
                <a:rPr lang="hu-HU" sz="1000" baseline="30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2142539" y="2019608"/>
              <a:ext cx="491198" cy="2463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hu-HU" sz="1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citrát</a:t>
              </a:r>
              <a:r>
                <a:rPr lang="hu-HU" sz="1000" baseline="30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-</a:t>
              </a:r>
              <a:endParaRPr lang="hu-HU" sz="10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4" name="Szövegdoboz 5"/>
            <p:cNvSpPr txBox="1">
              <a:spLocks noChangeArrowheads="1"/>
            </p:cNvSpPr>
            <p:nvPr/>
          </p:nvSpPr>
          <p:spPr bwMode="auto">
            <a:xfrm>
              <a:off x="214290" y="2357422"/>
              <a:ext cx="101983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400"/>
                <a:t>kozmotróp</a:t>
              </a:r>
            </a:p>
          </p:txBody>
        </p:sp>
        <p:sp>
          <p:nvSpPr>
            <p:cNvPr id="7175" name="Szövegdoboz 6"/>
            <p:cNvSpPr txBox="1">
              <a:spLocks noChangeArrowheads="1"/>
            </p:cNvSpPr>
            <p:nvPr/>
          </p:nvSpPr>
          <p:spPr bwMode="auto">
            <a:xfrm>
              <a:off x="5715016" y="2357422"/>
              <a:ext cx="78098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400"/>
                <a:t>kaotróp</a:t>
              </a:r>
            </a:p>
          </p:txBody>
        </p:sp>
        <p:sp>
          <p:nvSpPr>
            <p:cNvPr id="7176" name="Szövegdoboz 7"/>
            <p:cNvSpPr txBox="1">
              <a:spLocks noChangeArrowheads="1"/>
            </p:cNvSpPr>
            <p:nvPr/>
          </p:nvSpPr>
          <p:spPr bwMode="auto">
            <a:xfrm>
              <a:off x="1870534" y="843148"/>
              <a:ext cx="30572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/>
                <a:t>Kaotróp és kozmotróp ionok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Csoportba foglalás 14"/>
          <p:cNvGrpSpPr>
            <a:grpSpLocks/>
          </p:cNvGrpSpPr>
          <p:nvPr/>
        </p:nvGrpSpPr>
        <p:grpSpPr bwMode="auto">
          <a:xfrm>
            <a:off x="1143000" y="1000125"/>
            <a:ext cx="6708775" cy="4452938"/>
            <a:chOff x="35048" y="2714612"/>
            <a:chExt cx="6708652" cy="4452969"/>
          </a:xfrm>
        </p:grpSpPr>
        <p:pic>
          <p:nvPicPr>
            <p:cNvPr id="819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216" y="3452805"/>
              <a:ext cx="6700484" cy="371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6" name="Szövegdoboz 3"/>
            <p:cNvSpPr txBox="1">
              <a:spLocks noChangeArrowheads="1"/>
            </p:cNvSpPr>
            <p:nvPr/>
          </p:nvSpPr>
          <p:spPr bwMode="auto">
            <a:xfrm>
              <a:off x="4803833" y="6398373"/>
              <a:ext cx="2616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b="1"/>
                <a:t>-</a:t>
              </a:r>
            </a:p>
          </p:txBody>
        </p:sp>
        <p:sp>
          <p:nvSpPr>
            <p:cNvPr id="8197" name="Szövegdoboz 4"/>
            <p:cNvSpPr txBox="1">
              <a:spLocks noChangeArrowheads="1"/>
            </p:cNvSpPr>
            <p:nvPr/>
          </p:nvSpPr>
          <p:spPr bwMode="auto">
            <a:xfrm>
              <a:off x="2285992" y="6429388"/>
              <a:ext cx="78739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/>
                <a:t>nukleinsav</a:t>
              </a:r>
            </a:p>
          </p:txBody>
        </p:sp>
        <p:sp>
          <p:nvSpPr>
            <p:cNvPr id="8198" name="Szövegdoboz 5"/>
            <p:cNvSpPr txBox="1">
              <a:spLocks noChangeArrowheads="1"/>
            </p:cNvSpPr>
            <p:nvPr/>
          </p:nvSpPr>
          <p:spPr bwMode="auto">
            <a:xfrm>
              <a:off x="5786454" y="6500826"/>
              <a:ext cx="78739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/>
                <a:t>nukleinsav</a:t>
              </a:r>
            </a:p>
          </p:txBody>
        </p:sp>
        <p:sp>
          <p:nvSpPr>
            <p:cNvPr id="8199" name="Szövegdoboz 6"/>
            <p:cNvSpPr txBox="1">
              <a:spLocks noChangeArrowheads="1"/>
            </p:cNvSpPr>
            <p:nvPr/>
          </p:nvSpPr>
          <p:spPr bwMode="auto">
            <a:xfrm rot="-5400000">
              <a:off x="-400648" y="5067258"/>
              <a:ext cx="111761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/>
                <a:t>szilika-membrán</a:t>
              </a:r>
            </a:p>
          </p:txBody>
        </p:sp>
        <p:sp>
          <p:nvSpPr>
            <p:cNvPr id="8200" name="Szövegdoboz 7"/>
            <p:cNvSpPr txBox="1">
              <a:spLocks noChangeArrowheads="1"/>
            </p:cNvSpPr>
            <p:nvPr/>
          </p:nvSpPr>
          <p:spPr bwMode="auto">
            <a:xfrm rot="-5400000">
              <a:off x="3884097" y="5034997"/>
              <a:ext cx="111761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/>
                <a:t>szilika-membrán</a:t>
              </a:r>
            </a:p>
          </p:txBody>
        </p:sp>
        <p:sp>
          <p:nvSpPr>
            <p:cNvPr id="8201" name="Szövegdoboz 8"/>
            <p:cNvSpPr txBox="1">
              <a:spLocks noChangeArrowheads="1"/>
            </p:cNvSpPr>
            <p:nvPr/>
          </p:nvSpPr>
          <p:spPr bwMode="auto">
            <a:xfrm>
              <a:off x="714356" y="6143636"/>
              <a:ext cx="92869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hu-HU" sz="1000"/>
                <a:t>vízmolekulák</a:t>
              </a:r>
            </a:p>
          </p:txBody>
        </p:sp>
        <p:sp>
          <p:nvSpPr>
            <p:cNvPr id="8202" name="Szövegdoboz 9"/>
            <p:cNvSpPr txBox="1">
              <a:spLocks noChangeArrowheads="1"/>
            </p:cNvSpPr>
            <p:nvPr/>
          </p:nvSpPr>
          <p:spPr bwMode="auto">
            <a:xfrm>
              <a:off x="1071546" y="2714612"/>
              <a:ext cx="467307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/>
                <a:t>Nukleinsavak kötődése szilika-membránhoz</a:t>
              </a:r>
            </a:p>
            <a:p>
              <a:pPr algn="ctr"/>
              <a:r>
                <a:rPr lang="hu-HU"/>
                <a:t>(feltételezett modell)</a:t>
              </a:r>
            </a:p>
          </p:txBody>
        </p:sp>
        <p:cxnSp>
          <p:nvCxnSpPr>
            <p:cNvPr id="11" name="Egyenes összekötő nyíllal 10"/>
            <p:cNvCxnSpPr/>
            <p:nvPr/>
          </p:nvCxnSpPr>
          <p:spPr>
            <a:xfrm>
              <a:off x="3429061" y="5214942"/>
              <a:ext cx="857234" cy="15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04" name="Szövegdoboz 11"/>
            <p:cNvSpPr txBox="1">
              <a:spLocks noChangeArrowheads="1"/>
            </p:cNvSpPr>
            <p:nvPr/>
          </p:nvSpPr>
          <p:spPr bwMode="auto">
            <a:xfrm>
              <a:off x="3500438" y="4857752"/>
              <a:ext cx="60946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000"/>
                <a:t>kaotróp</a:t>
              </a:r>
            </a:p>
            <a:p>
              <a:pPr algn="ctr"/>
              <a:r>
                <a:rPr lang="hu-HU" sz="1000"/>
                <a:t>ionok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42913"/>
            <a:ext cx="7921625" cy="597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19" name="Csoportba foglalás 4"/>
          <p:cNvGrpSpPr>
            <a:grpSpLocks/>
          </p:cNvGrpSpPr>
          <p:nvPr/>
        </p:nvGrpSpPr>
        <p:grpSpPr bwMode="auto">
          <a:xfrm>
            <a:off x="3267075" y="3143250"/>
            <a:ext cx="1095375" cy="3081338"/>
            <a:chOff x="3267195" y="3143240"/>
            <a:chExt cx="1095828" cy="3081346"/>
          </a:xfrm>
        </p:grpSpPr>
        <p:pic>
          <p:nvPicPr>
            <p:cNvPr id="922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6124" y="3143240"/>
              <a:ext cx="1076899" cy="3081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1" name="Szövegdoboz 4"/>
            <p:cNvSpPr txBox="1">
              <a:spLocks noChangeArrowheads="1"/>
            </p:cNvSpPr>
            <p:nvPr/>
          </p:nvSpPr>
          <p:spPr bwMode="auto">
            <a:xfrm>
              <a:off x="3267195" y="4986520"/>
              <a:ext cx="107433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/>
                <a:t>szilikamembrán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203575" y="260350"/>
            <a:ext cx="2532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DNS-izolálás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27088" y="908050"/>
            <a:ext cx="610552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Főbb kritériumok:</a:t>
            </a:r>
          </a:p>
          <a:p>
            <a:endParaRPr lang="hu-HU" sz="2800"/>
          </a:p>
          <a:p>
            <a:pPr>
              <a:buFontTx/>
              <a:buChar char="-"/>
            </a:pPr>
            <a:r>
              <a:rPr lang="hu-HU" sz="2800"/>
              <a:t>DN-áz mentesség</a:t>
            </a:r>
          </a:p>
          <a:p>
            <a:pPr>
              <a:buFontTx/>
              <a:buChar char="-"/>
            </a:pPr>
            <a:r>
              <a:rPr lang="hu-HU" sz="2800"/>
              <a:t>DNS-törés elkerlése</a:t>
            </a:r>
          </a:p>
          <a:p>
            <a:pPr>
              <a:buFontTx/>
              <a:buChar char="-"/>
            </a:pPr>
            <a:r>
              <a:rPr lang="hu-HU" sz="2800"/>
              <a:t>Megfelelő kémiai tisztaság a késöbbi</a:t>
            </a:r>
          </a:p>
          <a:p>
            <a:r>
              <a:rPr lang="hu-HU" sz="2800"/>
              <a:t>felhasználhatóság miatt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79475" y="3829050"/>
            <a:ext cx="7469188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Főbb lépések:</a:t>
            </a:r>
          </a:p>
          <a:p>
            <a:endParaRPr lang="hu-HU" sz="2800"/>
          </a:p>
          <a:p>
            <a:r>
              <a:rPr lang="hu-HU" sz="2800"/>
              <a:t>-Sejt v. szövet lízis (detergens, proteinase K,</a:t>
            </a:r>
          </a:p>
          <a:p>
            <a:r>
              <a:rPr lang="hu-HU" sz="2800"/>
              <a:t>RN-áz, stb.)</a:t>
            </a:r>
          </a:p>
          <a:p>
            <a:pPr>
              <a:buFontTx/>
              <a:buChar char="-"/>
            </a:pPr>
            <a:r>
              <a:rPr lang="hu-HU" sz="2800"/>
              <a:t>DNS extrakció (szennyeződések eltávolítása)</a:t>
            </a:r>
          </a:p>
          <a:p>
            <a:pPr>
              <a:buFontTx/>
              <a:buChar char="-"/>
            </a:pPr>
            <a:r>
              <a:rPr lang="hu-HU" sz="2800"/>
              <a:t>DNS kicsapás (alkohol, só, TCA)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539</Words>
  <Application>Microsoft Office PowerPoint</Application>
  <PresentationFormat>Diavetítés a képernyőre (4:3 oldalarány)</PresentationFormat>
  <Paragraphs>129</Paragraphs>
  <Slides>19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Alapértelmezett terv</vt:lpstr>
      <vt:lpstr>Új molekuláris biológiai módszerek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Új molekuláris biológiai módszerek</dc:title>
  <dc:creator>Livius Wunderlich</dc:creator>
  <cp:lastModifiedBy>Wunderlich Lívius</cp:lastModifiedBy>
  <cp:revision>17</cp:revision>
  <dcterms:created xsi:type="dcterms:W3CDTF">2011-02-20T20:17:55Z</dcterms:created>
  <dcterms:modified xsi:type="dcterms:W3CDTF">2014-11-21T11:28:07Z</dcterms:modified>
</cp:coreProperties>
</file>