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81" r:id="rId3"/>
    <p:sldId id="355" r:id="rId4"/>
    <p:sldId id="356" r:id="rId5"/>
    <p:sldId id="357" r:id="rId6"/>
    <p:sldId id="358" r:id="rId7"/>
    <p:sldId id="359" r:id="rId8"/>
    <p:sldId id="360" r:id="rId9"/>
    <p:sldId id="292" r:id="rId10"/>
    <p:sldId id="282" r:id="rId11"/>
    <p:sldId id="291" r:id="rId12"/>
    <p:sldId id="293" r:id="rId13"/>
    <p:sldId id="294" r:id="rId14"/>
    <p:sldId id="283" r:id="rId15"/>
    <p:sldId id="296" r:id="rId16"/>
    <p:sldId id="295" r:id="rId17"/>
    <p:sldId id="298" r:id="rId18"/>
    <p:sldId id="289" r:id="rId19"/>
    <p:sldId id="347" r:id="rId20"/>
    <p:sldId id="349" r:id="rId21"/>
    <p:sldId id="350" r:id="rId22"/>
    <p:sldId id="269" r:id="rId23"/>
    <p:sldId id="271" r:id="rId24"/>
    <p:sldId id="351" r:id="rId25"/>
    <p:sldId id="352" r:id="rId26"/>
    <p:sldId id="274" r:id="rId27"/>
    <p:sldId id="354" r:id="rId28"/>
    <p:sldId id="276" r:id="rId29"/>
    <p:sldId id="277" r:id="rId30"/>
    <p:sldId id="278" r:id="rId31"/>
    <p:sldId id="279" r:id="rId32"/>
    <p:sldId id="280" r:id="rId33"/>
  </p:sldIdLst>
  <p:sldSz cx="9906000" cy="6858000" type="A4"/>
  <p:notesSz cx="7104063" cy="10234613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5050"/>
    <a:srgbClr val="00FF00"/>
    <a:srgbClr val="FE0A10"/>
    <a:srgbClr val="00CCFF"/>
    <a:srgbClr val="FF6600"/>
    <a:srgbClr val="FFFF00"/>
    <a:srgbClr val="FCE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87478" autoAdjust="0"/>
  </p:normalViewPr>
  <p:slideViewPr>
    <p:cSldViewPr snapToGrid="0">
      <p:cViewPr>
        <p:scale>
          <a:sx n="60" d="100"/>
          <a:sy n="60" d="100"/>
        </p:scale>
        <p:origin x="-1620" y="-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notesViewPr>
    <p:cSldViewPr snapToGrid="0">
      <p:cViewPr varScale="1">
        <p:scale>
          <a:sx n="49" d="100"/>
          <a:sy n="49" d="100"/>
        </p:scale>
        <p:origin x="2874" y="60"/>
      </p:cViewPr>
      <p:guideLst>
        <p:guide orient="horz" pos="3223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52032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Pécs Miklós: A biotechnológia természettudományi alapjai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1"/>
            <a:ext cx="3774431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BME Alkalmazott Biotechnológia és Élelmiszertudomány Tanszék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03216E4-D0CF-4365-8F64-A6B5D7EB5C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80547" y="0"/>
            <a:ext cx="362192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0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hu-HU"/>
              <a:t>4.3. Fehérjék előállítása génmanipulált mikroorganizmusokkal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718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836" y="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1050" y="768350"/>
            <a:ext cx="554196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90" y="4860925"/>
            <a:ext cx="5683886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hu-HU"/>
              <a:t>Gyógyszeripari biotechnológia óravázlat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836" y="9721851"/>
            <a:ext cx="3078639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E6862D-6A01-4983-BE85-AE389E9AC8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3421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DED8D-5DD8-4A40-A220-8A3AD2BF2433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81377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3937A-009E-430D-ADD5-DE9585E109B1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02069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BF112-5C09-40D2-94A0-DD294054E822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183705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1BEBD-8DEE-4A19-8BBA-CAF0BA66EC09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7343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38A41-F2FA-4906-B913-C061EFD9CAB2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92777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291429-EE27-4F99-BA98-1F91D51F28E9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1062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8412B-E96A-404B-B39B-456E04D3A19C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41800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904FA-60F5-4598-BE44-B78936078A0B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338318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34A4A-727F-4292-B02F-88CAE00A983E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20407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E7585B-4701-437D-A536-5BC3642AA787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238789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A7680-D768-4D1F-8063-E951901ED217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3632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D29DA3-7084-4402-A071-06BF2FB2B71F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Mire</a:t>
            </a:r>
            <a:r>
              <a:rPr lang="hu-HU" baseline="0" smtClean="0"/>
              <a:t> jó a szervezetünkben az inzulin? Mi alapján különböztetnek meg 1-es és 2-es típusú cukorbetegséget? Milyen jellegű vegyületek a hormonok? </a:t>
            </a:r>
          </a:p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94719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0ECB2-8B3E-465B-B3E6-F0674B81608D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1169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41F3E-89B3-48DE-9D63-ECACA694D165}" type="slidenum">
              <a:rPr lang="hu-HU" smtClean="0"/>
              <a:pPr/>
              <a:t>27</a:t>
            </a:fld>
            <a:endParaRPr lang="hu-HU" smtClean="0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09564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C64D1-060E-4261-859B-E3EBA710D86E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6713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9EBA6-4A63-4E0E-AA4E-17982A18305A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8209472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320E9-B7A1-45A0-8645-29CB6F1D3C80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814882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3A23F3-794A-46A9-A7C8-2A7E1B33A71D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041043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815C3F-7FB3-486D-B9F1-1BCA0F987B18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0091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9DC97-A4BF-4822-9A15-3E5F405EAFF0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Vö. szobrászat,</a:t>
            </a:r>
            <a:r>
              <a:rPr lang="hu-HU" baseline="0" smtClean="0"/>
              <a:t> ahol a művet egy nagyobb darabból kell kifaragni…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03451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FC757-7105-430F-88E9-7AEE1694861A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Mi a különbség</a:t>
            </a:r>
            <a:r>
              <a:rPr lang="hu-HU" baseline="0" smtClean="0"/>
              <a:t> peptid és fehérje között?</a:t>
            </a:r>
          </a:p>
          <a:p>
            <a:pPr eaLnBrk="1" hangingPunct="1"/>
            <a:r>
              <a:rPr lang="hu-HU" baseline="0" smtClean="0"/>
              <a:t>Mik azok a diszulfid hidak?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495290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BBCDF-98D8-4C1D-90AA-24747AA54C5A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14889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26BBA-7343-4769-92F2-9632D2FE9B7D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Restrikciós endonukleázok:</a:t>
            </a:r>
            <a:r>
              <a:rPr lang="hu-HU" baseline="0" smtClean="0"/>
              <a:t> a specifikus felismerő helyüknek megfelelő pozícióban elvágják a DNS-t.</a:t>
            </a:r>
          </a:p>
          <a:p>
            <a:pPr eaLnBrk="1" hangingPunct="1"/>
            <a:r>
              <a:rPr lang="hu-HU" baseline="0" smtClean="0"/>
              <a:t>Peptidázok: ők a restrikciós endonukleázok analógiájára működnek, csak nem DNS-t, hanem fehérje láncokat hasítanak. Felismerő helyeik rövid aminsav szakaszok (szekvencia részletek) a fehérje láncban.</a:t>
            </a:r>
          </a:p>
          <a:p>
            <a:pPr eaLnBrk="1" hangingPunct="1"/>
            <a:r>
              <a:rPr lang="hu-HU" baseline="0" smtClean="0"/>
              <a:t>Szigorúan véve egyetlen kémiai reakció sem 100%-ban egyirányú folyamat. A két irányba („oda-vissza”) vezető reakció út között mindig kialakul egy kémiai egyensúly. Innen származik az egyensúlyi reakció elnevezés.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21807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2957B2-D8E9-49BB-AEFB-3FCFCA8878B1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87950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C2E21E-9A7D-45AE-86EC-8CB9AE145DFE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63951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hu-HU" smtClean="0"/>
              <a:t>Gyógyszeripari biotechnológia óravázlat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18134-270F-49DB-AA47-070BC7F38DF4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560710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C617-DA2F-4289-999D-40971D254E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8509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62788" y="6232525"/>
            <a:ext cx="2311400" cy="476250"/>
          </a:xfrm>
        </p:spPr>
        <p:txBody>
          <a:bodyPr/>
          <a:lstStyle>
            <a:lvl1pPr>
              <a:defRPr sz="120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fld id="{97FD5318-B270-4880-B49C-F03B0B0693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906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Antimikrobiális szerek, antibiotikumok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Szimbiózis ( + , + )   –   antibiózis ( + , - ; 0 , - )</a:t>
            </a:r>
          </a:p>
          <a:p>
            <a:pPr lvl="0"/>
            <a:endParaRPr lang="hu-HU" smtClean="0"/>
          </a:p>
          <a:p>
            <a:pPr lvl="0"/>
            <a:endParaRPr lang="hu-HU" smtClean="0"/>
          </a:p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045BF1B-5EC8-40F1-9B3A-555C511391A9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230313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38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FF6E3-71ED-4D16-AE6D-9E7A0DA9FE72}" type="slidenum">
              <a:rPr lang="hu-HU" smtClean="0"/>
              <a:pPr/>
              <a:t>1</a:t>
            </a:fld>
            <a:endParaRPr lang="hu-HU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906000" cy="1611312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4.3. FEHÉRJÉK ELŐÁLLÍTÁSA GÉNMANI-PULÁLT MIKROORGANIZMUSOKKAL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2138" y="2182813"/>
            <a:ext cx="8759825" cy="36957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dirty="0" smtClean="0"/>
              <a:t>A biotechnológiai ipar termékei:</a:t>
            </a:r>
          </a:p>
          <a:p>
            <a:pPr marL="0" indent="0" eaLnBrk="1" hangingPunct="1">
              <a:lnSpc>
                <a:spcPct val="95000"/>
              </a:lnSpc>
              <a:spcBef>
                <a:spcPct val="30000"/>
              </a:spcBef>
            </a:pPr>
            <a:endParaRPr lang="hu-HU" dirty="0" smtClean="0"/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dirty="0" smtClean="0"/>
              <a:t>4.1. Elsődleges anyagcseretermékek 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dirty="0" smtClean="0"/>
              <a:t>	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dirty="0" smtClean="0"/>
              <a:t>4.2. Másodlagos anyagcseretermékek</a:t>
            </a:r>
          </a:p>
          <a:p>
            <a:pPr lvl="1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dirty="0" smtClean="0"/>
              <a:t>	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hu-HU" u="sng" dirty="0" smtClean="0"/>
              <a:t>4.3. FEHÉRJÉK</a:t>
            </a:r>
            <a:r>
              <a:rPr lang="hu-HU" dirty="0" smtClean="0"/>
              <a:t>, amelyeket a sejt eredeti genomja nem tartalmaz, máshonnan bevitt gén terméke.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156B7-7E65-404D-817D-94863C90EB90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9512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Az inzulin szerkezete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3348"/>
            <a:ext cx="4949825" cy="2735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hu-HU" smtClean="0"/>
              <a:t>A humán, marha és sertés inzulin között csak néhány aminosav a különbség:</a:t>
            </a:r>
          </a:p>
          <a:p>
            <a:pPr marL="0" indent="0" eaLnBrk="1" hangingPunct="1">
              <a:lnSpc>
                <a:spcPct val="90000"/>
              </a:lnSpc>
            </a:pPr>
            <a:endParaRPr lang="hu-HU"/>
          </a:p>
          <a:p>
            <a:pPr marL="0" indent="0" eaLnBrk="1" hangingPunct="1">
              <a:lnSpc>
                <a:spcPct val="90000"/>
              </a:lnSpc>
            </a:pPr>
            <a:r>
              <a:rPr lang="hu-HU" smtClean="0"/>
              <a:t>A sertés jobb választás,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u-HU"/>
              <a:t>m</a:t>
            </a:r>
            <a:r>
              <a:rPr lang="hu-HU" smtClean="0"/>
              <a:t>int a marha, mert csak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hu-HU" smtClean="0"/>
              <a:t>1 aminosav az eltérés.</a:t>
            </a:r>
          </a:p>
          <a:p>
            <a:pPr marL="0" indent="0" eaLnBrk="1" hangingPunct="1">
              <a:lnSpc>
                <a:spcPct val="90000"/>
              </a:lnSpc>
            </a:pPr>
            <a:endParaRPr lang="hu-HU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25488" y="4071938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>
              <a:latin typeface="Tahoma" pitchFamily="34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25500" y="4114800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>
              <a:latin typeface="Tahoma" pitchFamily="34" charset="0"/>
            </a:endParaRPr>
          </a:p>
        </p:txBody>
      </p:sp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641" y="1108803"/>
            <a:ext cx="4276859" cy="238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5425" y="3528828"/>
            <a:ext cx="5408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1057057" y="677916"/>
            <a:ext cx="78349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>
                <a:solidFill>
                  <a:srgbClr val="FF0000"/>
                </a:solidFill>
              </a:rPr>
              <a:t>Van lehetőségünk embereket állati eredetű inzulinnal kezelni.</a:t>
            </a:r>
            <a:endParaRPr lang="en-US" sz="2200" i="1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89192" y="5570680"/>
            <a:ext cx="9906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smtClean="0"/>
              <a:t>GOND: </a:t>
            </a:r>
            <a:r>
              <a:rPr lang="hu-HU" sz="2200"/>
              <a:t>még ez </a:t>
            </a:r>
            <a:r>
              <a:rPr lang="hu-HU" sz="2200" smtClean="0"/>
              <a:t>az 1 aminosavas eltérés is </a:t>
            </a:r>
            <a:r>
              <a:rPr lang="hu-HU" sz="2200"/>
              <a:t>okozhat allergiás </a:t>
            </a:r>
            <a:r>
              <a:rPr lang="hu-HU" sz="2200" smtClean="0"/>
              <a:t>reakciót, </a:t>
            </a:r>
          </a:p>
          <a:p>
            <a:pPr algn="ctr"/>
            <a:r>
              <a:rPr lang="hu-HU" sz="2200" smtClean="0"/>
              <a:t>ami az inzulin adagolás ismétlésével fokozódik.</a:t>
            </a:r>
            <a:endParaRPr lang="hu-HU" sz="2200"/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685BB7-E6B7-497A-9544-823449B75186}" type="slidenum">
              <a:rPr lang="hu-HU" smtClean="0"/>
              <a:pPr/>
              <a:t>11</a:t>
            </a:fld>
            <a:endParaRPr lang="hu-HU" smtClean="0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468313"/>
            <a:ext cx="8756650" cy="9906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AZ INZULIN ELŐÁLLÍTÁSA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0713" y="1458913"/>
            <a:ext cx="8759825" cy="4348162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hu-HU" smtClean="0"/>
              <a:t>Kémiai szintézis aminosavakból – nem gazdaságos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hu-HU" smtClean="0"/>
              <a:t>Kivonás sertés hasnyálmirigyből és átalakítás humán inzu-linná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hu-HU" smtClean="0"/>
              <a:t>Fermentáció génmanipulált mikroorganizmusokkal</a:t>
            </a:r>
          </a:p>
          <a:p>
            <a:pPr marL="917575" lvl="1" indent="-381000" eaLnBrk="1" hangingPunct="1"/>
            <a:r>
              <a:rPr lang="hu-HU" smtClean="0"/>
              <a:t>Az A és B lánc termelése külön-külön </a:t>
            </a:r>
            <a:r>
              <a:rPr lang="hu-HU" i="1" smtClean="0"/>
              <a:t>E. coli-</a:t>
            </a:r>
            <a:r>
              <a:rPr lang="hu-HU" smtClean="0"/>
              <a:t>val, majd összekapcsolás</a:t>
            </a:r>
          </a:p>
          <a:p>
            <a:pPr marL="917575" lvl="1" indent="-381000" eaLnBrk="1" hangingPunct="1"/>
            <a:r>
              <a:rPr lang="hu-HU" smtClean="0"/>
              <a:t>pro-inzulin fermentációja </a:t>
            </a:r>
            <a:r>
              <a:rPr lang="hu-HU" i="1" smtClean="0"/>
              <a:t>E. coli-</a:t>
            </a:r>
            <a:r>
              <a:rPr lang="hu-HU" smtClean="0"/>
              <a:t>val, majd átalakítása</a:t>
            </a:r>
          </a:p>
          <a:p>
            <a:pPr marL="917575" lvl="1" indent="-381000" eaLnBrk="1" hangingPunct="1"/>
            <a:r>
              <a:rPr lang="hu-HU" smtClean="0"/>
              <a:t>Pre-pro-inzulin fermentációja </a:t>
            </a:r>
            <a:r>
              <a:rPr lang="hu-HU" i="1" smtClean="0"/>
              <a:t>E. coli-</a:t>
            </a:r>
            <a:r>
              <a:rPr lang="hu-HU" smtClean="0"/>
              <a:t>val, hasítások</a:t>
            </a:r>
          </a:p>
          <a:p>
            <a:pPr marL="917575" lvl="1" indent="-381000" eaLnBrk="1" hangingPunct="1"/>
            <a:r>
              <a:rPr lang="hu-HU" smtClean="0"/>
              <a:t>Pro-inzulin fermentáció </a:t>
            </a:r>
            <a:r>
              <a:rPr lang="hu-HU" i="1" smtClean="0"/>
              <a:t>S. cerevisiae-</a:t>
            </a:r>
            <a:r>
              <a:rPr lang="hu-HU" smtClean="0"/>
              <a:t>vel, átalakítás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714130" y="5507061"/>
            <a:ext cx="231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i="1" smtClean="0"/>
              <a:t>Vegyük sorra őket!</a:t>
            </a:r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767388-4D89-42C7-ACC4-F6F6C2F391A6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3746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Kivonás hasnyálmirigyből - átalakítás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87409"/>
            <a:ext cx="9906000" cy="48450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A klasszikus eljárás. Vágóhidakon összegyűjtött hasnyálmirigy-ből extrahálják az sertés inzulint.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nincs elég belőle</a:t>
            </a:r>
          </a:p>
          <a:p>
            <a:pPr lvl="1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az</a:t>
            </a:r>
            <a:r>
              <a:rPr lang="hu-HU" sz="2000" smtClean="0"/>
              <a:t> </a:t>
            </a:r>
            <a:r>
              <a:rPr lang="hu-HU" smtClean="0"/>
              <a:t>egy</a:t>
            </a:r>
            <a:r>
              <a:rPr lang="hu-HU" sz="2000" smtClean="0"/>
              <a:t> </a:t>
            </a:r>
            <a:r>
              <a:rPr lang="hu-HU" smtClean="0"/>
              <a:t>aminosav</a:t>
            </a:r>
            <a:r>
              <a:rPr lang="hu-HU" sz="2000" smtClean="0"/>
              <a:t> </a:t>
            </a:r>
            <a:r>
              <a:rPr lang="hu-HU" smtClean="0"/>
              <a:t>különbség</a:t>
            </a:r>
            <a:r>
              <a:rPr lang="hu-HU" sz="2000" smtClean="0"/>
              <a:t> </a:t>
            </a:r>
            <a:r>
              <a:rPr lang="hu-HU" smtClean="0"/>
              <a:t>hosszú</a:t>
            </a:r>
            <a:r>
              <a:rPr lang="hu-HU" sz="2000" smtClean="0"/>
              <a:t> </a:t>
            </a:r>
            <a:r>
              <a:rPr lang="hu-HU" smtClean="0"/>
              <a:t>távon</a:t>
            </a:r>
            <a:r>
              <a:rPr lang="hu-HU" sz="2000" smtClean="0"/>
              <a:t> </a:t>
            </a:r>
            <a:r>
              <a:rPr lang="hu-HU" smtClean="0"/>
              <a:t>allergiát</a:t>
            </a:r>
            <a:r>
              <a:rPr lang="hu-HU" sz="2000" smtClean="0"/>
              <a:t> </a:t>
            </a:r>
            <a:r>
              <a:rPr lang="hu-HU" smtClean="0"/>
              <a:t>okozhat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/>
              <a:t>Ezért inkább </a:t>
            </a:r>
            <a:r>
              <a:rPr lang="hu-HU" smtClean="0">
                <a:solidFill>
                  <a:srgbClr val="FF0000"/>
                </a:solidFill>
              </a:rPr>
              <a:t>átalakítják, lecserélik a láncvégi alanint</a:t>
            </a:r>
            <a:r>
              <a:rPr lang="hu-HU" smtClean="0"/>
              <a:t>. Egy enzimmel </a:t>
            </a:r>
            <a:r>
              <a:rPr lang="hu-HU" smtClean="0">
                <a:sym typeface="Wingdings" panose="05000000000000000000" pitchFamily="2" charset="2"/>
              </a:rPr>
              <a:t>.</a:t>
            </a:r>
            <a:endParaRPr lang="hu-HU" smtClean="0"/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mtClean="0"/>
              <a:t>A </a:t>
            </a:r>
            <a:r>
              <a:rPr lang="hu-HU" smtClean="0">
                <a:solidFill>
                  <a:srgbClr val="FF0000"/>
                </a:solidFill>
              </a:rPr>
              <a:t>tripszin</a:t>
            </a:r>
            <a:r>
              <a:rPr lang="hu-HU" smtClean="0"/>
              <a:t> szintén a hasnyálmirigyből nyerhető </a:t>
            </a:r>
            <a:r>
              <a:rPr lang="hu-HU" smtClean="0">
                <a:solidFill>
                  <a:srgbClr val="FF0000"/>
                </a:solidFill>
              </a:rPr>
              <a:t>peptidáz</a:t>
            </a:r>
            <a:r>
              <a:rPr lang="hu-HU" smtClean="0"/>
              <a:t>, ami a bázikus aminosavak (Arg, Lys) melletti peptidkötést bontja </a:t>
            </a:r>
            <a:r>
              <a:rPr lang="hu-HU" smtClean="0">
                <a:sym typeface="Wingdings 3" pitchFamily="18" charset="2"/>
              </a:rPr>
              <a:t> lecsípi a láncvégi alanint. </a:t>
            </a:r>
            <a:r>
              <a:rPr lang="hu-HU" smtClean="0">
                <a:solidFill>
                  <a:srgbClr val="FF0000"/>
                </a:solidFill>
                <a:sym typeface="Wingdings 3" pitchFamily="18" charset="2"/>
              </a:rPr>
              <a:t>Egyensúlyi folyamat</a:t>
            </a:r>
            <a:r>
              <a:rPr lang="hu-HU" smtClean="0">
                <a:sym typeface="Wingdings 3" pitchFamily="18" charset="2"/>
              </a:rPr>
              <a:t>, visszafelé is megy, a lizinre ráköthet egy aminosavat.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mtClean="0">
                <a:sym typeface="Wingdings 3" pitchFamily="18" charset="2"/>
              </a:rPr>
              <a:t>Ha nagy fölöslegben treonint adunk a rendszerbe, akkor az alanin fokozatosan lecserélődik treoninra.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</a:pPr>
            <a:r>
              <a:rPr lang="hu-HU" smtClean="0">
                <a:sym typeface="Wingdings 3" pitchFamily="18" charset="2"/>
              </a:rPr>
              <a:t>A mellékreakciók visszaszorítása érdekében Thr-</a:t>
            </a:r>
            <a:r>
              <a:rPr lang="hu-HU" u="sng" smtClean="0">
                <a:sym typeface="Wingdings 3" pitchFamily="18" charset="2"/>
              </a:rPr>
              <a:t>észtert</a:t>
            </a:r>
            <a:r>
              <a:rPr lang="hu-HU" smtClean="0">
                <a:sym typeface="Wingdings 3" pitchFamily="18" charset="2"/>
              </a:rPr>
              <a:t> adnak.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567550" y="5297210"/>
            <a:ext cx="87863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200" i="1" smtClean="0">
                <a:solidFill>
                  <a:srgbClr val="FF0000"/>
                </a:solidFill>
              </a:rPr>
              <a:t>Peptidázok: fehérjéket meghatározott aminosav oldalláncok után</a:t>
            </a:r>
          </a:p>
          <a:p>
            <a:pPr algn="ctr"/>
            <a:r>
              <a:rPr lang="hu-HU" sz="2200" i="1">
                <a:solidFill>
                  <a:srgbClr val="FF0000"/>
                </a:solidFill>
              </a:rPr>
              <a:t>h</a:t>
            </a:r>
            <a:r>
              <a:rPr lang="hu-HU" sz="2200" i="1" smtClean="0">
                <a:solidFill>
                  <a:srgbClr val="FF0000"/>
                </a:solidFill>
              </a:rPr>
              <a:t>asító enzimek, vö. restrikciós endonukleázok (DNS hasító enzimek).</a:t>
            </a:r>
            <a:endParaRPr lang="en-US" sz="22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211" y="5726728"/>
            <a:ext cx="5185491" cy="94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469A5F-391A-48F6-8A1D-5029DF503473}" type="slidenum">
              <a:rPr lang="hu-HU" smtClean="0"/>
              <a:pPr/>
              <a:t>13</a:t>
            </a:fld>
            <a:endParaRPr lang="hu-HU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1006475"/>
          </a:xfrm>
        </p:spPr>
        <p:txBody>
          <a:bodyPr/>
          <a:lstStyle/>
          <a:p>
            <a:pPr eaLnBrk="1" hangingPunct="1">
              <a:defRPr/>
            </a:pPr>
            <a:r>
              <a:rPr lang="hu-HU" dirty="0" smtClean="0"/>
              <a:t>Kivonás hasnyálmirigyből - átalakítás</a:t>
            </a: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298" y="1112838"/>
            <a:ext cx="55324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5218389" y="1119345"/>
            <a:ext cx="4567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hu-HU" sz="2200" smtClean="0"/>
              <a:t>Tripszinnel lehasítják a láncvégi</a:t>
            </a:r>
          </a:p>
          <a:p>
            <a:pPr algn="just"/>
            <a:r>
              <a:rPr lang="hu-HU" sz="2200"/>
              <a:t>a</a:t>
            </a:r>
            <a:r>
              <a:rPr lang="hu-HU" sz="2200" smtClean="0"/>
              <a:t>lanint. Spec. körülmények kellenek (+6 fok, szerves oldószer-víz elegy), hogy a tripszin a láncközi arginint ne ismerje fel, mint hasító helyet.</a:t>
            </a:r>
          </a:p>
          <a:p>
            <a:pPr algn="just">
              <a:spcBef>
                <a:spcPts val="1200"/>
              </a:spcBef>
            </a:pPr>
            <a:r>
              <a:rPr lang="hu-HU" sz="2200" smtClean="0"/>
              <a:t>2. Nagy treonin-észter felesleg </a:t>
            </a:r>
          </a:p>
          <a:p>
            <a:pPr algn="just"/>
            <a:r>
              <a:rPr lang="hu-HU" sz="2200"/>
              <a:t>h</a:t>
            </a:r>
            <a:r>
              <a:rPr lang="hu-HU" sz="2200" smtClean="0"/>
              <a:t>ozzáadásával az alanint treoninra</a:t>
            </a:r>
          </a:p>
          <a:p>
            <a:pPr algn="just"/>
            <a:r>
              <a:rPr lang="hu-HU" sz="2200"/>
              <a:t>c</a:t>
            </a:r>
            <a:r>
              <a:rPr lang="hu-HU" sz="2200" smtClean="0"/>
              <a:t>serélik. (Az észter </a:t>
            </a:r>
            <a:r>
              <a:rPr lang="hu-HU" sz="2200" smtClean="0">
                <a:solidFill>
                  <a:srgbClr val="FF0000"/>
                </a:solidFill>
              </a:rPr>
              <a:t>védő csoport</a:t>
            </a:r>
            <a:r>
              <a:rPr lang="hu-HU" sz="2200" smtClean="0"/>
              <a:t>.)</a:t>
            </a:r>
          </a:p>
          <a:p>
            <a:pPr algn="just">
              <a:spcBef>
                <a:spcPts val="1200"/>
              </a:spcBef>
            </a:pPr>
            <a:r>
              <a:rPr lang="hu-HU" sz="2200" smtClean="0"/>
              <a:t>3. </a:t>
            </a:r>
            <a:r>
              <a:rPr lang="hu-HU" sz="2200">
                <a:sym typeface="Wingdings 3" pitchFamily="18" charset="2"/>
              </a:rPr>
              <a:t>A treonin észter hidro-lízisével alakul ki a </a:t>
            </a:r>
            <a:r>
              <a:rPr lang="hu-HU" sz="2200" smtClean="0">
                <a:sym typeface="Wingdings 3" pitchFamily="18" charset="2"/>
              </a:rPr>
              <a:t>humán </a:t>
            </a:r>
            <a:r>
              <a:rPr lang="hu-HU" sz="2200">
                <a:sym typeface="Wingdings 3" pitchFamily="18" charset="2"/>
              </a:rPr>
              <a:t>inzulin:</a:t>
            </a:r>
          </a:p>
          <a:p>
            <a:pPr algn="just"/>
            <a:endParaRPr lang="hu-HU" sz="2200" smtClean="0"/>
          </a:p>
          <a:p>
            <a:pPr algn="just"/>
            <a:endParaRPr lang="hu-H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D06800-1559-4F1E-87D4-4A5B653E19FF}" type="slidenum">
              <a:rPr lang="hu-HU" smtClean="0"/>
              <a:pPr/>
              <a:t>14</a:t>
            </a:fld>
            <a:endParaRPr lang="hu-HU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Inzulin fermentációs előállítása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600200"/>
            <a:ext cx="8059738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hu-HU" dirty="0" err="1" smtClean="0"/>
              <a:t>Prokariótákkal</a:t>
            </a:r>
            <a:r>
              <a:rPr lang="hu-HU" dirty="0" smtClean="0"/>
              <a:t> is megoldható, mert:</a:t>
            </a:r>
          </a:p>
          <a:p>
            <a:pPr marL="0" indent="0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hu-HU" dirty="0" smtClean="0"/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dirty="0" smtClean="0"/>
              <a:t>Viszonylag rövid láncok, </a:t>
            </a:r>
            <a:r>
              <a:rPr lang="hu-HU" dirty="0" smtClean="0">
                <a:solidFill>
                  <a:srgbClr val="FF0000"/>
                </a:solidFill>
              </a:rPr>
              <a:t>nincs </a:t>
            </a:r>
            <a:r>
              <a:rPr lang="hu-HU" dirty="0" err="1" smtClean="0">
                <a:solidFill>
                  <a:srgbClr val="FF0000"/>
                </a:solidFill>
              </a:rPr>
              <a:t>glikozilezés</a:t>
            </a:r>
            <a:r>
              <a:rPr lang="hu-HU" dirty="0" smtClean="0">
                <a:solidFill>
                  <a:srgbClr val="FF0000"/>
                </a:solidFill>
              </a:rPr>
              <a:t>, metilezés</a:t>
            </a:r>
            <a:r>
              <a:rPr lang="hu-HU" dirty="0" smtClean="0"/>
              <a:t>, de:</a:t>
            </a:r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dirty="0" smtClean="0"/>
              <a:t>két lánc, három diszulfid híd – nehéz </a:t>
            </a:r>
            <a:r>
              <a:rPr lang="hu-HU" smtClean="0"/>
              <a:t>jól összepárosítani.</a:t>
            </a:r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 smtClean="0"/>
              <a:t>Az intron kivágást a prokarióták nem tudják megcsinálni,</a:t>
            </a:r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hu-HU"/>
              <a:t>e</a:t>
            </a:r>
            <a:r>
              <a:rPr lang="hu-HU" smtClean="0"/>
              <a:t>zt ki kell küszöbölni.</a:t>
            </a:r>
            <a:endParaRPr lang="hu-HU" dirty="0" smtClean="0"/>
          </a:p>
          <a:p>
            <a:pPr marL="803275" lvl="1" indent="-803275" eaLnBrk="1" hangingPunct="1"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endParaRPr lang="hu-HU" dirty="0" smtClean="0"/>
          </a:p>
          <a:p>
            <a:pPr marL="803275" lvl="1" indent="-45085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hu-HU" dirty="0" smtClean="0"/>
              <a:t>megoldották a két lánc külön-külön bevitelét és fermentációját, majd összekapcsolását is </a:t>
            </a:r>
          </a:p>
          <a:p>
            <a:pPr marL="803275" lvl="1" indent="-450850" eaLnBrk="1" hangingPunct="1">
              <a:lnSpc>
                <a:spcPct val="90000"/>
              </a:lnSpc>
              <a:spcBef>
                <a:spcPct val="10000"/>
              </a:spcBef>
              <a:defRPr/>
            </a:pPr>
            <a:endParaRPr lang="hu-HU" dirty="0" smtClean="0"/>
          </a:p>
          <a:p>
            <a:pPr marL="803275" lvl="1" indent="-450850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hu-HU" dirty="0" smtClean="0"/>
              <a:t>és az egészet egyben 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275" y="0"/>
            <a:ext cx="4784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662064-CD92-4E64-91CD-85F3C7EB81D7}" type="slidenum">
              <a:rPr lang="hu-HU" smtClean="0"/>
              <a:pPr/>
              <a:t>15</a:t>
            </a:fld>
            <a:endParaRPr lang="hu-HU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875" y="83967"/>
            <a:ext cx="43434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Kettős fermentáció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20" y="1039368"/>
            <a:ext cx="5542908" cy="30845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A két láncot két külön plazmidba</a:t>
            </a:r>
            <a:br>
              <a:rPr lang="hu-HU" smtClean="0"/>
            </a:br>
            <a:r>
              <a:rPr lang="hu-HU" smtClean="0"/>
              <a:t>vitték be.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Két </a:t>
            </a:r>
            <a:r>
              <a:rPr lang="hu-HU" i="1" smtClean="0"/>
              <a:t>E. coli</a:t>
            </a:r>
            <a:r>
              <a:rPr lang="hu-HU" smtClean="0"/>
              <a:t> törzs, két külön fermentáció.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A két aminosav láncot a bacikból</a:t>
            </a:r>
          </a:p>
          <a:p>
            <a:pPr marL="0" indent="0" eaLnBrk="1" hangingPunct="1"/>
            <a:r>
              <a:rPr lang="hu-HU"/>
              <a:t>k</a:t>
            </a:r>
            <a:r>
              <a:rPr lang="hu-HU" smtClean="0"/>
              <a:t>ülön-külön kinyerik és tisztítják.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u-HU" smtClean="0"/>
              <a:t>Végül összekapcsolás.</a:t>
            </a:r>
          </a:p>
          <a:p>
            <a:pPr marL="0" indent="0" eaLnBrk="1" hangingPunct="1"/>
            <a:r>
              <a:rPr lang="hu-HU" smtClean="0"/>
              <a:t>Ez a diszulfid hidak létrehozását</a:t>
            </a:r>
          </a:p>
          <a:p>
            <a:pPr marL="0" indent="0" eaLnBrk="1" hangingPunct="1"/>
            <a:r>
              <a:rPr lang="hu-HU" smtClean="0"/>
              <a:t>jelenti és már kémiai módszerrel,</a:t>
            </a:r>
          </a:p>
          <a:p>
            <a:pPr marL="0" indent="0" eaLnBrk="1" hangingPunct="1"/>
            <a:r>
              <a:rPr lang="hu-HU" smtClean="0"/>
              <a:t>a baktériumokon kívül történik.</a:t>
            </a:r>
          </a:p>
          <a:p>
            <a:pPr marL="0" indent="0" eaLnBrk="1" hangingPunct="1"/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E559C3-819A-46DB-93D7-982AE7B72DC9}" type="slidenum">
              <a:rPr lang="hu-HU" smtClean="0"/>
              <a:pPr/>
              <a:t>16</a:t>
            </a:fld>
            <a:endParaRPr lang="hu-HU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Inzulin fermentációs előállítása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hu-HU" smtClean="0"/>
              <a:t>Az egész lánc előállítása génmanipuláció szempontjából nem nehezebb, mert a teljes inzulin gén (pre-pro-inzulin) befér egy </a:t>
            </a:r>
            <a:r>
              <a:rPr lang="hu-HU" i="1" smtClean="0"/>
              <a:t>E. coli</a:t>
            </a:r>
            <a:r>
              <a:rPr lang="hu-HU" smtClean="0"/>
              <a:t> plazmidba, de a utána a lánc hasítása bonyolultabb (két en-zimes lépés):</a:t>
            </a:r>
          </a:p>
          <a:p>
            <a:pPr marL="0" indent="0" eaLnBrk="1" hangingPunct="1"/>
            <a:endParaRPr lang="hu-HU" smtClean="0"/>
          </a:p>
          <a:p>
            <a:pPr marL="720725" lvl="1" indent="-360363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hu-HU" smtClean="0"/>
              <a:t>Hasítás három helyen Arg mellett (tripszin, sertés pancre-asból)</a:t>
            </a:r>
          </a:p>
          <a:p>
            <a:pPr marL="720725" lvl="1" indent="-360363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endParaRPr lang="hu-HU" smtClean="0"/>
          </a:p>
          <a:p>
            <a:pPr marL="720725" lvl="1" indent="-360363" eaLnBrk="1" hangingPunct="1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hu-HU" smtClean="0"/>
              <a:t>A B és C lánc közötti két Arg lecsípése (karboxipeptidáz B, exopeptidáz, szintén sertés pancreasból)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55E287-91D5-4EBC-AFB8-5819353B55C4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9512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A pre-pro-inzulin enzimes hasításai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hu-HU" smtClean="0"/>
              <a:t> </a:t>
            </a:r>
          </a:p>
          <a:p>
            <a:pPr marL="0" indent="0" eaLnBrk="1" hangingPunct="1"/>
            <a:endParaRPr lang="hu-HU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025" y="1036467"/>
            <a:ext cx="906462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658866" y="519272"/>
            <a:ext cx="8788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smtClean="0"/>
              <a:t>Tripszinnel: ez a Lys és Arg oldalláncok után hasít.</a:t>
            </a:r>
          </a:p>
          <a:p>
            <a:pPr algn="ctr"/>
            <a:r>
              <a:rPr lang="hu-HU" sz="2000" b="1"/>
              <a:t>O</a:t>
            </a:r>
            <a:r>
              <a:rPr lang="hu-HU" sz="2000" b="1" smtClean="0"/>
              <a:t>ptimalizálják a reakció körülményeket, hogy csak az Arg után vágjon.</a:t>
            </a:r>
            <a:endParaRPr lang="en-US" sz="2000" b="1"/>
          </a:p>
        </p:txBody>
      </p:sp>
      <p:sp>
        <p:nvSpPr>
          <p:cNvPr id="4" name="Szövegdoboz 3"/>
          <p:cNvSpPr txBox="1"/>
          <p:nvPr/>
        </p:nvSpPr>
        <p:spPr>
          <a:xfrm>
            <a:off x="5377218" y="2538480"/>
            <a:ext cx="17940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smtClean="0"/>
              <a:t>Arg = arginin</a:t>
            </a:r>
            <a:endParaRPr lang="en-US" sz="2200"/>
          </a:p>
        </p:txBody>
      </p:sp>
      <p:sp>
        <p:nvSpPr>
          <p:cNvPr id="3" name="Szövegdoboz 2"/>
          <p:cNvSpPr txBox="1"/>
          <p:nvPr/>
        </p:nvSpPr>
        <p:spPr>
          <a:xfrm>
            <a:off x="962313" y="5540747"/>
            <a:ext cx="8164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smtClean="0"/>
              <a:t>Le tudja vágni a „pre” részt és ki tudja hasítani a C-láncot, de </a:t>
            </a:r>
            <a:br>
              <a:rPr lang="hu-HU" sz="2000" b="1" smtClean="0"/>
            </a:br>
            <a:r>
              <a:rPr lang="hu-HU" sz="2000" b="1" smtClean="0"/>
              <a:t>a B-lánc végén otthagy 2 Arg-t. </a:t>
            </a:r>
            <a:r>
              <a:rPr lang="hu-HU" sz="2000" b="1" smtClean="0">
                <a:sym typeface="Wingdings" panose="05000000000000000000" pitchFamily="2" charset="2"/>
              </a:rPr>
              <a:t> exopeptidázzal hasítják le őket.</a:t>
            </a:r>
            <a:endParaRPr lang="en-US" sz="2000" b="1"/>
          </a:p>
        </p:txBody>
      </p:sp>
      <p:sp>
        <p:nvSpPr>
          <p:cNvPr id="5" name="Szövegdoboz 4"/>
          <p:cNvSpPr txBox="1"/>
          <p:nvPr/>
        </p:nvSpPr>
        <p:spPr>
          <a:xfrm>
            <a:off x="3736428" y="6201335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/>
              <a:t>Vö.: Kisgömböc a mesében…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F272D5-3E6C-4EB9-9CD9-EB077E75B559}" type="slidenum">
              <a:rPr lang="hu-HU" smtClean="0"/>
              <a:pPr/>
              <a:t>18</a:t>
            </a:fld>
            <a:endParaRPr lang="hu-HU" smtClean="0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5278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Az inzulin tisztítása és feldolgozása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6700" y="746595"/>
            <a:ext cx="89154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10000"/>
              </a:spcBef>
              <a:buFontTx/>
              <a:buAutoNum type="arabicPeriod"/>
            </a:pPr>
            <a:r>
              <a:rPr lang="hu-HU" sz="2400" dirty="0" smtClean="0"/>
              <a:t>Gélkromatográfia </a:t>
            </a:r>
            <a:r>
              <a:rPr lang="hu-HU" sz="2400" dirty="0"/>
              <a:t>(kis molekulák </a:t>
            </a:r>
            <a:r>
              <a:rPr lang="hu-HU" sz="2400" smtClean="0"/>
              <a:t>elválasztása).</a:t>
            </a:r>
            <a:endParaRPr lang="hu-HU" sz="2400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hu-HU" sz="2400" smtClean="0"/>
              <a:t>Ioncsere kromatográfia.</a:t>
            </a:r>
            <a:endParaRPr lang="hu-HU" sz="2400" dirty="0"/>
          </a:p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hu-HU" sz="2400" smtClean="0"/>
              <a:t>Kristályosítás</a:t>
            </a:r>
            <a:r>
              <a:rPr lang="hu-HU" sz="2400" dirty="0"/>
              <a:t>: </a:t>
            </a:r>
            <a:r>
              <a:rPr lang="hu-HU" sz="2400" dirty="0" err="1"/>
              <a:t>Zn</a:t>
            </a:r>
            <a:r>
              <a:rPr lang="hu-HU" sz="2400" dirty="0"/>
              <a:t> </a:t>
            </a:r>
            <a:r>
              <a:rPr lang="hu-HU" sz="2400"/>
              <a:t>ionnal</a:t>
            </a:r>
            <a:r>
              <a:rPr lang="hu-HU" sz="2400" smtClean="0"/>
              <a:t>. Így </a:t>
            </a:r>
            <a:r>
              <a:rPr lang="hu-HU" sz="2400" dirty="0"/>
              <a:t>stabil, tárolható.</a:t>
            </a:r>
          </a:p>
          <a:p>
            <a:pPr marL="457200" indent="-457200">
              <a:lnSpc>
                <a:spcPct val="90000"/>
              </a:lnSpc>
              <a:spcBef>
                <a:spcPct val="10000"/>
              </a:spcBef>
            </a:pPr>
            <a:endParaRPr lang="hu-HU" sz="2400" dirty="0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095500"/>
            <a:ext cx="52355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47278" y="2440474"/>
            <a:ext cx="4209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smtClean="0"/>
              <a:t>Mivel injekcióval juttatják a </a:t>
            </a:r>
          </a:p>
          <a:p>
            <a:pPr algn="ctr"/>
            <a:r>
              <a:rPr lang="hu-HU" sz="2200"/>
              <a:t>v</a:t>
            </a:r>
            <a:r>
              <a:rPr lang="hu-HU" sz="2200" smtClean="0"/>
              <a:t>érkeringésbe, sterilnek,</a:t>
            </a:r>
          </a:p>
          <a:p>
            <a:pPr algn="ctr"/>
            <a:r>
              <a:rPr lang="hu-HU" sz="2200" smtClean="0"/>
              <a:t>jól oldhatónak, stabilnak kell</a:t>
            </a:r>
          </a:p>
          <a:p>
            <a:pPr algn="ctr"/>
            <a:r>
              <a:rPr lang="hu-HU" sz="2200"/>
              <a:t>l</a:t>
            </a:r>
            <a:r>
              <a:rPr lang="hu-HU" sz="2200" smtClean="0"/>
              <a:t>ennie…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CA1548-201B-4D34-A1FE-F8AB49B23A36}" type="slidenum">
              <a:rPr lang="hu-HU" smtClean="0"/>
              <a:pPr/>
              <a:t>19</a:t>
            </a:fld>
            <a:endParaRPr lang="hu-HU" smtClean="0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680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VAKCINAGYÁRTÁS </a:t>
            </a:r>
            <a:br>
              <a:rPr lang="hu-HU" sz="3000" smtClean="0"/>
            </a:br>
            <a:r>
              <a:rPr lang="hu-HU" sz="3000" smtClean="0"/>
              <a:t>(Edward Jenner, vacca = tehén latinul)</a:t>
            </a:r>
          </a:p>
        </p:txBody>
      </p:sp>
      <p:graphicFrame>
        <p:nvGraphicFramePr>
          <p:cNvPr id="233493" name="Group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6709131"/>
              </p:ext>
            </p:extLst>
          </p:nvPr>
        </p:nvGraphicFramePr>
        <p:xfrm>
          <a:off x="733425" y="3786325"/>
          <a:ext cx="8677275" cy="2968183"/>
        </p:xfrm>
        <a:graphic>
          <a:graphicData uri="http://schemas.openxmlformats.org/drawingml/2006/table">
            <a:tbl>
              <a:tblPr/>
              <a:tblGrid>
                <a:gridCol w="4338638"/>
                <a:gridCol w="4338637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Passzív immunizálás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Aktív immunizálás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antitest (antitoxin) bevitele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antigén bevitele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más sejtek termelik az antitesteket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szervezet maga termeli az antitesteket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terápia/gyógykezelés – fennálló betegség esetén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profilaxis/megelőzés – jövőbeli betegség ellen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zövegdoboz 1"/>
          <p:cNvSpPr txBox="1"/>
          <p:nvPr/>
        </p:nvSpPr>
        <p:spPr>
          <a:xfrm>
            <a:off x="0" y="1277009"/>
            <a:ext cx="968290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/>
              <a:t>A fertőző betegségek (bakteriális vagy vírusos) elleni </a:t>
            </a:r>
            <a:r>
              <a:rPr lang="hu-HU" sz="2200" smtClean="0"/>
              <a:t>immun védekezésben </a:t>
            </a:r>
          </a:p>
          <a:p>
            <a:r>
              <a:rPr lang="hu-HU" sz="2200" smtClean="0"/>
              <a:t>részt </a:t>
            </a:r>
            <a:r>
              <a:rPr lang="hu-HU" sz="2200"/>
              <a:t>vevő fehérjék előállítása</a:t>
            </a:r>
            <a:r>
              <a:rPr lang="hu-HU" sz="2200" smtClean="0"/>
              <a:t>.</a:t>
            </a:r>
          </a:p>
          <a:p>
            <a:r>
              <a:rPr lang="hu-HU" sz="2200" smtClean="0"/>
              <a:t>Immunrendszer: sejtes és molekuláris (humorális) immunválasz.</a:t>
            </a:r>
          </a:p>
          <a:p>
            <a:r>
              <a:rPr lang="hu-HU" sz="2200" smtClean="0"/>
              <a:t>Antigén: „idegen anyag”. Bármi, amit az immunrendszer </a:t>
            </a:r>
          </a:p>
          <a:p>
            <a:r>
              <a:rPr lang="hu-HU" sz="2200" smtClean="0"/>
              <a:t>idegen anyagként ismer fel.</a:t>
            </a:r>
          </a:p>
          <a:p>
            <a:r>
              <a:rPr lang="hu-HU" sz="2200" smtClean="0"/>
              <a:t>Antitest: olyan molekula, amit az immunrendszer termel egy adott antigén =</a:t>
            </a:r>
          </a:p>
          <a:p>
            <a:r>
              <a:rPr lang="hu-HU" sz="2200" smtClean="0"/>
              <a:t>Idegen anyag felismerésére.</a:t>
            </a:r>
            <a:endParaRPr lang="hu-HU" sz="2200"/>
          </a:p>
          <a:p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24D97E-7C23-4643-894A-9D6114DE5BCB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1. Inzulin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52463" y="3127375"/>
            <a:ext cx="60436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400" dirty="0">
                <a:latin typeface="+mn-lt"/>
              </a:rPr>
              <a:t>Nélkülözhetetlen a cukorbetegek számára.</a:t>
            </a:r>
          </a:p>
          <a:p>
            <a:r>
              <a:rPr lang="hu-HU" sz="2400" dirty="0">
                <a:latin typeface="+mn-lt"/>
              </a:rPr>
              <a:t>Diabetes: cukor anyagcsere zavar, </a:t>
            </a:r>
            <a:r>
              <a:rPr lang="hu-HU" sz="2400" dirty="0" err="1">
                <a:latin typeface="+mn-lt"/>
              </a:rPr>
              <a:t>mege-melkedik</a:t>
            </a:r>
            <a:r>
              <a:rPr lang="hu-HU" sz="2400" dirty="0">
                <a:latin typeface="+mn-lt"/>
              </a:rPr>
              <a:t> a vércukorszint.</a:t>
            </a:r>
          </a:p>
          <a:p>
            <a:r>
              <a:rPr lang="hu-HU" sz="2400" dirty="0">
                <a:latin typeface="+mn-lt"/>
              </a:rPr>
              <a:t>Inzulin: kettős </a:t>
            </a:r>
            <a:r>
              <a:rPr lang="hu-HU" sz="2400" dirty="0" err="1">
                <a:latin typeface="+mn-lt"/>
              </a:rPr>
              <a:t>peptidlánc</a:t>
            </a:r>
            <a:r>
              <a:rPr lang="hu-HU" sz="2400" dirty="0">
                <a:latin typeface="+mn-lt"/>
              </a:rPr>
              <a:t>, per </a:t>
            </a:r>
            <a:r>
              <a:rPr lang="hu-HU" sz="2400" err="1">
                <a:latin typeface="+mn-lt"/>
              </a:rPr>
              <a:t>os</a:t>
            </a:r>
            <a:r>
              <a:rPr lang="hu-HU" sz="2400">
                <a:latin typeface="+mn-lt"/>
              </a:rPr>
              <a:t> </a:t>
            </a:r>
            <a:endParaRPr lang="hu-HU" sz="2400" smtClean="0">
              <a:latin typeface="+mn-lt"/>
            </a:endParaRPr>
          </a:p>
          <a:p>
            <a:r>
              <a:rPr lang="hu-HU" sz="2400" smtClean="0">
                <a:latin typeface="+mn-lt"/>
              </a:rPr>
              <a:t>(szájon át) nem adható</a:t>
            </a:r>
            <a:r>
              <a:rPr lang="hu-HU" sz="2400" dirty="0">
                <a:latin typeface="+mn-lt"/>
              </a:rPr>
              <a:t>, </a:t>
            </a:r>
            <a:r>
              <a:rPr lang="hu-HU" sz="2400">
                <a:latin typeface="+mn-lt"/>
              </a:rPr>
              <a:t>mert </a:t>
            </a:r>
            <a:r>
              <a:rPr lang="hu-HU" sz="2400" smtClean="0">
                <a:latin typeface="+mn-lt"/>
              </a:rPr>
              <a:t>lebomlana</a:t>
            </a:r>
          </a:p>
          <a:p>
            <a:r>
              <a:rPr lang="hu-HU" sz="2400" smtClean="0">
                <a:latin typeface="+mn-lt"/>
              </a:rPr>
              <a:t> </a:t>
            </a:r>
            <a:r>
              <a:rPr lang="hu-HU" sz="2400" dirty="0">
                <a:latin typeface="+mn-lt"/>
                <a:sym typeface="Wingdings 3" pitchFamily="18" charset="2"/>
              </a:rPr>
              <a:t></a:t>
            </a:r>
            <a:r>
              <a:rPr lang="hu-HU" sz="2400" dirty="0">
                <a:latin typeface="+mn-lt"/>
              </a:rPr>
              <a:t> injekció, </a:t>
            </a:r>
            <a:r>
              <a:rPr lang="hu-HU" sz="2400">
                <a:latin typeface="+mn-lt"/>
              </a:rPr>
              <a:t>vagy </a:t>
            </a:r>
            <a:r>
              <a:rPr lang="hu-HU" sz="2400" smtClean="0">
                <a:latin typeface="+mn-lt"/>
              </a:rPr>
              <a:t>inhalálás</a:t>
            </a:r>
            <a:endParaRPr lang="hu-HU" sz="2400" dirty="0">
              <a:latin typeface="+mn-lt"/>
            </a:endParaRPr>
          </a:p>
        </p:txBody>
      </p:sp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725" y="3294063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9938" y="1450975"/>
            <a:ext cx="8523287" cy="167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4AF169-9C03-4F3E-9D7E-BAD737AC88DC}" type="slidenum">
              <a:rPr lang="hu-HU" smtClean="0"/>
              <a:pPr/>
              <a:t>20</a:t>
            </a:fld>
            <a:endParaRPr lang="hu-HU" smtClean="0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VAKCINAGYÁRTÁS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hu-HU" smtClean="0"/>
              <a:t>Az immunválaszt kiváltó anyag jellege szerint a vakcina lehet:</a:t>
            </a:r>
          </a:p>
          <a:p>
            <a:pPr marL="457200" indent="-457200" eaLnBrk="1" hangingPunct="1"/>
            <a:endParaRPr lang="hu-HU" smtClean="0"/>
          </a:p>
          <a:p>
            <a:pPr marL="457200" indent="-457200" eaLnBrk="1" hangingPunct="1">
              <a:buFontTx/>
              <a:buAutoNum type="arabicPeriod"/>
            </a:pPr>
            <a:r>
              <a:rPr lang="hu-HU" smtClean="0"/>
              <a:t>Élő, attenuált (legyengített, már nem virulens) kórokozó baktérium: pl. BCG = Bacille Calmette Guérin, a </a:t>
            </a:r>
            <a:r>
              <a:rPr lang="hu-HU" i="1" smtClean="0">
                <a:latin typeface="Times New Roman" pitchFamily="18" charset="0"/>
              </a:rPr>
              <a:t>Mycobacteri-um tuberculosis</a:t>
            </a:r>
            <a:r>
              <a:rPr lang="hu-HU" smtClean="0"/>
              <a:t> avirulens, immunogén törzse			 vírusok: mumpsz, kanyaró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mtClean="0"/>
              <a:t>Elölt, inaktivált kórokozó. Nem szaporodó, nem fertőzőképes, de fehérjéi immunogének maradtak.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smtClean="0"/>
              <a:t>Alegység- (subunit) vakcina: az egész kórokozó helyett csak egy-két jellegzetes immunogén fehérjét viszünk be. Biztonsá-gosabb, mert nincs benne DNS.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F8D19C-94D1-4C5A-B312-F7D3ACAB360F}" type="slidenum">
              <a:rPr lang="hu-HU" smtClean="0"/>
              <a:pPr/>
              <a:t>21</a:t>
            </a:fld>
            <a:endParaRPr lang="hu-HU" smtClean="0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VAKCINAGYÁRTÁS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hu-HU" dirty="0" smtClean="0"/>
              <a:t>Technológiai szempontból több eltérő gyártási mód létezik:</a:t>
            </a:r>
          </a:p>
          <a:p>
            <a:pPr marL="457200" indent="-457200" eaLnBrk="1" hangingPunct="1"/>
            <a:endParaRPr lang="hu-HU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/>
              <a:t>Emlős állatokban (nyulak, kutyák, disznók, lovak)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/>
              <a:t>Csirkeembrióban (tojásban)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err="1" smtClean="0"/>
              <a:t>Attenuált</a:t>
            </a:r>
            <a:r>
              <a:rPr lang="hu-HU" dirty="0" smtClean="0"/>
              <a:t> baktérium fermentációval (</a:t>
            </a:r>
            <a:r>
              <a:rPr lang="hu-HU" dirty="0" err="1" smtClean="0"/>
              <a:t>szubmerz</a:t>
            </a:r>
            <a:r>
              <a:rPr lang="hu-HU" dirty="0" smtClean="0"/>
              <a:t>, aerob </a:t>
            </a:r>
            <a:r>
              <a:rPr lang="hu-HU" dirty="0" err="1" smtClean="0"/>
              <a:t>te-nyésztés</a:t>
            </a:r>
            <a:r>
              <a:rPr lang="hu-HU" dirty="0" smtClean="0"/>
              <a:t>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err="1" smtClean="0"/>
              <a:t>Rekombináns</a:t>
            </a:r>
            <a:r>
              <a:rPr lang="hu-HU" dirty="0" smtClean="0"/>
              <a:t> fehérjék előállítása baktérium fermentációval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/>
              <a:t>Vírus szaporítás állati sejtek tenyésztésével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err="1" smtClean="0"/>
              <a:t>Rekombináns</a:t>
            </a:r>
            <a:r>
              <a:rPr lang="hu-HU" dirty="0" smtClean="0"/>
              <a:t> fehérjék előállítása állati sejtek </a:t>
            </a:r>
            <a:r>
              <a:rPr lang="hu-HU" dirty="0" err="1" smtClean="0"/>
              <a:t>tenyészté-sével</a:t>
            </a:r>
            <a:r>
              <a:rPr lang="hu-H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AA3F5D-8C37-4505-BB5C-A98D8D6B5EAC}" type="slidenum">
              <a:rPr lang="hu-HU" smtClean="0"/>
              <a:pPr/>
              <a:t>22</a:t>
            </a:fld>
            <a:endParaRPr lang="hu-HU" smtClean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REKOMBINÁNS FEHÉRJE VAKCINÁK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567" y="1881051"/>
            <a:ext cx="8653463" cy="4106999"/>
          </a:xfrm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Izolálni, esetleg szintetizálni az antigén fehérjét kódoló gént.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Génmanipulációval bevinni egy jól kezelhető </a:t>
            </a:r>
            <a:r>
              <a:rPr lang="hu-HU" dirty="0" err="1" smtClean="0">
                <a:sym typeface="Wingdings 3" pitchFamily="18" charset="2"/>
              </a:rPr>
              <a:t>gazdaszer-vezetbe</a:t>
            </a:r>
            <a:r>
              <a:rPr lang="hu-HU" dirty="0" smtClean="0">
                <a:sym typeface="Wingdings 3" pitchFamily="18" charset="2"/>
              </a:rPr>
              <a:t>, </a:t>
            </a:r>
            <a:r>
              <a:rPr lang="hu-HU" dirty="0" err="1" smtClean="0">
                <a:sym typeface="Wingdings 3" pitchFamily="18" charset="2"/>
              </a:rPr>
              <a:t>expresszálni</a:t>
            </a:r>
            <a:r>
              <a:rPr lang="hu-HU" dirty="0" smtClean="0">
                <a:sym typeface="Wingdings 3" pitchFamily="18" charset="2"/>
              </a:rPr>
              <a:t>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Fermentációval előállítani a fehérjét.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hu-HU" dirty="0" smtClean="0">
                <a:sym typeface="Wingdings 3" pitchFamily="18" charset="2"/>
              </a:rPr>
              <a:t>Feldolgozás: extracelluláris </a:t>
            </a:r>
            <a:r>
              <a:rPr lang="hu-HU" dirty="0" smtClean="0">
                <a:sym typeface="Symbol" pitchFamily="18" charset="2"/>
              </a:rPr>
              <a:t></a:t>
            </a:r>
            <a:r>
              <a:rPr lang="hu-HU" dirty="0" smtClean="0">
                <a:sym typeface="Wingdings 3" pitchFamily="18" charset="2"/>
              </a:rPr>
              <a:t> intracelluláris esetben</a:t>
            </a:r>
          </a:p>
          <a:p>
            <a:pPr marL="457200" indent="-457200" eaLnBrk="1" hangingPunct="1"/>
            <a:r>
              <a:rPr lang="hu-HU" dirty="0" smtClean="0">
                <a:sym typeface="Wingdings 3" pitchFamily="18" charset="2"/>
              </a:rPr>
              <a:t>	- kíméletes sejtelválasztás</a:t>
            </a:r>
          </a:p>
          <a:p>
            <a:pPr marL="457200" indent="-457200" eaLnBrk="1" hangingPunct="1"/>
            <a:r>
              <a:rPr lang="hu-HU" dirty="0" smtClean="0">
                <a:sym typeface="Wingdings 3" pitchFamily="18" charset="2"/>
              </a:rPr>
              <a:t>	- tisztítási lépések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BB2D2-2EFE-4C4B-872E-58EFE7940128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627188"/>
            <a:ext cx="8653463" cy="4360862"/>
          </a:xfrm>
        </p:spPr>
        <p:txBody>
          <a:bodyPr/>
          <a:lstStyle/>
          <a:p>
            <a:pPr marL="0" indent="0" algn="just" eaLnBrk="1" hangingPunct="1"/>
            <a:r>
              <a:rPr lang="hu-HU" dirty="0" smtClean="0">
                <a:sym typeface="Wingdings 3" pitchFamily="18" charset="2"/>
              </a:rPr>
              <a:t>HBV – hepatitis B vírus – hatására a májsejtek pusztulnak, májgyulladás, elégtelenség, sárgaság, akut vagy krónikus májzsugor, esetleg </a:t>
            </a:r>
            <a:r>
              <a:rPr lang="hu-HU" dirty="0" err="1" smtClean="0">
                <a:sym typeface="Wingdings 3" pitchFamily="18" charset="2"/>
              </a:rPr>
              <a:t>carcinoma</a:t>
            </a:r>
            <a:r>
              <a:rPr lang="hu-HU" dirty="0" smtClean="0">
                <a:sym typeface="Wingdings 3" pitchFamily="18" charset="2"/>
              </a:rPr>
              <a:t>.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Világszinten a lakosság 5%-a fertőzött ~350 millió ember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Fertőzés átvitele: vérrel, tűvel, szexuális úton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Lappangási idő: 1,5 – 3 hónap, ezalatt is vírusgazda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A vírus egységek a májsejtekben szintetizálódnak, a májsejtek szétesésével a vérbe kerülnek. A fehérjék a betegek véréből kimutathatók, sőt izolálhatók – ez volt az első vakcina.  korlátozott mennyiség és veszélyes (vírusátvitel: HBV, HIV is!)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HEPATITIS B VAKCINA</a:t>
            </a:r>
          </a:p>
        </p:txBody>
      </p:sp>
      <p:sp>
        <p:nvSpPr>
          <p:cNvPr id="40963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12C9F-8B1F-4391-880A-7A0718D889CA}" type="slidenum">
              <a:rPr lang="hu-HU" smtClean="0"/>
              <a:pPr/>
              <a:t>24</a:t>
            </a:fld>
            <a:endParaRPr lang="hu-HU" smtClean="0"/>
          </a:p>
        </p:txBody>
      </p:sp>
      <p:pic>
        <p:nvPicPr>
          <p:cNvPr id="40964" name="Kép 9" descr="img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8" y="2270125"/>
            <a:ext cx="64087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87475"/>
            <a:ext cx="8653463" cy="4462463"/>
          </a:xfrm>
        </p:spPr>
        <p:txBody>
          <a:bodyPr/>
          <a:lstStyle/>
          <a:p>
            <a:pPr marL="0" indent="0"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HBV – hepatitis B vírus – 42 nm-es, háromféle antigénje van: s – </a:t>
            </a:r>
            <a:r>
              <a:rPr lang="hu-HU" dirty="0" err="1" smtClean="0">
                <a:sym typeface="Wingdings 3" pitchFamily="18" charset="2"/>
              </a:rPr>
              <a:t>surface</a:t>
            </a:r>
            <a:r>
              <a:rPr lang="hu-HU" dirty="0" smtClean="0">
                <a:sym typeface="Wingdings 3" pitchFamily="18" charset="2"/>
              </a:rPr>
              <a:t> (felületi),</a:t>
            </a: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e – </a:t>
            </a:r>
            <a:r>
              <a:rPr lang="hu-HU" dirty="0" err="1" smtClean="0">
                <a:sym typeface="Wingdings 3" pitchFamily="18" charset="2"/>
              </a:rPr>
              <a:t>endo</a:t>
            </a:r>
            <a:r>
              <a:rPr lang="hu-HU" dirty="0" smtClean="0">
                <a:sym typeface="Wingdings 3" pitchFamily="18" charset="2"/>
              </a:rPr>
              <a:t> (belső),</a:t>
            </a: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c – </a:t>
            </a:r>
            <a:r>
              <a:rPr lang="hu-HU" dirty="0" err="1" smtClean="0">
                <a:sym typeface="Wingdings 3" pitchFamily="18" charset="2"/>
              </a:rPr>
              <a:t>core</a:t>
            </a:r>
            <a:r>
              <a:rPr lang="hu-HU" dirty="0" smtClean="0">
                <a:sym typeface="Wingdings 3" pitchFamily="18" charset="2"/>
              </a:rPr>
              <a:t> („</a:t>
            </a:r>
            <a:r>
              <a:rPr lang="hu-HU" smtClean="0">
                <a:sym typeface="Wingdings 3" pitchFamily="18" charset="2"/>
              </a:rPr>
              <a:t>mag”)</a:t>
            </a:r>
          </a:p>
          <a:p>
            <a:pPr algn="just" eaLnBrk="1" hangingPunct="1">
              <a:defRPr/>
            </a:pPr>
            <a:endParaRPr lang="hu-HU" smtClean="0">
              <a:sym typeface="Wingdings 3" pitchFamily="18" charset="2"/>
            </a:endParaRPr>
          </a:p>
          <a:p>
            <a:pPr algn="just" eaLnBrk="1" hangingPunct="1">
              <a:defRPr/>
            </a:pPr>
            <a:r>
              <a:rPr lang="hu-HU" smtClean="0">
                <a:sym typeface="Wingdings 3" pitchFamily="18" charset="2"/>
              </a:rPr>
              <a:t>Az immunrendszer</a:t>
            </a:r>
          </a:p>
          <a:p>
            <a:pPr algn="just" eaLnBrk="1" hangingPunct="1">
              <a:defRPr/>
            </a:pPr>
            <a:r>
              <a:rPr lang="hu-HU" smtClean="0">
                <a:sym typeface="Wingdings 3" pitchFamily="18" charset="2"/>
              </a:rPr>
              <a:t>Mindhárom antigént</a:t>
            </a:r>
          </a:p>
          <a:p>
            <a:pPr algn="just" eaLnBrk="1" hangingPunct="1">
              <a:defRPr/>
            </a:pPr>
            <a:r>
              <a:rPr lang="hu-HU" smtClean="0">
                <a:sym typeface="Wingdings 3" pitchFamily="18" charset="2"/>
              </a:rPr>
              <a:t>Képes felismerni.</a:t>
            </a:r>
            <a:endParaRPr lang="hu-HU" dirty="0" smtClean="0">
              <a:sym typeface="Wingdings 3" pitchFamily="18" charset="2"/>
            </a:endParaRP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+ a DNS és a</a:t>
            </a:r>
          </a:p>
          <a:p>
            <a:pPr algn="just" eaLnBrk="1" hangingPunct="1">
              <a:defRPr/>
            </a:pPr>
            <a:r>
              <a:rPr lang="hu-HU" dirty="0" smtClean="0">
                <a:sym typeface="Wingdings 3" pitchFamily="18" charset="2"/>
              </a:rPr>
              <a:t> </a:t>
            </a:r>
            <a:r>
              <a:rPr lang="hu-HU" dirty="0" err="1" smtClean="0">
                <a:sym typeface="Wingdings 3" pitchFamily="18" charset="2"/>
              </a:rPr>
              <a:t>DNS-polimeráz</a:t>
            </a:r>
            <a:endParaRPr lang="hu-HU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HEPATITIS B VAKCINA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812925"/>
            <a:ext cx="4626000" cy="4037013"/>
          </a:xfrm>
        </p:spPr>
        <p:txBody>
          <a:bodyPr/>
          <a:lstStyle/>
          <a:p>
            <a:pPr marL="0" indent="0" algn="just" eaLnBrk="1" hangingPunct="1"/>
            <a:r>
              <a:rPr lang="hu-HU" dirty="0" smtClean="0">
                <a:sym typeface="Wingdings 3" pitchFamily="18" charset="2"/>
              </a:rPr>
              <a:t>A HBV DNS két szála nem egy-forma hosszú: a - szál (</a:t>
            </a:r>
            <a:r>
              <a:rPr lang="hu-HU" dirty="0" err="1" smtClean="0">
                <a:sym typeface="Wingdings 3" pitchFamily="18" charset="2"/>
              </a:rPr>
              <a:t>kodogén</a:t>
            </a:r>
            <a:r>
              <a:rPr lang="hu-HU" dirty="0" smtClean="0">
                <a:sym typeface="Wingdings 3" pitchFamily="18" charset="2"/>
              </a:rPr>
              <a:t>) ~3200 nukleotid, a + szál ennek csak 55-75%-a. </a:t>
            </a:r>
          </a:p>
          <a:p>
            <a:pPr marL="0" indent="0" algn="just" eaLnBrk="1" hangingPunct="1"/>
            <a:endParaRPr lang="hu-HU" dirty="0" smtClean="0">
              <a:sym typeface="Wingdings 3" pitchFamily="18" charset="2"/>
            </a:endParaRPr>
          </a:p>
          <a:p>
            <a:pPr marL="0" indent="0" algn="just" eaLnBrk="1" hangingPunct="1"/>
            <a:r>
              <a:rPr lang="hu-HU" dirty="0" smtClean="0">
                <a:sym typeface="Wingdings 3" pitchFamily="18" charset="2"/>
              </a:rPr>
              <a:t>A </a:t>
            </a:r>
            <a:r>
              <a:rPr lang="hu-HU" dirty="0" err="1" smtClean="0">
                <a:sym typeface="Wingdings 3" pitchFamily="18" charset="2"/>
              </a:rPr>
              <a:t>HBsAg</a:t>
            </a:r>
            <a:r>
              <a:rPr lang="hu-HU" dirty="0" smtClean="0">
                <a:sym typeface="Wingdings 3" pitchFamily="18" charset="2"/>
              </a:rPr>
              <a:t> fehérje 226 aminosav</a:t>
            </a:r>
            <a:r>
              <a:rPr lang="hu-HU" smtClean="0">
                <a:sym typeface="Wingdings 3" pitchFamily="18" charset="2"/>
              </a:rPr>
              <a:t>, </a:t>
            </a:r>
            <a:r>
              <a:rPr lang="hu-HU" smtClean="0">
                <a:solidFill>
                  <a:srgbClr val="FF0000"/>
                </a:solidFill>
                <a:sym typeface="Wingdings 3" pitchFamily="18" charset="2"/>
              </a:rPr>
              <a:t>lipoprotein</a:t>
            </a:r>
            <a:r>
              <a:rPr lang="hu-HU" smtClean="0">
                <a:sym typeface="Wingdings 3" pitchFamily="18" charset="2"/>
              </a:rPr>
              <a:t> </a:t>
            </a:r>
            <a:r>
              <a:rPr lang="hu-HU" smtClean="0">
                <a:solidFill>
                  <a:srgbClr val="FF0000"/>
                </a:solidFill>
                <a:sym typeface="Wingdings 3" pitchFamily="18" charset="2"/>
              </a:rPr>
              <a:t>és glikozilált is</a:t>
            </a:r>
            <a:r>
              <a:rPr lang="hu-HU" smtClean="0">
                <a:sym typeface="Wingdings 3" pitchFamily="18" charset="2"/>
              </a:rPr>
              <a:t>, </a:t>
            </a:r>
            <a:r>
              <a:rPr lang="hu-HU" dirty="0" smtClean="0">
                <a:sym typeface="Wingdings 3" pitchFamily="18" charset="2"/>
              </a:rPr>
              <a:t>ezt klónozták.</a:t>
            </a:r>
          </a:p>
        </p:txBody>
      </p:sp>
      <p:sp>
        <p:nvSpPr>
          <p:cNvPr id="43011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4AFE94-F028-4E86-8260-EE3A0E65B0E5}" type="slidenum">
              <a:rPr lang="hu-HU" smtClean="0"/>
              <a:pPr/>
              <a:t>25</a:t>
            </a:fld>
            <a:endParaRPr lang="hu-HU" smtClean="0"/>
          </a:p>
        </p:txBody>
      </p:sp>
      <p:pic>
        <p:nvPicPr>
          <p:cNvPr id="430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325" y="1781175"/>
            <a:ext cx="4183063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19BF2-F1A4-4180-A570-E6374F2F0E22}" type="slidenum">
              <a:rPr lang="hu-HU" smtClean="0"/>
              <a:pPr/>
              <a:t>26</a:t>
            </a:fld>
            <a:endParaRPr lang="hu-HU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711234"/>
            <a:ext cx="8653463" cy="4138704"/>
          </a:xfrm>
        </p:spPr>
        <p:txBody>
          <a:bodyPr/>
          <a:lstStyle/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A felületi antigén génjét először </a:t>
            </a:r>
            <a:r>
              <a:rPr lang="hu-HU" i="1" dirty="0" smtClean="0">
                <a:sym typeface="Wingdings 3" pitchFamily="18" charset="2"/>
              </a:rPr>
              <a:t>E. coli</a:t>
            </a:r>
            <a:r>
              <a:rPr lang="hu-HU" dirty="0" smtClean="0">
                <a:sym typeface="Wingdings 3" pitchFamily="18" charset="2"/>
              </a:rPr>
              <a:t> </a:t>
            </a:r>
            <a:r>
              <a:rPr lang="hu-HU" dirty="0" err="1" smtClean="0">
                <a:sym typeface="Wingdings 3" pitchFamily="18" charset="2"/>
              </a:rPr>
              <a:t>plazmidba</a:t>
            </a:r>
            <a:r>
              <a:rPr lang="hu-HU" dirty="0" smtClean="0">
                <a:sym typeface="Wingdings 3" pitchFamily="18" charset="2"/>
              </a:rPr>
              <a:t> klónozták, termelte is, de: 	- nem </a:t>
            </a:r>
            <a:r>
              <a:rPr lang="hu-HU" dirty="0" err="1" smtClean="0">
                <a:sym typeface="Wingdings 3" pitchFamily="18" charset="2"/>
              </a:rPr>
              <a:t>glikozilált</a:t>
            </a:r>
            <a:r>
              <a:rPr lang="hu-HU" dirty="0" smtClean="0">
                <a:sym typeface="Wingdings 3" pitchFamily="18" charset="2"/>
              </a:rPr>
              <a:t> forma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			- nem alakult ki az aktív </a:t>
            </a:r>
            <a:r>
              <a:rPr lang="hu-HU" dirty="0" err="1" smtClean="0">
                <a:sym typeface="Wingdings 3" pitchFamily="18" charset="2"/>
              </a:rPr>
              <a:t>folding</a:t>
            </a:r>
            <a:endParaRPr lang="hu-HU" dirty="0" smtClean="0">
              <a:sym typeface="Wingdings 3" pitchFamily="18" charset="2"/>
            </a:endParaRP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Bevitték </a:t>
            </a:r>
          </a:p>
          <a:p>
            <a:pPr marL="479425" lvl="1" indent="0" eaLnBrk="1" hangingPunct="1"/>
            <a:r>
              <a:rPr lang="hu-HU" dirty="0" smtClean="0">
                <a:sym typeface="Wingdings 3" pitchFamily="18" charset="2"/>
              </a:rPr>
              <a:t>  élesztőbe (intracelluláris, </a:t>
            </a:r>
            <a:r>
              <a:rPr lang="hu-HU" dirty="0" err="1" smtClean="0">
                <a:sym typeface="Wingdings 3" pitchFamily="18" charset="2"/>
              </a:rPr>
              <a:t>glikozilált</a:t>
            </a:r>
            <a:r>
              <a:rPr lang="hu-HU" dirty="0" smtClean="0">
                <a:sym typeface="Wingdings 3" pitchFamily="18" charset="2"/>
              </a:rPr>
              <a:t>)</a:t>
            </a:r>
          </a:p>
          <a:p>
            <a:pPr marL="479425" lvl="1" indent="0" eaLnBrk="1" hangingPunct="1"/>
            <a:r>
              <a:rPr lang="hu-HU" dirty="0" smtClean="0">
                <a:sym typeface="Wingdings 3" pitchFamily="18" charset="2"/>
              </a:rPr>
              <a:t>  emlős sejtbe (extracelluláris, </a:t>
            </a:r>
            <a:r>
              <a:rPr lang="hu-HU" dirty="0" err="1" smtClean="0">
                <a:sym typeface="Wingdings 3" pitchFamily="18" charset="2"/>
              </a:rPr>
              <a:t>glikozilált</a:t>
            </a:r>
            <a:r>
              <a:rPr lang="hu-HU" dirty="0" smtClean="0">
                <a:sym typeface="Wingdings 3" pitchFamily="18" charset="2"/>
              </a:rPr>
              <a:t>)</a:t>
            </a:r>
          </a:p>
          <a:p>
            <a:pPr marL="0" indent="0" eaLnBrk="1" hangingPunct="1"/>
            <a:r>
              <a:rPr lang="hu-HU" dirty="0" smtClean="0">
                <a:sym typeface="Wingdings 3" pitchFamily="18" charset="2"/>
              </a:rPr>
              <a:t>Mindkettő aktív vakcina, az élesztős technológia olcsóbb és biztonságosabb (nincsenek </a:t>
            </a:r>
            <a:r>
              <a:rPr lang="hu-HU" dirty="0" err="1" smtClean="0">
                <a:sym typeface="Wingdings 3" pitchFamily="18" charset="2"/>
              </a:rPr>
              <a:t>onkogének</a:t>
            </a:r>
            <a:r>
              <a:rPr lang="hu-HU" dirty="0" smtClean="0">
                <a:sym typeface="Wingdings 3" pitchFamily="18" charset="2"/>
              </a:rPr>
              <a:t>, vírusok)</a:t>
            </a:r>
          </a:p>
          <a:p>
            <a:pPr marL="0" indent="0" eaLnBrk="1" hangingPunct="1"/>
            <a:endParaRPr lang="hu-HU" dirty="0" smtClean="0"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HEPATITIS B VAKCINA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384663"/>
            <a:ext cx="8653463" cy="4670062"/>
          </a:xfrm>
        </p:spPr>
        <p:txBody>
          <a:bodyPr/>
          <a:lstStyle/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Az élesztőbe bevitt ingázó vektor (kettős </a:t>
            </a:r>
            <a:r>
              <a:rPr lang="hu-HU" dirty="0" err="1" smtClean="0">
                <a:sym typeface="Wingdings 3" pitchFamily="18" charset="2"/>
              </a:rPr>
              <a:t>plazmid</a:t>
            </a:r>
            <a:r>
              <a:rPr lang="hu-HU" dirty="0" smtClean="0">
                <a:sym typeface="Wingdings 3" pitchFamily="18" charset="2"/>
              </a:rPr>
              <a:t>) szerkezete: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1200"/>
              </a:spcBef>
            </a:pPr>
            <a:r>
              <a:rPr lang="hu-HU" u="sng" dirty="0" smtClean="0">
                <a:sym typeface="Wingdings 3" pitchFamily="18" charset="2"/>
              </a:rPr>
              <a:t>Kétféle marker gén</a:t>
            </a:r>
            <a:r>
              <a:rPr lang="hu-HU" dirty="0" smtClean="0">
                <a:sym typeface="Wingdings 3" pitchFamily="18" charset="2"/>
              </a:rPr>
              <a:t>: 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- </a:t>
            </a:r>
            <a:r>
              <a:rPr lang="hu-HU" dirty="0" err="1" smtClean="0">
                <a:sym typeface="Wingdings 3" pitchFamily="18" charset="2"/>
              </a:rPr>
              <a:t>ampicillin</a:t>
            </a:r>
            <a:r>
              <a:rPr lang="hu-HU" dirty="0" smtClean="0">
                <a:sym typeface="Wingdings 3" pitchFamily="18" charset="2"/>
              </a:rPr>
              <a:t> rezisztencia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leucin-2 gén (az élesztő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	</a:t>
            </a:r>
            <a:r>
              <a:rPr lang="hu-HU" dirty="0" err="1" smtClean="0">
                <a:sym typeface="Wingdings 3" pitchFamily="18" charset="2"/>
              </a:rPr>
              <a:t>Leu</a:t>
            </a:r>
            <a:r>
              <a:rPr lang="hu-HU" sz="3600" b="1" baseline="30000" dirty="0" err="1" smtClean="0">
                <a:sym typeface="Wingdings 3" pitchFamily="18" charset="2"/>
              </a:rPr>
              <a:t>-</a:t>
            </a:r>
            <a:r>
              <a:rPr lang="hu-HU" sz="3600" b="1" baseline="30000" dirty="0" smtClean="0">
                <a:sym typeface="Wingdings 3" pitchFamily="18" charset="2"/>
              </a:rPr>
              <a:t> </a:t>
            </a:r>
            <a:r>
              <a:rPr lang="hu-HU" dirty="0" smtClean="0">
                <a:sym typeface="Wingdings 3" pitchFamily="18" charset="2"/>
              </a:rPr>
              <a:t>mutáns)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1200"/>
              </a:spcBef>
            </a:pPr>
            <a:r>
              <a:rPr lang="hu-HU" u="sng" dirty="0" err="1" smtClean="0">
                <a:sym typeface="Wingdings 3" pitchFamily="18" charset="2"/>
              </a:rPr>
              <a:t>Expressziós</a:t>
            </a:r>
            <a:r>
              <a:rPr lang="hu-HU" u="sng" dirty="0" smtClean="0">
                <a:sym typeface="Wingdings 3" pitchFamily="18" charset="2"/>
              </a:rPr>
              <a:t> kazetta</a:t>
            </a:r>
            <a:r>
              <a:rPr lang="hu-HU" dirty="0" smtClean="0">
                <a:sym typeface="Wingdings 3" pitchFamily="18" charset="2"/>
              </a:rPr>
              <a:t>: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konstitutív </a:t>
            </a:r>
            <a:r>
              <a:rPr lang="hu-HU" dirty="0" err="1" smtClean="0">
                <a:sym typeface="Wingdings 3" pitchFamily="18" charset="2"/>
              </a:rPr>
              <a:t>promóter</a:t>
            </a:r>
            <a:endParaRPr lang="hu-HU" dirty="0" smtClean="0">
              <a:sym typeface="Wingdings 3" pitchFamily="18" charset="2"/>
            </a:endParaRP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az S fehérje génje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terminátor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1200"/>
              </a:spcBef>
            </a:pPr>
            <a:r>
              <a:rPr lang="hu-HU" u="sng" dirty="0" smtClean="0">
                <a:sym typeface="Wingdings 3" pitchFamily="18" charset="2"/>
              </a:rPr>
              <a:t>Két </a:t>
            </a:r>
            <a:r>
              <a:rPr lang="hu-HU" u="sng" dirty="0" err="1" smtClean="0">
                <a:sym typeface="Wingdings 3" pitchFamily="18" charset="2"/>
              </a:rPr>
              <a:t>replikációs</a:t>
            </a:r>
            <a:r>
              <a:rPr lang="hu-HU" u="sng" dirty="0" smtClean="0">
                <a:sym typeface="Wingdings 3" pitchFamily="18" charset="2"/>
              </a:rPr>
              <a:t> origó</a:t>
            </a:r>
            <a:r>
              <a:rPr lang="hu-HU" dirty="0" smtClean="0">
                <a:sym typeface="Wingdings 3" pitchFamily="18" charset="2"/>
              </a:rPr>
              <a:t>: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  <a:buFontTx/>
              <a:buChar char="-"/>
            </a:pPr>
            <a:r>
              <a:rPr lang="hu-HU" dirty="0" smtClean="0">
                <a:sym typeface="Wingdings 3" pitchFamily="18" charset="2"/>
              </a:rPr>
              <a:t>egyik a coliban, a másik </a:t>
            </a:r>
          </a:p>
          <a:p>
            <a:pPr marL="182563" indent="-182563" eaLnBrk="1" hangingPunct="1">
              <a:lnSpc>
                <a:spcPct val="95000"/>
              </a:lnSpc>
              <a:spcBef>
                <a:spcPts val="0"/>
              </a:spcBef>
            </a:pPr>
            <a:r>
              <a:rPr lang="hu-HU" dirty="0" smtClean="0">
                <a:sym typeface="Wingdings 3" pitchFamily="18" charset="2"/>
              </a:rPr>
              <a:t>	az élesztőben működik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839" y="1980973"/>
            <a:ext cx="5227638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Dia számának hely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AC5603-71EA-4D99-9D15-573964129E35}" type="slidenum">
              <a:rPr lang="hu-HU" smtClean="0"/>
              <a:pPr/>
              <a:t>27</a:t>
            </a:fld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EFFEAB-02F7-45DD-A13F-B7E0D030A12E}" type="slidenum">
              <a:rPr lang="hu-HU" smtClean="0"/>
              <a:pPr/>
              <a:t>28</a:t>
            </a:fld>
            <a:endParaRPr lang="hu-HU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350963"/>
            <a:ext cx="8653463" cy="4651375"/>
          </a:xfrm>
        </p:spPr>
        <p:txBody>
          <a:bodyPr/>
          <a:lstStyle/>
          <a:p>
            <a:pPr marL="0" indent="0" eaLnBrk="1" hangingPunct="1"/>
            <a:r>
              <a:rPr lang="hu-HU" u="sng" dirty="0" smtClean="0">
                <a:sym typeface="Wingdings 3" pitchFamily="18" charset="2"/>
              </a:rPr>
              <a:t>Technológia:</a:t>
            </a:r>
            <a:r>
              <a:rPr lang="hu-HU" dirty="0" smtClean="0">
                <a:sym typeface="Wingdings 3" pitchFamily="18" charset="2"/>
              </a:rPr>
              <a:t> szakaszos fermentáció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err="1" smtClean="0">
                <a:sym typeface="Wingdings 3" pitchFamily="18" charset="2"/>
              </a:rPr>
              <a:t>Plazmidtartalom</a:t>
            </a:r>
            <a:r>
              <a:rPr lang="hu-HU" dirty="0" smtClean="0">
                <a:sym typeface="Wingdings 3" pitchFamily="18" charset="2"/>
              </a:rPr>
              <a:t> növelése </a:t>
            </a:r>
            <a:r>
              <a:rPr lang="hu-HU" dirty="0" err="1" smtClean="0">
                <a:sym typeface="Wingdings 3" pitchFamily="18" charset="2"/>
              </a:rPr>
              <a:t>Leu-mentes</a:t>
            </a:r>
            <a:r>
              <a:rPr lang="hu-HU" dirty="0" smtClean="0">
                <a:sym typeface="Wingdings 3" pitchFamily="18" charset="2"/>
              </a:rPr>
              <a:t> tápoldattal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Azután termeltetés komplex tápoldaton</a:t>
            </a:r>
          </a:p>
          <a:p>
            <a:pPr marL="0" indent="0" eaLnBrk="1" hangingPunct="1"/>
            <a:r>
              <a:rPr lang="hu-HU" u="sng" dirty="0" smtClean="0">
                <a:sym typeface="Wingdings 3" pitchFamily="18" charset="2"/>
              </a:rPr>
              <a:t>Feldolgozás</a:t>
            </a:r>
            <a:r>
              <a:rPr lang="hu-HU" dirty="0" smtClean="0">
                <a:sym typeface="Wingdings 3" pitchFamily="18" charset="2"/>
              </a:rPr>
              <a:t>: 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Sejtek lecentrifugálása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Sejtfeltárás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…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Tisztítási lépések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…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Diszulfid hidak kialakítása kémiai reakcióval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…</a:t>
            </a:r>
          </a:p>
          <a:p>
            <a:pPr marL="0" indent="0" eaLnBrk="1" hangingPunct="1">
              <a:spcBef>
                <a:spcPct val="0"/>
              </a:spcBef>
            </a:pPr>
            <a:r>
              <a:rPr lang="hu-HU" dirty="0" smtClean="0">
                <a:sym typeface="Wingdings 3" pitchFamily="18" charset="2"/>
              </a:rPr>
              <a:t>Kiszerelési lépések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F6D3F-DB2A-4837-A543-FD1E2A00951B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HEPATITIS B VAKCINA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89075"/>
            <a:ext cx="8653463" cy="4651375"/>
          </a:xfrm>
        </p:spPr>
        <p:txBody>
          <a:bodyPr/>
          <a:lstStyle/>
          <a:p>
            <a:pPr marL="0" indent="0" eaLnBrk="1" hangingPunct="1"/>
            <a:r>
              <a:rPr lang="hu-HU" smtClean="0">
                <a:sym typeface="Wingdings 3" pitchFamily="18" charset="2"/>
              </a:rPr>
              <a:t>A termék vizsgálata: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Azonosítás: immunanalitika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DNS tartalom: max 10 pikogram/l !!!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Hatékonyság: állatokban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Pirogének: nyúlfül (max. 0,5 fok 4 óra múlva, LAL teszt)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Mikrobiális tisztaság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Stabilitás: 2-3 év +4 fokon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3295028" y="110356"/>
            <a:ext cx="3011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Hormonok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157602" y="788268"/>
            <a:ext cx="9748397" cy="3567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Kémiai úton történő jelátvitelt végző molekulák.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(Az idegrendszeren keresztül történő jeltovábbítás elektromos</a:t>
            </a:r>
          </a:p>
          <a:p>
            <a:pPr>
              <a:lnSpc>
                <a:spcPct val="130000"/>
              </a:lnSpc>
            </a:pPr>
            <a:r>
              <a:rPr lang="hu-HU" sz="2200" smtClean="0"/>
              <a:t>     impulzusokkal történik.)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Szabályozó szerepük van a szervezetben.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Belső elválasztású mirigyek termelik őket.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Nagyon kis mennyiségben is hatékonyak.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sejtek felületén megtalálható </a:t>
            </a:r>
            <a:r>
              <a:rPr lang="hu-HU" sz="2200" smtClean="0">
                <a:solidFill>
                  <a:srgbClr val="FF0000"/>
                </a:solidFill>
              </a:rPr>
              <a:t>receptor</a:t>
            </a:r>
            <a:r>
              <a:rPr lang="hu-HU" sz="2200" smtClean="0"/>
              <a:t>okhoz kötnek.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</a:t>
            </a:r>
            <a:r>
              <a:rPr lang="hu-HU" sz="2200" smtClean="0">
                <a:solidFill>
                  <a:srgbClr val="FF0000"/>
                </a:solidFill>
              </a:rPr>
              <a:t>receptor</a:t>
            </a:r>
            <a:r>
              <a:rPr lang="hu-HU" sz="2200" smtClean="0"/>
              <a:t>hoz való kötődés anyagcsere változást eredményez.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-51512" y="4477418"/>
            <a:ext cx="9699387" cy="2025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hu-HU" sz="2200" i="1"/>
              <a:t>Receptor: a sejten kívülről érkező kémiai jeleket fogadó fehérje</a:t>
            </a:r>
          </a:p>
          <a:p>
            <a:pPr algn="ctr">
              <a:lnSpc>
                <a:spcPct val="120000"/>
              </a:lnSpc>
            </a:pPr>
            <a:r>
              <a:rPr lang="hu-HU" sz="2200" i="1"/>
              <a:t>    molekula. A kémiai </a:t>
            </a:r>
            <a:r>
              <a:rPr lang="hu-HU" sz="2200" i="1" smtClean="0"/>
              <a:t>jelek egy másik molekula formájában érkeznek, ami </a:t>
            </a:r>
            <a:r>
              <a:rPr lang="hu-HU" sz="2200" i="1"/>
              <a:t>a</a:t>
            </a:r>
          </a:p>
          <a:p>
            <a:pPr algn="ctr">
              <a:lnSpc>
                <a:spcPct val="120000"/>
              </a:lnSpc>
            </a:pPr>
            <a:r>
              <a:rPr lang="hu-HU" sz="2200" i="1"/>
              <a:t>    receptorhoz kapcsolódva </a:t>
            </a:r>
            <a:r>
              <a:rPr lang="hu-HU" sz="2200" i="1" smtClean="0"/>
              <a:t>megváltoztatja </a:t>
            </a:r>
            <a:r>
              <a:rPr lang="hu-HU" sz="2200" i="1"/>
              <a:t>annak térbeli szerkezetét.</a:t>
            </a:r>
          </a:p>
          <a:p>
            <a:pPr algn="ctr">
              <a:lnSpc>
                <a:spcPct val="120000"/>
              </a:lnSpc>
            </a:pPr>
            <a:r>
              <a:rPr lang="hu-HU" sz="2200" i="1"/>
              <a:t>    A szerkezeti változás a sejten kívülről érkező jel továbbításához vezet.</a:t>
            </a:r>
          </a:p>
          <a:p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81481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818C5-524C-4142-BAF5-5E388660D6AE}" type="slidenum">
              <a:rPr lang="hu-HU" smtClean="0"/>
              <a:pPr/>
              <a:t>30</a:t>
            </a:fld>
            <a:endParaRPr lang="hu-HU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SZKF VAKCINA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655763"/>
            <a:ext cx="4787900" cy="4484687"/>
          </a:xfrm>
        </p:spPr>
        <p:txBody>
          <a:bodyPr/>
          <a:lstStyle/>
          <a:p>
            <a:pPr marL="0" indent="0" eaLnBrk="1" hangingPunct="1"/>
            <a:r>
              <a:rPr lang="hu-HU" smtClean="0">
                <a:sym typeface="Wingdings 3" pitchFamily="18" charset="2"/>
              </a:rPr>
              <a:t>SZKF = száj- és körömfájás vírus, kérődzőkre patogén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0" indent="0" eaLnBrk="1" hangingPunct="1"/>
            <a:r>
              <a:rPr lang="hu-HU" b="1" smtClean="0">
                <a:sym typeface="Wingdings 3" pitchFamily="18" charset="2"/>
              </a:rPr>
              <a:t>RNS</a:t>
            </a:r>
            <a:r>
              <a:rPr lang="hu-HU" smtClean="0">
                <a:sym typeface="Wingdings 3" pitchFamily="18" charset="2"/>
              </a:rPr>
              <a:t> vírus (reverz transzkriptáz)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0" indent="0" eaLnBrk="1" hangingPunct="1"/>
            <a:r>
              <a:rPr lang="hu-HU" smtClean="0">
                <a:sym typeface="Wingdings 3" pitchFamily="18" charset="2"/>
              </a:rPr>
              <a:t>Alegység (subunit) vakcina</a:t>
            </a:r>
          </a:p>
          <a:p>
            <a:pPr marL="0" indent="0" eaLnBrk="1" hangingPunct="1"/>
            <a:endParaRPr lang="hu-HU" smtClean="0">
              <a:sym typeface="Wingdings 3" pitchFamily="18" charset="2"/>
            </a:endParaRPr>
          </a:p>
          <a:p>
            <a:pPr marL="0" indent="0" eaLnBrk="1" hangingPunct="1"/>
            <a:r>
              <a:rPr lang="hu-HU" smtClean="0">
                <a:sym typeface="Wingdings 3" pitchFamily="18" charset="2"/>
              </a:rPr>
              <a:t>Az első rec vakcina az állategész-ségügyben.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4400" y="1179513"/>
            <a:ext cx="3513138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9FE10B-61FA-4B12-A841-832F8AF32FEE}" type="slidenum">
              <a:rPr lang="hu-HU" smtClean="0"/>
              <a:pPr/>
              <a:t>31</a:t>
            </a:fld>
            <a:endParaRPr lang="hu-HU" smtClean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SZKF VAKCINA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5000" y="1489075"/>
            <a:ext cx="8555038" cy="4651375"/>
          </a:xfrm>
        </p:spPr>
        <p:txBody>
          <a:bodyPr/>
          <a:lstStyle/>
          <a:p>
            <a:pPr marL="0" indent="0" eaLnBrk="1" hangingPunct="1"/>
            <a:r>
              <a:rPr lang="hu-HU" smtClean="0">
                <a:sym typeface="Wingdings 3" pitchFamily="18" charset="2"/>
              </a:rPr>
              <a:t>Az SZKF burokfehérje gén klónozása </a:t>
            </a:r>
            <a:r>
              <a:rPr lang="hu-HU" i="1" smtClean="0">
                <a:sym typeface="Wingdings 3" pitchFamily="18" charset="2"/>
              </a:rPr>
              <a:t>E. coli</a:t>
            </a:r>
            <a:r>
              <a:rPr lang="hu-HU" smtClean="0">
                <a:sym typeface="Wingdings 3" pitchFamily="18" charset="2"/>
              </a:rPr>
              <a:t> plazmidba: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52638"/>
            <a:ext cx="79089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55E435-FCBB-4F72-8ADB-3B2897FCA4D5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4689475" cy="1474787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SZKF VAKCINA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73263"/>
            <a:ext cx="4689475" cy="4167187"/>
          </a:xfrm>
        </p:spPr>
        <p:txBody>
          <a:bodyPr/>
          <a:lstStyle/>
          <a:p>
            <a:pPr marL="0" indent="0" algn="just" eaLnBrk="1" hangingPunct="1"/>
            <a:r>
              <a:rPr lang="hu-HU" smtClean="0">
                <a:sym typeface="Wingdings 3" pitchFamily="18" charset="2"/>
              </a:rPr>
              <a:t>Az SZKF burokfehérje gén kló-nozása </a:t>
            </a:r>
            <a:r>
              <a:rPr lang="hu-HU" i="1" smtClean="0">
                <a:sym typeface="Wingdings 3" pitchFamily="18" charset="2"/>
              </a:rPr>
              <a:t>E. coli</a:t>
            </a:r>
            <a:r>
              <a:rPr lang="hu-HU" smtClean="0">
                <a:sym typeface="Wingdings 3" pitchFamily="18" charset="2"/>
              </a:rPr>
              <a:t> -ba:</a:t>
            </a:r>
          </a:p>
          <a:p>
            <a:pPr marL="0" indent="0" algn="just" eaLnBrk="1" hangingPunct="1"/>
            <a:r>
              <a:rPr lang="hu-HU" smtClean="0">
                <a:sym typeface="Wingdings 3" pitchFamily="18" charset="2"/>
              </a:rPr>
              <a:t>Kifejeződik, de intracelluláris, és zárványtestet képez 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Sejtfeltárás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Szolubilizálás (feloldás)</a:t>
            </a:r>
          </a:p>
          <a:p>
            <a:pPr marL="803275" lvl="1" indent="-263525" eaLnBrk="1" hangingPunct="1"/>
            <a:r>
              <a:rPr lang="hu-HU" smtClean="0">
                <a:sym typeface="Wingdings 3" pitchFamily="18" charset="2"/>
              </a:rPr>
              <a:t>Folding („hajtogatás”)</a:t>
            </a:r>
          </a:p>
          <a:p>
            <a:pPr marL="0" indent="0" algn="just" eaLnBrk="1" hangingPunct="1"/>
            <a:r>
              <a:rPr lang="hu-HU" smtClean="0">
                <a:sym typeface="Wingdings 3" pitchFamily="18" charset="2"/>
              </a:rPr>
              <a:t>után jöhet csak a szokásos tisz-títás, feldolgozás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0"/>
            <a:ext cx="4630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Az inzulin szerepe a szervezetben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47285" y="1024756"/>
            <a:ext cx="9421618" cy="5813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Az inzulin egy kémiai jelátvitelt végző molekula = egy hormon.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Hormon többféle szerkezetű molekula is lehet. Az inzulin egy fehérje.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sejtek szőlőcukor (glükóz) felvételét segíti elő a vérből.</a:t>
            </a:r>
          </a:p>
          <a:p>
            <a:pPr>
              <a:lnSpc>
                <a:spcPct val="130000"/>
              </a:lnSpc>
            </a:pPr>
            <a:r>
              <a:rPr lang="hu-HU" sz="2200" smtClean="0"/>
              <a:t>    (Maguktól erre csak az agy sejtjei képesek.)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Ezáltal a vércukor szint állandó értéken tartásában játszik szerepet.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Ha az inzulin a vérbe kerül, a sejtek fel tudják venni a vérből a glükózt.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Ezáltal a sejtek tápanyaghoz jutnak, a vércukor szint pedig lecsökken.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hu-HU" sz="2200">
              <a:sym typeface="Wingdings" panose="05000000000000000000" pitchFamily="2" charset="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Az inzulint a hasnyálmirigy </a:t>
            </a:r>
            <a:r>
              <a:rPr lang="el-GR" sz="2200" smtClean="0">
                <a:sym typeface="Wingdings" panose="05000000000000000000" pitchFamily="2" charset="2"/>
              </a:rPr>
              <a:t>β</a:t>
            </a:r>
            <a:r>
              <a:rPr lang="hu-HU" sz="2200" smtClean="0">
                <a:sym typeface="Wingdings" panose="05000000000000000000" pitchFamily="2" charset="2"/>
              </a:rPr>
              <a:t>-sejtjei termelik.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endParaRPr lang="hu-HU" sz="2200">
              <a:sym typeface="Wingdings" panose="05000000000000000000" pitchFamily="2" charset="2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A glukagon nevű hormon az inzulinnal ellentétes hatású, a máj glikogén</a:t>
            </a:r>
          </a:p>
          <a:p>
            <a:pPr>
              <a:lnSpc>
                <a:spcPct val="130000"/>
              </a:lnSpc>
            </a:pPr>
            <a:r>
              <a:rPr lang="hu-HU" sz="2200" smtClean="0">
                <a:sym typeface="Wingdings" panose="05000000000000000000" pitchFamily="2" charset="2"/>
              </a:rPr>
              <a:t>(glükóz polimer) raktáraiból képes glükózt juttatni a vérbe.</a:t>
            </a:r>
          </a:p>
          <a:p>
            <a:pPr>
              <a:lnSpc>
                <a:spcPct val="130000"/>
              </a:lnSpc>
            </a:pPr>
            <a:endParaRPr lang="en-US" sz="2200"/>
          </a:p>
        </p:txBody>
      </p:sp>
      <p:sp>
        <p:nvSpPr>
          <p:cNvPr id="8" name="Szövegdoboz 7"/>
          <p:cNvSpPr txBox="1"/>
          <p:nvPr/>
        </p:nvSpPr>
        <p:spPr>
          <a:xfrm>
            <a:off x="378368" y="601290"/>
            <a:ext cx="93602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b="1" i="1" smtClean="0">
                <a:solidFill>
                  <a:srgbClr val="FF0000"/>
                </a:solidFill>
              </a:rPr>
              <a:t>Tápanyagot (glükózt) tesz a vérből hozzáférhetővé a sejtek számára.</a:t>
            </a:r>
            <a:endParaRPr lang="en-US" sz="22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7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 cukorbetegség (</a:t>
            </a:r>
            <a:r>
              <a:rPr lang="hu-HU" sz="3000" i="1" smtClean="0"/>
              <a:t>Diabetes mellitus</a:t>
            </a:r>
            <a:r>
              <a:rPr lang="hu-HU" sz="3000" smtClean="0"/>
              <a:t>)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63051" y="1324303"/>
            <a:ext cx="9625199" cy="31731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sejtek a vérből nem tudják a glükózt felvenni. </a:t>
            </a:r>
            <a:r>
              <a:rPr lang="hu-HU" sz="2200" smtClean="0">
                <a:sym typeface="Wingdings" panose="05000000000000000000" pitchFamily="2" charset="2"/>
              </a:rPr>
              <a:t> Éheznek.</a:t>
            </a:r>
            <a:endParaRPr lang="hu-HU" sz="2200" smtClean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Emiatt a vércukor = glükóz szint a vérben folyamatosan emelkedett.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 cukor a vizelettel nagy mértékben ürül és vizet szív magával (ozmózis).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Életveszélyes állapot léphet fel a túl alacsony és a túl magas </a:t>
            </a:r>
          </a:p>
          <a:p>
            <a:pPr>
              <a:lnSpc>
                <a:spcPct val="130000"/>
              </a:lnSpc>
            </a:pPr>
            <a:r>
              <a:rPr lang="hu-HU" sz="2200"/>
              <a:t> </a:t>
            </a:r>
            <a:r>
              <a:rPr lang="hu-HU" sz="2200" smtClean="0"/>
              <a:t>   vércukor szint következtében.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Komoly szövődmények többek között az erek falának károsodása miatt.</a:t>
            </a:r>
          </a:p>
          <a:p>
            <a:pPr>
              <a:lnSpc>
                <a:spcPct val="130000"/>
              </a:lnSpc>
            </a:pPr>
            <a:endParaRPr lang="hu-HU" sz="220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2159863" y="630613"/>
            <a:ext cx="5432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/>
              <a:t>A vércukor szint szabályozásának zavara.</a:t>
            </a:r>
            <a:endParaRPr lang="en-US" sz="2200" i="1"/>
          </a:p>
        </p:txBody>
      </p:sp>
    </p:spTree>
    <p:extLst>
      <p:ext uri="{BB962C8B-B14F-4D97-AF65-F5344CB8AC3E}">
        <p14:creationId xmlns:p14="http://schemas.microsoft.com/office/powerpoint/2010/main" val="234614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 cukorbetegség (</a:t>
            </a:r>
            <a:r>
              <a:rPr lang="hu-HU" sz="3000" i="1" smtClean="0"/>
              <a:t>Diabetes mellitus</a:t>
            </a:r>
            <a:r>
              <a:rPr lang="hu-HU" sz="3000" smtClean="0"/>
              <a:t>) típusai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2159863" y="630613"/>
            <a:ext cx="5432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/>
              <a:t>A vércukor szint szabályozásának zavara.</a:t>
            </a:r>
            <a:endParaRPr lang="en-US" sz="2200" i="1"/>
          </a:p>
        </p:txBody>
      </p:sp>
      <p:sp>
        <p:nvSpPr>
          <p:cNvPr id="8" name="Szövegdoboz 7"/>
          <p:cNvSpPr txBox="1"/>
          <p:nvPr/>
        </p:nvSpPr>
        <p:spPr>
          <a:xfrm>
            <a:off x="0" y="1403131"/>
            <a:ext cx="9935003" cy="561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b="1"/>
              <a:t>Fiatalkori</a:t>
            </a:r>
            <a:r>
              <a:rPr lang="hu-HU" sz="2200"/>
              <a:t> </a:t>
            </a:r>
            <a:r>
              <a:rPr lang="hu-HU" sz="2200" smtClean="0"/>
              <a:t>(I-es típusú) cukorbetegség</a:t>
            </a:r>
            <a:r>
              <a:rPr lang="hu-HU" sz="2200"/>
              <a:t>: </a:t>
            </a:r>
            <a:r>
              <a:rPr lang="hu-HU" sz="2200" b="1"/>
              <a:t>az inzulin hiányán alapszik</a:t>
            </a:r>
            <a:r>
              <a:rPr lang="hu-HU" sz="2200"/>
              <a:t>. Oka: </a:t>
            </a:r>
            <a:r>
              <a:rPr lang="hu-HU" sz="2200" smtClean="0"/>
              <a:t>elpusztulnak a </a:t>
            </a:r>
            <a:r>
              <a:rPr lang="hu-HU" sz="2200"/>
              <a:t>hasnyálmirigy inzulint termelő sejtjei (</a:t>
            </a:r>
            <a:r>
              <a:rPr lang="el-GR" sz="2200"/>
              <a:t>β</a:t>
            </a:r>
            <a:r>
              <a:rPr lang="hu-HU" sz="2200"/>
              <a:t>-sejtek). Autoimmun betegség</a:t>
            </a:r>
            <a:r>
              <a:rPr lang="hu-HU" sz="2200" smtClean="0"/>
              <a:t>, de ezt gyerekkori </a:t>
            </a:r>
            <a:r>
              <a:rPr lang="hu-HU" sz="2200"/>
              <a:t>vírusfertőzés is előidézheti</a:t>
            </a:r>
            <a:r>
              <a:rPr lang="hu-HU" sz="2200" smtClean="0"/>
              <a:t>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hu-HU" sz="2200" b="1" smtClean="0"/>
              <a:t>Időskori</a:t>
            </a:r>
            <a:r>
              <a:rPr lang="hu-HU" sz="2200" smtClean="0"/>
              <a:t> (II-es típusú) cukorbetegség: </a:t>
            </a:r>
            <a:r>
              <a:rPr lang="hu-HU" sz="2200" b="1" smtClean="0"/>
              <a:t>elsődlegesen</a:t>
            </a:r>
            <a:r>
              <a:rPr lang="hu-HU" sz="2200" smtClean="0"/>
              <a:t> </a:t>
            </a:r>
            <a:r>
              <a:rPr lang="hu-HU" sz="2200" b="1" smtClean="0"/>
              <a:t>a sejtek felületén </a:t>
            </a:r>
          </a:p>
          <a:p>
            <a:pPr>
              <a:lnSpc>
                <a:spcPct val="130000"/>
              </a:lnSpc>
            </a:pPr>
            <a:r>
              <a:rPr lang="hu-HU" sz="2200" b="1"/>
              <a:t> </a:t>
            </a:r>
            <a:r>
              <a:rPr lang="hu-HU" sz="2200" b="1" smtClean="0"/>
              <a:t>   található inzulin receptorok károsodnak</a:t>
            </a:r>
            <a:r>
              <a:rPr lang="hu-HU" sz="2200" smtClean="0"/>
              <a:t>. Civilizációs ártalom.</a:t>
            </a:r>
          </a:p>
          <a:p>
            <a:pPr>
              <a:lnSpc>
                <a:spcPct val="130000"/>
              </a:lnSpc>
            </a:pPr>
            <a:r>
              <a:rPr lang="hu-HU" sz="2200" smtClean="0"/>
              <a:t>Inzulin hullám magas </a:t>
            </a:r>
            <a:r>
              <a:rPr lang="hu-HU" sz="2200" smtClean="0">
                <a:solidFill>
                  <a:srgbClr val="FF0000"/>
                </a:solidFill>
              </a:rPr>
              <a:t>glikémiás index</a:t>
            </a:r>
            <a:r>
              <a:rPr lang="hu-HU" sz="2200" smtClean="0"/>
              <a:t>ű ételek fogyasztásakor </a:t>
            </a:r>
            <a:r>
              <a:rPr lang="hu-HU" sz="2200" smtClean="0"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130000"/>
              </a:lnSpc>
            </a:pPr>
            <a:r>
              <a:rPr lang="hu-HU" sz="2200" smtClean="0">
                <a:sym typeface="Wingdings" panose="05000000000000000000" pitchFamily="2" charset="2"/>
              </a:rPr>
              <a:t>A sejtek védekezni kezdenek a túl nagy cukor koncentráció ellen </a:t>
            </a:r>
          </a:p>
          <a:p>
            <a:pPr>
              <a:lnSpc>
                <a:spcPct val="130000"/>
              </a:lnSpc>
            </a:pPr>
            <a:r>
              <a:rPr lang="hu-HU" sz="2200" smtClean="0">
                <a:sym typeface="Wingdings" panose="05000000000000000000" pitchFamily="2" charset="2"/>
              </a:rPr>
              <a:t>A receptorok érzéketlenné válnak az inzulinra  a vércukor szint tartósan</a:t>
            </a:r>
          </a:p>
          <a:p>
            <a:pPr>
              <a:lnSpc>
                <a:spcPct val="130000"/>
              </a:lnSpc>
            </a:pPr>
            <a:r>
              <a:rPr lang="hu-HU" sz="2200">
                <a:sym typeface="Wingdings" panose="05000000000000000000" pitchFamily="2" charset="2"/>
              </a:rPr>
              <a:t>m</a:t>
            </a:r>
            <a:r>
              <a:rPr lang="hu-HU" sz="2200" smtClean="0">
                <a:sym typeface="Wingdings" panose="05000000000000000000" pitchFamily="2" charset="2"/>
              </a:rPr>
              <a:t>agas az agy fokozott inzulin termelésre készteti a hasnyálmirigyet </a:t>
            </a:r>
          </a:p>
          <a:p>
            <a:pPr>
              <a:lnSpc>
                <a:spcPct val="130000"/>
              </a:lnSpc>
            </a:pPr>
            <a:r>
              <a:rPr lang="hu-HU" sz="2200">
                <a:sym typeface="Wingdings" panose="05000000000000000000" pitchFamily="2" charset="2"/>
              </a:rPr>
              <a:t>v</a:t>
            </a:r>
            <a:r>
              <a:rPr lang="hu-HU" sz="2200" smtClean="0">
                <a:sym typeface="Wingdings" panose="05000000000000000000" pitchFamily="2" charset="2"/>
              </a:rPr>
              <a:t>égül kimerül a hasnyálmirigy  és beáll az inzulin hiányos állapot.</a:t>
            </a:r>
            <a:endParaRPr lang="hu-HU" sz="2200" smtClean="0"/>
          </a:p>
          <a:p>
            <a:pPr>
              <a:lnSpc>
                <a:spcPct val="130000"/>
              </a:lnSpc>
            </a:pPr>
            <a:endParaRPr lang="hu-HU" sz="2200"/>
          </a:p>
          <a:p>
            <a:endParaRPr lang="en-US" sz="2200"/>
          </a:p>
          <a:p>
            <a:endParaRPr lang="en-US" sz="2200"/>
          </a:p>
        </p:txBody>
      </p:sp>
      <p:sp>
        <p:nvSpPr>
          <p:cNvPr id="2" name="Szövegdoboz 1"/>
          <p:cNvSpPr txBox="1"/>
          <p:nvPr/>
        </p:nvSpPr>
        <p:spPr>
          <a:xfrm>
            <a:off x="967131" y="5901373"/>
            <a:ext cx="803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smtClean="0">
                <a:solidFill>
                  <a:srgbClr val="FF0000"/>
                </a:solidFill>
              </a:rPr>
              <a:t>GI = (tápanyag vércukorszint emelő képessége / szőlőcukor v. e. k.)*100</a:t>
            </a:r>
            <a:endParaRPr lang="en-US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5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0" y="110356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 cukorbetegség (</a:t>
            </a:r>
            <a:r>
              <a:rPr lang="hu-HU" sz="3000" i="1" smtClean="0"/>
              <a:t>Diabetes mellitus</a:t>
            </a:r>
            <a:r>
              <a:rPr lang="hu-HU" sz="3000" smtClean="0"/>
              <a:t>) kezelése</a:t>
            </a:r>
            <a:endParaRPr lang="en-US" sz="3000"/>
          </a:p>
        </p:txBody>
      </p:sp>
      <p:sp>
        <p:nvSpPr>
          <p:cNvPr id="7" name="Szövegdoboz 6"/>
          <p:cNvSpPr txBox="1"/>
          <p:nvPr/>
        </p:nvSpPr>
        <p:spPr>
          <a:xfrm>
            <a:off x="78814" y="1008991"/>
            <a:ext cx="9827186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Az inzulin kívülről történő pótlásával történik.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smtClean="0"/>
              <a:t>GOND: az inzulin egy fehérje </a:t>
            </a:r>
            <a:r>
              <a:rPr lang="hu-HU" sz="2200" smtClean="0">
                <a:sym typeface="Wingdings" panose="05000000000000000000" pitchFamily="2" charset="2"/>
              </a:rPr>
              <a:t> lebomlik a tápcsatornában 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nem lehet szájon át adni.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Injekció a régóta bevált módszer,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200" smtClean="0">
                <a:sym typeface="Wingdings" panose="05000000000000000000" pitchFamily="2" charset="2"/>
              </a:rPr>
              <a:t>de vannak kísérletek pl. nyálkahártyán keresztül történő adagolásra.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200"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hu-HU" sz="2200" i="1" smtClean="0">
                <a:sym typeface="Wingdings" panose="05000000000000000000" pitchFamily="2" charset="2"/>
              </a:rPr>
              <a:t>Hogyan tudunk gyógyászati felhasználásra inzulint előállítani?</a:t>
            </a:r>
          </a:p>
          <a:p>
            <a:pPr algn="ctr">
              <a:lnSpc>
                <a:spcPct val="150000"/>
              </a:lnSpc>
            </a:pPr>
            <a:r>
              <a:rPr lang="hu-HU" sz="2200" i="1" smtClean="0">
                <a:sym typeface="Wingdings" panose="05000000000000000000" pitchFamily="2" charset="2"/>
              </a:rPr>
              <a:t>A kérdés megválaszolásához ismerjük meg a szerkezetét és bioszintézisének</a:t>
            </a:r>
          </a:p>
          <a:p>
            <a:pPr algn="ctr">
              <a:lnSpc>
                <a:spcPct val="150000"/>
              </a:lnSpc>
            </a:pPr>
            <a:r>
              <a:rPr lang="hu-HU" sz="2200" i="1" smtClean="0">
                <a:sym typeface="Wingdings" panose="05000000000000000000" pitchFamily="2" charset="2"/>
              </a:rPr>
              <a:t>(élő szervezetben történő előállításának) folyamatát!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200" i="1" smtClean="0">
              <a:sym typeface="Wingdings" panose="05000000000000000000" pitchFamily="2" charset="2"/>
            </a:endParaRP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200" i="1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hu-HU" sz="2200" smtClean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US"/>
          </a:p>
        </p:txBody>
      </p:sp>
      <p:sp>
        <p:nvSpPr>
          <p:cNvPr id="9" name="Szövegdoboz 8"/>
          <p:cNvSpPr txBox="1"/>
          <p:nvPr/>
        </p:nvSpPr>
        <p:spPr>
          <a:xfrm>
            <a:off x="1213318" y="6199128"/>
            <a:ext cx="405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smtClean="0"/>
              <a:t>Az inzulin vázlatos szerkezete.</a:t>
            </a:r>
            <a:endParaRPr lang="en-US" sz="2000" b="1" i="1"/>
          </a:p>
        </p:txBody>
      </p:sp>
    </p:spTree>
    <p:extLst>
      <p:ext uri="{BB962C8B-B14F-4D97-AF65-F5344CB8AC3E}">
        <p14:creationId xmlns:p14="http://schemas.microsoft.com/office/powerpoint/2010/main" val="183236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D5318-B270-4880-B49C-F03B0B0693AB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3982" y="490928"/>
            <a:ext cx="7330694" cy="40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1245514" y="4191428"/>
            <a:ext cx="405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i="1" smtClean="0"/>
              <a:t>Az inzulin vázlatos szerkezete.</a:t>
            </a:r>
            <a:endParaRPr lang="en-US" sz="2000" b="1" i="1"/>
          </a:p>
        </p:txBody>
      </p:sp>
      <p:sp>
        <p:nvSpPr>
          <p:cNvPr id="9" name="Szövegdoboz 8"/>
          <p:cNvSpPr txBox="1"/>
          <p:nvPr/>
        </p:nvSpPr>
        <p:spPr>
          <a:xfrm>
            <a:off x="-29" y="4556216"/>
            <a:ext cx="974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 2 aminosav (peptid) láncból épül fel.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 „A” lánc: 21 aminosav. „B” lánc: 30 aminosav.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A 2 láncot 2 </a:t>
            </a:r>
            <a:r>
              <a:rPr lang="hu-HU" sz="2200" smtClean="0">
                <a:solidFill>
                  <a:srgbClr val="FF0000"/>
                </a:solidFill>
              </a:rPr>
              <a:t>diszulfid híd </a:t>
            </a:r>
            <a:r>
              <a:rPr lang="hu-HU" sz="2200" smtClean="0"/>
              <a:t>tartja össze.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hu-HU" sz="2200" smtClean="0"/>
              <a:t>Egy 3. diszulfid híd az „A” láncon belül jön létre (térszerkezeti stabilizálás).</a:t>
            </a:r>
            <a:endParaRPr lang="en-US" sz="2200"/>
          </a:p>
        </p:txBody>
      </p:sp>
      <p:sp>
        <p:nvSpPr>
          <p:cNvPr id="10" name="Szövegdoboz 9"/>
          <p:cNvSpPr txBox="1"/>
          <p:nvPr/>
        </p:nvSpPr>
        <p:spPr>
          <a:xfrm>
            <a:off x="1103517" y="5896179"/>
            <a:ext cx="74542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200" i="1" smtClean="0">
                <a:solidFill>
                  <a:srgbClr val="FF0000"/>
                </a:solidFill>
              </a:rPr>
              <a:t>Diszulfid híd: 2 db aminosav-SH </a:t>
            </a:r>
            <a:r>
              <a:rPr lang="hu-HU" sz="2200" i="1" smtClean="0">
                <a:solidFill>
                  <a:srgbClr val="FF0000"/>
                </a:solidFill>
                <a:sym typeface="Wingdings" panose="05000000000000000000" pitchFamily="2" charset="2"/>
              </a:rPr>
              <a:t> aminosav-S-aminosav</a:t>
            </a:r>
            <a:endParaRPr lang="en-US" sz="2200" i="1">
              <a:solidFill>
                <a:srgbClr val="FF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31532" y="-15772"/>
            <a:ext cx="990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smtClean="0"/>
              <a:t>Az inzulin szerkezete</a:t>
            </a:r>
            <a:endParaRPr lang="en-US" sz="3000"/>
          </a:p>
        </p:txBody>
      </p:sp>
      <p:sp>
        <p:nvSpPr>
          <p:cNvPr id="2" name="Szövegdoboz 1"/>
          <p:cNvSpPr txBox="1"/>
          <p:nvPr/>
        </p:nvSpPr>
        <p:spPr>
          <a:xfrm>
            <a:off x="2388345" y="573200"/>
            <a:ext cx="5349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200" smtClean="0"/>
              <a:t>Megj.: az aminosavak jelölésére 3 vagy 1</a:t>
            </a:r>
          </a:p>
          <a:p>
            <a:pPr algn="ctr"/>
            <a:r>
              <a:rPr lang="hu-HU" sz="2200" smtClean="0"/>
              <a:t>betűs rövidítéseket használnak.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79499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ia számának hely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86F6C-42BC-485D-B3D0-BCABED011AC1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2576"/>
            <a:ext cx="9906000" cy="850900"/>
          </a:xfrm>
        </p:spPr>
        <p:txBody>
          <a:bodyPr/>
          <a:lstStyle/>
          <a:p>
            <a:pPr eaLnBrk="1" hangingPunct="1">
              <a:defRPr/>
            </a:pPr>
            <a:r>
              <a:rPr lang="hu-HU" sz="3000" smtClean="0"/>
              <a:t>Az inzulin előállítása a szervezetben (bioszintézis)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" y="528112"/>
            <a:ext cx="9905993" cy="2735263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 smtClean="0"/>
              <a:t>Az inzulin génje tartalmaz intronokat! (De az inzulin </a:t>
            </a:r>
            <a:r>
              <a:rPr lang="hu-HU" sz="2200" smtClean="0">
                <a:solidFill>
                  <a:srgbClr val="FF0000"/>
                </a:solidFill>
              </a:rPr>
              <a:t>nincs glikozilálva</a:t>
            </a:r>
            <a:r>
              <a:rPr lang="hu-HU" sz="2200" smtClean="0"/>
              <a:t>.)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 smtClean="0"/>
              <a:t>2 peptid lánc, de csak egy inzulint kódoló gén van. Hogy lehet ez?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 smtClean="0"/>
              <a:t>Az inzulin egyetlen fehérjeláncként keletkezik (pre-pro-Arg inzulin).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hu-HU" sz="2200"/>
              <a:t>E</a:t>
            </a:r>
            <a:r>
              <a:rPr lang="hu-HU" sz="2200" smtClean="0"/>
              <a:t>bből három hasítással és két Arg eltávolításával alakul ki a szerkezete.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825500" y="4114800"/>
            <a:ext cx="20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sz="2400">
              <a:latin typeface="Tahoma" pitchFamily="34" charset="0"/>
            </a:endParaRP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 rotWithShape="1">
          <a:blip r:embed="rId3" cstate="print"/>
          <a:srcRect l="2161" r="2289" b="5893"/>
          <a:stretch/>
        </p:blipFill>
        <p:spPr bwMode="auto">
          <a:xfrm>
            <a:off x="2159355" y="2355742"/>
            <a:ext cx="7511239" cy="393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3"/>
          <p:cNvSpPr txBox="1"/>
          <p:nvPr/>
        </p:nvSpPr>
        <p:spPr>
          <a:xfrm>
            <a:off x="7" y="5315916"/>
            <a:ext cx="5152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smtClean="0"/>
              <a:t>Fehérjék:</a:t>
            </a:r>
          </a:p>
          <a:p>
            <a:r>
              <a:rPr lang="hu-HU" sz="2000" b="1" i="1" smtClean="0"/>
              <a:t>Amino (N-terminális)</a:t>
            </a:r>
          </a:p>
          <a:p>
            <a:r>
              <a:rPr lang="hu-HU" sz="2000" b="1" i="1" smtClean="0"/>
              <a:t>és karboxi (C-terminális) láncvégük van. </a:t>
            </a:r>
            <a:endParaRPr lang="en-US" sz="2000" b="1" i="1"/>
          </a:p>
        </p:txBody>
      </p:sp>
      <p:sp>
        <p:nvSpPr>
          <p:cNvPr id="5" name="Bal oldali kapcsos zárójel 4"/>
          <p:cNvSpPr/>
          <p:nvPr/>
        </p:nvSpPr>
        <p:spPr bwMode="auto">
          <a:xfrm>
            <a:off x="1623841" y="2738257"/>
            <a:ext cx="440918" cy="236977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-15777" y="372066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smtClean="0"/>
              <a:t>„pre-” rész</a:t>
            </a:r>
            <a:endParaRPr lang="en-US" sz="2000" b="1" i="1"/>
          </a:p>
        </p:txBody>
      </p:sp>
      <p:sp>
        <p:nvSpPr>
          <p:cNvPr id="7" name="Szövegdoboz 6"/>
          <p:cNvSpPr txBox="1"/>
          <p:nvPr/>
        </p:nvSpPr>
        <p:spPr>
          <a:xfrm>
            <a:off x="5914974" y="2365153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smtClean="0"/>
              <a:t>C-lánc: „pro” rész</a:t>
            </a:r>
            <a:endParaRPr lang="en-US" b="1" i="1"/>
          </a:p>
        </p:txBody>
      </p:sp>
      <p:sp>
        <p:nvSpPr>
          <p:cNvPr id="8" name="Szövegdoboz 7"/>
          <p:cNvSpPr txBox="1"/>
          <p:nvPr/>
        </p:nvSpPr>
        <p:spPr>
          <a:xfrm>
            <a:off x="7585794" y="507649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smtClean="0"/>
              <a:t>„Arg” rész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öld">
  <a:themeElements>
    <a:clrScheme name="zö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ö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zö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ö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ö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zöld</Template>
  <TotalTime>6595</TotalTime>
  <Words>2148</Words>
  <Application>Microsoft Office PowerPoint</Application>
  <PresentationFormat>A4 (210x297 mm)</PresentationFormat>
  <Paragraphs>378</Paragraphs>
  <Slides>32</Slides>
  <Notes>26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3" baseType="lpstr">
      <vt:lpstr>zöld</vt:lpstr>
      <vt:lpstr>4.3. FEHÉRJÉK ELŐÁLLÍTÁSA GÉNMANI-PULÁLT MIKROORGANIZMUSOKKAL</vt:lpstr>
      <vt:lpstr>1. Inzulin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inzulin előállítása a szervezetben (bioszintézis)</vt:lpstr>
      <vt:lpstr>Az inzulin szerkezete</vt:lpstr>
      <vt:lpstr>AZ INZULIN ELŐÁLLÍTÁSA</vt:lpstr>
      <vt:lpstr>Kivonás hasnyálmirigyből - átalakítás</vt:lpstr>
      <vt:lpstr>Kivonás hasnyálmirigyből - átalakítás</vt:lpstr>
      <vt:lpstr>Inzulin fermentációs előállítása</vt:lpstr>
      <vt:lpstr>Kettős fermentáció</vt:lpstr>
      <vt:lpstr>Inzulin fermentációs előállítása</vt:lpstr>
      <vt:lpstr>A pre-pro-inzulin enzimes hasításai</vt:lpstr>
      <vt:lpstr>Az inzulin tisztítása és feldolgozása</vt:lpstr>
      <vt:lpstr>VAKCINAGYÁRTÁS  (Edward Jenner, vacca = tehén latinul)</vt:lpstr>
      <vt:lpstr>VAKCINAGYÁRTÁS</vt:lpstr>
      <vt:lpstr>VAKCINAGYÁRTÁS</vt:lpstr>
      <vt:lpstr>REKOMBINÁNS FEHÉRJE VAKCINÁK</vt:lpstr>
      <vt:lpstr>HEPATITIS B VAKCINA</vt:lpstr>
      <vt:lpstr>HEPATITIS B VAKCINA</vt:lpstr>
      <vt:lpstr>HEPATITIS B VAKCINA</vt:lpstr>
      <vt:lpstr>HEPATITIS B VAKCINA</vt:lpstr>
      <vt:lpstr>HEPATITIS B VAKCINA</vt:lpstr>
      <vt:lpstr>HEPATITIS B VAKCINA</vt:lpstr>
      <vt:lpstr>HEPATITIS B VAKCINA</vt:lpstr>
      <vt:lpstr>SZKF VAKCINA</vt:lpstr>
      <vt:lpstr>SZKF VAKCINA</vt:lpstr>
      <vt:lpstr>SZKF VAKCINA</vt:lpstr>
    </vt:vector>
  </TitlesOfParts>
  <Company>család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Pécs Miklós</dc:creator>
  <cp:lastModifiedBy>user</cp:lastModifiedBy>
  <cp:revision>326</cp:revision>
  <cp:lastPrinted>2017-03-13T10:44:07Z</cp:lastPrinted>
  <dcterms:created xsi:type="dcterms:W3CDTF">2005-08-28T14:04:06Z</dcterms:created>
  <dcterms:modified xsi:type="dcterms:W3CDTF">2018-03-31T17:04:38Z</dcterms:modified>
</cp:coreProperties>
</file>