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80" r:id="rId4"/>
    <p:sldId id="316" r:id="rId5"/>
    <p:sldId id="342" r:id="rId6"/>
    <p:sldId id="343" r:id="rId7"/>
    <p:sldId id="344" r:id="rId8"/>
    <p:sldId id="345" r:id="rId9"/>
    <p:sldId id="279" r:id="rId10"/>
    <p:sldId id="282" r:id="rId11"/>
    <p:sldId id="350" r:id="rId12"/>
    <p:sldId id="359" r:id="rId13"/>
    <p:sldId id="356" r:id="rId14"/>
    <p:sldId id="263" r:id="rId15"/>
    <p:sldId id="358" r:id="rId16"/>
    <p:sldId id="354" r:id="rId17"/>
    <p:sldId id="355" r:id="rId18"/>
    <p:sldId id="264" r:id="rId19"/>
    <p:sldId id="318" r:id="rId20"/>
    <p:sldId id="319" r:id="rId21"/>
    <p:sldId id="353" r:id="rId22"/>
    <p:sldId id="265" r:id="rId23"/>
    <p:sldId id="266" r:id="rId24"/>
    <p:sldId id="321" r:id="rId25"/>
    <p:sldId id="267" r:id="rId26"/>
    <p:sldId id="277" r:id="rId27"/>
    <p:sldId id="270" r:id="rId28"/>
    <p:sldId id="322" r:id="rId29"/>
    <p:sldId id="346" r:id="rId30"/>
    <p:sldId id="273" r:id="rId31"/>
    <p:sldId id="357" r:id="rId32"/>
    <p:sldId id="348" r:id="rId33"/>
    <p:sldId id="347" r:id="rId34"/>
    <p:sldId id="274" r:id="rId3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5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D924-1FE6-4931-AF71-7362391AD04A}" type="datetimeFigureOut">
              <a:rPr lang="hu-HU" smtClean="0"/>
              <a:pPr/>
              <a:t>2015.12.10.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F68C-4993-4233-BED4-7B4E6F4DC5E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F68C-4993-4233-BED4-7B4E6F4DC5E6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ACFD-5F65-422C-BF0A-028C405AF4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9349-FBAB-4E48-BBF6-B04DA188DD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3526-DCBE-4F2C-9E4F-FCABDAD532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607D-2DC8-40A6-9184-098C8FB380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E6704-7C1C-49AD-88FE-B659F815E7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8766-B7EC-48DF-AF2B-835FB8EEA3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4AC9-5A16-4389-BACB-DE75ED0398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8C87-D27F-45C8-BF8E-AA1BCC5BB8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706-37A4-4470-A980-99A722DBDC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B0A0-61DB-4B24-A934-489DEDB575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6029-FA82-4F73-BF98-C876563691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12DA-E988-4A4B-ADD8-57980D4B27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0753313-1D12-45B8-AC49-97880282EA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hu-HU" smtClean="0"/>
              <a:t>Nukleotid anyagcsere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Bio-</a:t>
            </a:r>
            <a:r>
              <a:rPr lang="hu-HU" dirty="0" smtClean="0"/>
              <a:t> és vegyészmérnököknek</a:t>
            </a:r>
          </a:p>
          <a:p>
            <a:pPr eaLnBrk="1" hangingPunct="1"/>
            <a:r>
              <a:rPr lang="hu-HU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eolvasás002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060575"/>
            <a:ext cx="6264275" cy="3562350"/>
          </a:xfrm>
          <a:noFill/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835150" y="404813"/>
            <a:ext cx="539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purinváz-atomok eredete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Csoportba foglalás 44"/>
          <p:cNvGrpSpPr/>
          <p:nvPr/>
        </p:nvGrpSpPr>
        <p:grpSpPr>
          <a:xfrm>
            <a:off x="1547664" y="1628800"/>
            <a:ext cx="5761195" cy="4566699"/>
            <a:chOff x="1571604" y="1357298"/>
            <a:chExt cx="5185131" cy="4134651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1571604" y="1357298"/>
            <a:ext cx="1597025" cy="1189037"/>
          </p:xfrm>
          <a:graphic>
            <a:graphicData uri="http://schemas.openxmlformats.org/presentationml/2006/ole">
              <p:oleObj spid="_x0000_s104450" name="ChemSketch" r:id="rId3" imgW="1597320" imgH="1188720" progId="ACD.ChemSketch.20">
                <p:embed/>
              </p:oleObj>
            </a:graphicData>
          </a:graphic>
        </p:graphicFrame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3857620" y="1357298"/>
            <a:ext cx="2649537" cy="1258887"/>
          </p:xfrm>
          <a:graphic>
            <a:graphicData uri="http://schemas.openxmlformats.org/presentationml/2006/ole">
              <p:oleObj spid="_x0000_s104451" name="ChemSketch" r:id="rId4" imgW="2648880" imgH="1258920" progId="ACD.ChemSketch.20">
                <p:embed/>
              </p:oleObj>
            </a:graphicData>
          </a:graphic>
        </p:graphicFrame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4929190" y="4000504"/>
            <a:ext cx="1646237" cy="1189037"/>
          </p:xfrm>
          <a:graphic>
            <a:graphicData uri="http://schemas.openxmlformats.org/presentationml/2006/ole">
              <p:oleObj spid="_x0000_s104452" name="ChemSketch" r:id="rId5" imgW="1645920" imgH="1188720" progId="ACD.ChemSketch.20">
                <p:embed/>
              </p:oleObj>
            </a:graphicData>
          </a:graphic>
        </p:graphicFrame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1571604" y="3071810"/>
            <a:ext cx="2987675" cy="2111375"/>
          </p:xfrm>
          <a:graphic>
            <a:graphicData uri="http://schemas.openxmlformats.org/presentationml/2006/ole">
              <p:oleObj spid="_x0000_s104453" name="ChemSketch" r:id="rId6" imgW="2986920" imgH="2112120" progId="ACD.ChemSketch.20">
                <p:embed/>
              </p:oleObj>
            </a:graphicData>
          </a:graphic>
        </p:graphicFrame>
        <p:grpSp>
          <p:nvGrpSpPr>
            <p:cNvPr id="6" name="Csoportba foglalás 5"/>
            <p:cNvGrpSpPr/>
            <p:nvPr/>
          </p:nvGrpSpPr>
          <p:grpSpPr>
            <a:xfrm>
              <a:off x="3214678" y="2357430"/>
              <a:ext cx="1357322" cy="389097"/>
              <a:chOff x="3214678" y="2143116"/>
              <a:chExt cx="1357322" cy="389097"/>
            </a:xfrm>
          </p:grpSpPr>
          <p:cxnSp>
            <p:nvCxnSpPr>
              <p:cNvPr id="7" name="Egyenes összekötő nyíllal 6"/>
              <p:cNvCxnSpPr/>
              <p:nvPr/>
            </p:nvCxnSpPr>
            <p:spPr>
              <a:xfrm>
                <a:off x="3214678" y="2143116"/>
                <a:ext cx="135732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Szabadkézi sokszög 7"/>
              <p:cNvSpPr/>
              <p:nvPr/>
            </p:nvSpPr>
            <p:spPr>
              <a:xfrm>
                <a:off x="3459192" y="2146539"/>
                <a:ext cx="793631" cy="148087"/>
              </a:xfrm>
              <a:custGeom>
                <a:avLst/>
                <a:gdLst>
                  <a:gd name="connsiteX0" fmla="*/ 0 w 793631"/>
                  <a:gd name="connsiteY0" fmla="*/ 148087 h 148087"/>
                  <a:gd name="connsiteX1" fmla="*/ 370936 w 793631"/>
                  <a:gd name="connsiteY1" fmla="*/ 1438 h 148087"/>
                  <a:gd name="connsiteX2" fmla="*/ 793631 w 793631"/>
                  <a:gd name="connsiteY2" fmla="*/ 139461 h 148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3631" h="148087">
                    <a:moveTo>
                      <a:pt x="0" y="148087"/>
                    </a:moveTo>
                    <a:cubicBezTo>
                      <a:pt x="119332" y="75481"/>
                      <a:pt x="238664" y="2876"/>
                      <a:pt x="370936" y="1438"/>
                    </a:cubicBezTo>
                    <a:cubicBezTo>
                      <a:pt x="503208" y="0"/>
                      <a:pt x="793631" y="139461"/>
                      <a:pt x="793631" y="139461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3286116" y="2285992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ATP</a:t>
                </a:r>
                <a:endParaRPr lang="hu-HU" sz="1000" dirty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4000496" y="2285992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AMP</a:t>
                </a:r>
                <a:endParaRPr lang="hu-HU" sz="1000" dirty="0"/>
              </a:p>
            </p:txBody>
          </p:sp>
        </p:grpSp>
        <p:sp>
          <p:nvSpPr>
            <p:cNvPr id="11" name="Szövegdoboz 10"/>
            <p:cNvSpPr txBox="1"/>
            <p:nvPr/>
          </p:nvSpPr>
          <p:spPr>
            <a:xfrm>
              <a:off x="3143240" y="2000240"/>
              <a:ext cx="144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foszforibozil-pirofoszfát-</a:t>
              </a:r>
              <a:endParaRPr lang="hu-HU" sz="1000" dirty="0" smtClean="0"/>
            </a:p>
            <a:p>
              <a:pPr algn="ctr"/>
              <a:r>
                <a:rPr lang="hu-HU" sz="1000" dirty="0" err="1" smtClean="0"/>
                <a:t>szintetáz</a:t>
              </a:r>
              <a:endParaRPr lang="hu-HU" sz="1000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143108" y="257174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ribóz-5-P</a:t>
              </a:r>
              <a:endParaRPr lang="hu-HU" sz="1200" b="1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000628" y="2571744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PRPP</a:t>
              </a:r>
              <a:endParaRPr lang="hu-HU" sz="1200" b="1" dirty="0"/>
            </a:p>
          </p:txBody>
        </p:sp>
        <p:cxnSp>
          <p:nvCxnSpPr>
            <p:cNvPr id="14" name="Egyenes összekötő nyíllal 13"/>
            <p:cNvCxnSpPr/>
            <p:nvPr/>
          </p:nvCxnSpPr>
          <p:spPr>
            <a:xfrm rot="16200000" flipH="1">
              <a:off x="5107785" y="3036091"/>
              <a:ext cx="1071570" cy="857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abadkézi sokszög 14"/>
            <p:cNvSpPr/>
            <p:nvPr/>
          </p:nvSpPr>
          <p:spPr>
            <a:xfrm>
              <a:off x="5561163" y="3088257"/>
              <a:ext cx="485954" cy="448573"/>
            </a:xfrm>
            <a:custGeom>
              <a:avLst/>
              <a:gdLst>
                <a:gd name="connsiteX0" fmla="*/ 468701 w 485954"/>
                <a:gd name="connsiteY0" fmla="*/ 0 h 448573"/>
                <a:gd name="connsiteX1" fmla="*/ 2875 w 485954"/>
                <a:gd name="connsiteY1" fmla="*/ 267418 h 448573"/>
                <a:gd name="connsiteX2" fmla="*/ 485954 w 485954"/>
                <a:gd name="connsiteY2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954" h="448573">
                  <a:moveTo>
                    <a:pt x="468701" y="0"/>
                  </a:moveTo>
                  <a:cubicBezTo>
                    <a:pt x="234350" y="96328"/>
                    <a:pt x="0" y="192656"/>
                    <a:pt x="2875" y="267418"/>
                  </a:cubicBezTo>
                  <a:cubicBezTo>
                    <a:pt x="5751" y="342180"/>
                    <a:pt x="245852" y="395376"/>
                    <a:pt x="485954" y="448573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000760" y="2928934"/>
              <a:ext cx="6527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Gln</a:t>
              </a:r>
              <a:r>
                <a:rPr lang="hu-HU" sz="1000" dirty="0" smtClean="0"/>
                <a:t>, 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000760" y="3429000"/>
              <a:ext cx="5822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Glu</a:t>
              </a:r>
              <a:r>
                <a:rPr lang="hu-HU" sz="1000" dirty="0" smtClean="0"/>
                <a:t>, </a:t>
              </a:r>
              <a:r>
                <a:rPr lang="hu-HU" sz="1000" dirty="0" err="1" smtClean="0"/>
                <a:t>PP</a:t>
              </a:r>
              <a:r>
                <a:rPr lang="hu-HU" sz="1000" baseline="-25000" dirty="0" err="1" smtClean="0"/>
                <a:t>i</a:t>
              </a:r>
              <a:endParaRPr lang="hu-HU" sz="1000" baseline="-25000" dirty="0"/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 rot="10800000">
              <a:off x="3286116" y="5072074"/>
              <a:ext cx="200026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>
              <a:off x="3000364" y="400050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1</a:t>
              </a:r>
              <a:endParaRPr lang="hu-HU" sz="1000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830810" y="346781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2</a:t>
              </a:r>
              <a:endParaRPr lang="hu-HU" sz="10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214678" y="371475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2</a:t>
              </a:r>
              <a:endParaRPr lang="hu-HU" sz="10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286116" y="41433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2</a:t>
              </a:r>
              <a:endParaRPr lang="hu-HU" sz="1000" dirty="0"/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rot="16200000" flipV="1">
              <a:off x="3143240" y="4357694"/>
              <a:ext cx="214314" cy="214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3214678" y="4572008"/>
              <a:ext cx="404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Gln</a:t>
              </a:r>
              <a:endParaRPr lang="hu-HU" sz="1200" b="1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428860" y="3000372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Gly</a:t>
              </a:r>
              <a:endParaRPr lang="hu-HU" sz="1200" b="1" dirty="0"/>
            </a:p>
          </p:txBody>
        </p:sp>
        <p:cxnSp>
          <p:nvCxnSpPr>
            <p:cNvPr id="26" name="Egyenes összekötő nyíllal 25"/>
            <p:cNvCxnSpPr>
              <a:stCxn id="25" idx="2"/>
            </p:cNvCxnSpPr>
            <p:nvPr/>
          </p:nvCxnSpPr>
          <p:spPr>
            <a:xfrm rot="16200000" flipH="1">
              <a:off x="2594186" y="3308573"/>
              <a:ext cx="223067" cy="1606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abadkézi sokszög 26"/>
            <p:cNvSpPr/>
            <p:nvPr/>
          </p:nvSpPr>
          <p:spPr>
            <a:xfrm>
              <a:off x="2777706" y="3407434"/>
              <a:ext cx="871268" cy="957532"/>
            </a:xfrm>
            <a:custGeom>
              <a:avLst/>
              <a:gdLst>
                <a:gd name="connsiteX0" fmla="*/ 232913 w 871268"/>
                <a:gd name="connsiteY0" fmla="*/ 0 h 957532"/>
                <a:gd name="connsiteX1" fmla="*/ 871268 w 871268"/>
                <a:gd name="connsiteY1" fmla="*/ 241540 h 957532"/>
                <a:gd name="connsiteX2" fmla="*/ 845388 w 871268"/>
                <a:gd name="connsiteY2" fmla="*/ 948906 h 957532"/>
                <a:gd name="connsiteX3" fmla="*/ 534837 w 871268"/>
                <a:gd name="connsiteY3" fmla="*/ 957532 h 957532"/>
                <a:gd name="connsiteX4" fmla="*/ 534837 w 871268"/>
                <a:gd name="connsiteY4" fmla="*/ 517585 h 957532"/>
                <a:gd name="connsiteX5" fmla="*/ 0 w 871268"/>
                <a:gd name="connsiteY5" fmla="*/ 284672 h 957532"/>
                <a:gd name="connsiteX6" fmla="*/ 232913 w 871268"/>
                <a:gd name="connsiteY6" fmla="*/ 0 h 95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1268" h="957532">
                  <a:moveTo>
                    <a:pt x="232913" y="0"/>
                  </a:moveTo>
                  <a:lnTo>
                    <a:pt x="871268" y="241540"/>
                  </a:lnTo>
                  <a:lnTo>
                    <a:pt x="845388" y="948906"/>
                  </a:lnTo>
                  <a:lnTo>
                    <a:pt x="534837" y="957532"/>
                  </a:lnTo>
                  <a:lnTo>
                    <a:pt x="534837" y="517585"/>
                  </a:lnTo>
                  <a:lnTo>
                    <a:pt x="0" y="284672"/>
                  </a:lnTo>
                  <a:lnTo>
                    <a:pt x="232913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1643042" y="3500438"/>
              <a:ext cx="862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formil-THF</a:t>
              </a:r>
              <a:endParaRPr lang="hu-HU" sz="1200" b="1" dirty="0"/>
            </a:p>
          </p:txBody>
        </p:sp>
        <p:cxnSp>
          <p:nvCxnSpPr>
            <p:cNvPr id="29" name="Egyenes összekötő nyíllal 28"/>
            <p:cNvCxnSpPr/>
            <p:nvPr/>
          </p:nvCxnSpPr>
          <p:spPr>
            <a:xfrm>
              <a:off x="2285984" y="3786190"/>
              <a:ext cx="357190" cy="71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2697641" y="395952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3</a:t>
              </a:r>
              <a:endParaRPr lang="hu-HU" sz="1000" dirty="0"/>
            </a:p>
          </p:txBody>
        </p:sp>
        <p:cxnSp>
          <p:nvCxnSpPr>
            <p:cNvPr id="31" name="Egyenes összekötő nyíllal 30"/>
            <p:cNvCxnSpPr/>
            <p:nvPr/>
          </p:nvCxnSpPr>
          <p:spPr>
            <a:xfrm flipV="1">
              <a:off x="3488845" y="4429132"/>
              <a:ext cx="225899" cy="1625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31"/>
            <p:cNvSpPr txBox="1"/>
            <p:nvPr/>
          </p:nvSpPr>
          <p:spPr>
            <a:xfrm>
              <a:off x="3704505" y="437359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4</a:t>
              </a:r>
              <a:endParaRPr lang="hu-HU" sz="1000" dirty="0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3693452" y="359721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5</a:t>
              </a:r>
              <a:endParaRPr lang="hu-HU" sz="1000" dirty="0"/>
            </a:p>
          </p:txBody>
        </p:sp>
        <p:cxnSp>
          <p:nvCxnSpPr>
            <p:cNvPr id="34" name="Egyenes összekötő nyíllal 33"/>
            <p:cNvCxnSpPr/>
            <p:nvPr/>
          </p:nvCxnSpPr>
          <p:spPr>
            <a:xfrm>
              <a:off x="3428992" y="3286124"/>
              <a:ext cx="285752" cy="214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zövegdoboz 34"/>
            <p:cNvSpPr txBox="1"/>
            <p:nvPr/>
          </p:nvSpPr>
          <p:spPr>
            <a:xfrm>
              <a:off x="3071802" y="3000372"/>
              <a:ext cx="420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CO</a:t>
              </a:r>
              <a:r>
                <a:rPr lang="hu-HU" sz="1200" b="1" baseline="-25000" dirty="0" smtClean="0"/>
                <a:t>2</a:t>
              </a:r>
              <a:endParaRPr lang="hu-HU" sz="1200" b="1" baseline="-25000" dirty="0"/>
            </a:p>
          </p:txBody>
        </p:sp>
        <p:cxnSp>
          <p:nvCxnSpPr>
            <p:cNvPr id="36" name="Egyenes összekötő nyíllal 35"/>
            <p:cNvCxnSpPr/>
            <p:nvPr/>
          </p:nvCxnSpPr>
          <p:spPr>
            <a:xfrm rot="5400000">
              <a:off x="4000496" y="3429000"/>
              <a:ext cx="357190" cy="71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zövegdoboz 36"/>
            <p:cNvSpPr txBox="1"/>
            <p:nvPr/>
          </p:nvSpPr>
          <p:spPr>
            <a:xfrm>
              <a:off x="4096467" y="3001992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Asp</a:t>
              </a:r>
              <a:endParaRPr lang="hu-HU" sz="1200" b="1" dirty="0"/>
            </a:p>
          </p:txBody>
        </p:sp>
        <p:cxnSp>
          <p:nvCxnSpPr>
            <p:cNvPr id="38" name="Egyenes összekötő nyíllal 37"/>
            <p:cNvCxnSpPr/>
            <p:nvPr/>
          </p:nvCxnSpPr>
          <p:spPr>
            <a:xfrm rot="16200000" flipV="1">
              <a:off x="4071934" y="4357694"/>
              <a:ext cx="285752" cy="142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zövegdoboz 38"/>
            <p:cNvSpPr txBox="1"/>
            <p:nvPr/>
          </p:nvSpPr>
          <p:spPr>
            <a:xfrm>
              <a:off x="3857620" y="4572008"/>
              <a:ext cx="862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formil-THF</a:t>
              </a:r>
              <a:endParaRPr lang="hu-HU" sz="1200" b="1" dirty="0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5429256" y="5214950"/>
              <a:ext cx="1327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foszforibozil-amin</a:t>
              </a:r>
              <a:endParaRPr lang="hu-HU" sz="1200" b="1" dirty="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2428860" y="5214950"/>
              <a:ext cx="44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IMP</a:t>
              </a:r>
              <a:endParaRPr lang="hu-HU" sz="1200" b="1" dirty="0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3857620" y="371475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6</a:t>
              </a:r>
              <a:endParaRPr lang="hu-HU" sz="1000" dirty="0"/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3857620" y="392906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7</a:t>
              </a:r>
              <a:endParaRPr lang="hu-HU" sz="1000" dirty="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5000628" y="3214686"/>
              <a:ext cx="7617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PRPP-</a:t>
              </a:r>
            </a:p>
            <a:p>
              <a:r>
                <a:rPr lang="hu-HU" sz="1000" dirty="0" err="1" smtClean="0"/>
                <a:t>amido-</a:t>
              </a:r>
              <a:endParaRPr lang="hu-HU" sz="1000" dirty="0" smtClean="0"/>
            </a:p>
            <a:p>
              <a:r>
                <a:rPr lang="hu-HU" sz="1000" dirty="0" err="1" smtClean="0"/>
                <a:t>transzferáz</a:t>
              </a:r>
              <a:endParaRPr lang="hu-HU" sz="1000" dirty="0"/>
            </a:p>
          </p:txBody>
        </p:sp>
      </p:grp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555776" y="764704"/>
            <a:ext cx="3759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smtClean="0"/>
              <a:t>Purinok szintézise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88913"/>
            <a:ext cx="4695825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260350"/>
            <a:ext cx="2100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Purinok</a:t>
            </a:r>
          </a:p>
          <a:p>
            <a:r>
              <a:rPr lang="hu-HU" sz="3200" dirty="0"/>
              <a:t>szintézise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6238" y="2559050"/>
            <a:ext cx="2593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foszforibozil-amino-</a:t>
            </a:r>
          </a:p>
          <a:p>
            <a:r>
              <a:rPr lang="hu-HU" sz="2000"/>
              <a:t>imidazol szintetáz:</a:t>
            </a:r>
          </a:p>
          <a:p>
            <a:r>
              <a:rPr lang="hu-HU" sz="2000"/>
              <a:t>1., 2. és 4. reakció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2725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Eukariótákban</a:t>
            </a:r>
          </a:p>
          <a:p>
            <a:r>
              <a:rPr lang="hu-HU" sz="2400"/>
              <a:t>enzimkomplexek: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6238" y="36401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0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3783013"/>
            <a:ext cx="2849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foszforibozil-amino-</a:t>
            </a:r>
          </a:p>
          <a:p>
            <a:r>
              <a:rPr lang="hu-HU" sz="2000"/>
              <a:t>imidazol-szukcino-</a:t>
            </a:r>
          </a:p>
          <a:p>
            <a:r>
              <a:rPr lang="hu-HU" sz="2000"/>
              <a:t>karboxamid-szintetáz:</a:t>
            </a:r>
          </a:p>
          <a:p>
            <a:r>
              <a:rPr lang="hu-HU" sz="2000"/>
              <a:t>5. és 6. reakció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76238" y="5295900"/>
            <a:ext cx="1987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IMP-szintetáz:</a:t>
            </a:r>
          </a:p>
          <a:p>
            <a:r>
              <a:rPr lang="hu-HU" sz="2000"/>
              <a:t>8. és 9. reakció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soportba foglalás 35"/>
          <p:cNvGrpSpPr/>
          <p:nvPr/>
        </p:nvGrpSpPr>
        <p:grpSpPr>
          <a:xfrm>
            <a:off x="3131840" y="0"/>
            <a:ext cx="5616624" cy="6858000"/>
            <a:chOff x="571480" y="1428728"/>
            <a:chExt cx="5489479" cy="7420799"/>
          </a:xfrm>
        </p:grpSpPr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1000108" y="2000232"/>
            <a:ext cx="712787" cy="1020763"/>
          </p:xfrm>
          <a:graphic>
            <a:graphicData uri="http://schemas.openxmlformats.org/presentationml/2006/ole">
              <p:oleObj spid="_x0000_s152578" name="ChemSketch" r:id="rId3" imgW="713160" imgH="1020960" progId="ACD.ChemSketch.20">
                <p:embed/>
              </p:oleObj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1071546" y="6000760"/>
            <a:ext cx="414337" cy="1020763"/>
          </p:xfrm>
          <a:graphic>
            <a:graphicData uri="http://schemas.openxmlformats.org/presentationml/2006/ole">
              <p:oleObj spid="_x0000_s152579" name="ChemSketch" r:id="rId4" imgW="414360" imgH="1020960" progId="ACD.ChemSketch.20">
                <p:embed/>
              </p:oleObj>
            </a:graphicData>
          </a:graphic>
        </p:graphicFrame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1357298" y="3786182"/>
            <a:ext cx="1670050" cy="2097087"/>
          </p:xfrm>
          <a:graphic>
            <a:graphicData uri="http://schemas.openxmlformats.org/presentationml/2006/ole">
              <p:oleObj spid="_x0000_s152580" name="ChemSketch" r:id="rId5" imgW="1670400" imgH="2097000" progId="ACD.ChemSketch.20">
                <p:embed/>
              </p:oleObj>
            </a:graphicData>
          </a:graphic>
        </p:graphicFrame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3786190" y="3929058"/>
            <a:ext cx="1670050" cy="1928813"/>
          </p:xfrm>
          <a:graphic>
            <a:graphicData uri="http://schemas.openxmlformats.org/presentationml/2006/ole">
              <p:oleObj spid="_x0000_s152581" name="ChemSketch" r:id="rId6" imgW="1670400" imgH="1929240" progId="ACD.ChemSketch.20">
                <p:embed/>
              </p:oleObj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1428736" y="6572264"/>
            <a:ext cx="1620837" cy="1792287"/>
          </p:xfrm>
          <a:graphic>
            <a:graphicData uri="http://schemas.openxmlformats.org/presentationml/2006/ole">
              <p:oleObj spid="_x0000_s152582" name="ChemSketch" r:id="rId7" imgW="1621440" imgH="1792080" progId="ACD.ChemSketch.20">
                <p:embed/>
              </p:oleObj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2643182" y="1428728"/>
            <a:ext cx="1627187" cy="1795463"/>
          </p:xfrm>
          <a:graphic>
            <a:graphicData uri="http://schemas.openxmlformats.org/presentationml/2006/ole">
              <p:oleObj spid="_x0000_s152583" name="ChemSketch" r:id="rId8" imgW="1627560" imgH="1795320" progId="ACD.ChemSketch.20">
                <p:embed/>
              </p:oleObj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3857628" y="6572264"/>
            <a:ext cx="1782763" cy="1825625"/>
          </p:xfrm>
          <a:graphic>
            <a:graphicData uri="http://schemas.openxmlformats.org/presentationml/2006/ole">
              <p:oleObj spid="_x0000_s152584" name="ChemSketch" r:id="rId9" imgW="1783080" imgH="1825920" progId="ACD.ChemSketch.20">
                <p:embed/>
              </p:oleObj>
            </a:graphicData>
          </a:graphic>
        </p:graphicFrame>
        <p:grpSp>
          <p:nvGrpSpPr>
            <p:cNvPr id="9" name="Csoportba foglalás 8"/>
            <p:cNvGrpSpPr/>
            <p:nvPr/>
          </p:nvGrpSpPr>
          <p:grpSpPr>
            <a:xfrm>
              <a:off x="2228850" y="2943225"/>
              <a:ext cx="914398" cy="771519"/>
              <a:chOff x="2228850" y="2943225"/>
              <a:chExt cx="914398" cy="771519"/>
            </a:xfrm>
          </p:grpSpPr>
          <p:cxnSp>
            <p:nvCxnSpPr>
              <p:cNvPr id="10" name="Egyenes összekötő nyíllal 9"/>
              <p:cNvCxnSpPr/>
              <p:nvPr/>
            </p:nvCxnSpPr>
            <p:spPr>
              <a:xfrm rot="5400000">
                <a:off x="2500306" y="3071802"/>
                <a:ext cx="714380" cy="571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Szabadkézi sokszög 10"/>
              <p:cNvSpPr/>
              <p:nvPr/>
            </p:nvSpPr>
            <p:spPr>
              <a:xfrm>
                <a:off x="2228850" y="2943225"/>
                <a:ext cx="701675" cy="523875"/>
              </a:xfrm>
              <a:custGeom>
                <a:avLst/>
                <a:gdLst>
                  <a:gd name="connsiteX0" fmla="*/ 38100 w 701675"/>
                  <a:gd name="connsiteY0" fmla="*/ 0 h 523875"/>
                  <a:gd name="connsiteX1" fmla="*/ 695325 w 701675"/>
                  <a:gd name="connsiteY1" fmla="*/ 323850 h 523875"/>
                  <a:gd name="connsiteX2" fmla="*/ 0 w 701675"/>
                  <a:gd name="connsiteY2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675" h="523875">
                    <a:moveTo>
                      <a:pt x="38100" y="0"/>
                    </a:moveTo>
                    <a:cubicBezTo>
                      <a:pt x="369887" y="118269"/>
                      <a:pt x="701675" y="236538"/>
                      <a:pt x="695325" y="323850"/>
                    </a:cubicBezTo>
                    <a:cubicBezTo>
                      <a:pt x="688975" y="411163"/>
                      <a:pt x="344487" y="467519"/>
                      <a:pt x="0" y="52387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" name="Csoportba foglalás 11"/>
            <p:cNvGrpSpPr/>
            <p:nvPr/>
          </p:nvGrpSpPr>
          <p:grpSpPr>
            <a:xfrm flipH="1">
              <a:off x="4357694" y="2928926"/>
              <a:ext cx="914398" cy="771519"/>
              <a:chOff x="2228850" y="2943225"/>
              <a:chExt cx="914398" cy="771519"/>
            </a:xfrm>
          </p:grpSpPr>
          <p:cxnSp>
            <p:nvCxnSpPr>
              <p:cNvPr id="13" name="Egyenes összekötő nyíllal 12"/>
              <p:cNvCxnSpPr/>
              <p:nvPr/>
            </p:nvCxnSpPr>
            <p:spPr>
              <a:xfrm rot="5400000">
                <a:off x="2500306" y="3071802"/>
                <a:ext cx="714380" cy="571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Szabadkézi sokszög 13"/>
              <p:cNvSpPr/>
              <p:nvPr/>
            </p:nvSpPr>
            <p:spPr>
              <a:xfrm>
                <a:off x="2228850" y="2943225"/>
                <a:ext cx="701675" cy="523875"/>
              </a:xfrm>
              <a:custGeom>
                <a:avLst/>
                <a:gdLst>
                  <a:gd name="connsiteX0" fmla="*/ 38100 w 701675"/>
                  <a:gd name="connsiteY0" fmla="*/ 0 h 523875"/>
                  <a:gd name="connsiteX1" fmla="*/ 695325 w 701675"/>
                  <a:gd name="connsiteY1" fmla="*/ 323850 h 523875"/>
                  <a:gd name="connsiteX2" fmla="*/ 0 w 701675"/>
                  <a:gd name="connsiteY2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675" h="523875">
                    <a:moveTo>
                      <a:pt x="38100" y="0"/>
                    </a:moveTo>
                    <a:cubicBezTo>
                      <a:pt x="369887" y="118269"/>
                      <a:pt x="701675" y="236538"/>
                      <a:pt x="695325" y="323850"/>
                    </a:cubicBezTo>
                    <a:cubicBezTo>
                      <a:pt x="688975" y="411163"/>
                      <a:pt x="344487" y="467519"/>
                      <a:pt x="0" y="52387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" name="Szövegdoboz 14"/>
            <p:cNvSpPr txBox="1"/>
            <p:nvPr/>
          </p:nvSpPr>
          <p:spPr>
            <a:xfrm>
              <a:off x="1714488" y="2786050"/>
              <a:ext cx="5020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+ GDP</a:t>
              </a:r>
              <a:endParaRPr lang="hu-HU" sz="10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714488" y="3357554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GTP+P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714356" y="2643174"/>
              <a:ext cx="6671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aszpartát</a:t>
              </a:r>
              <a:endParaRPr lang="hu-HU" sz="1000" dirty="0"/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 rot="5400000">
              <a:off x="1607331" y="6322231"/>
              <a:ext cx="929488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/>
            <p:nvPr/>
          </p:nvCxnSpPr>
          <p:spPr>
            <a:xfrm rot="5400000">
              <a:off x="4036223" y="6322231"/>
              <a:ext cx="929488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abadkézi sokszög 19"/>
            <p:cNvSpPr/>
            <p:nvPr/>
          </p:nvSpPr>
          <p:spPr>
            <a:xfrm>
              <a:off x="1485900" y="6134100"/>
              <a:ext cx="582613" cy="400050"/>
            </a:xfrm>
            <a:custGeom>
              <a:avLst/>
              <a:gdLst>
                <a:gd name="connsiteX0" fmla="*/ 581025 w 582613"/>
                <a:gd name="connsiteY0" fmla="*/ 0 h 400050"/>
                <a:gd name="connsiteX1" fmla="*/ 485775 w 582613"/>
                <a:gd name="connsiteY1" fmla="*/ 285750 h 400050"/>
                <a:gd name="connsiteX2" fmla="*/ 0 w 582613"/>
                <a:gd name="connsiteY2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613" h="400050">
                  <a:moveTo>
                    <a:pt x="581025" y="0"/>
                  </a:moveTo>
                  <a:cubicBezTo>
                    <a:pt x="581819" y="109537"/>
                    <a:pt x="582613" y="219075"/>
                    <a:pt x="485775" y="285750"/>
                  </a:cubicBezTo>
                  <a:cubicBezTo>
                    <a:pt x="388938" y="352425"/>
                    <a:pt x="77787" y="381000"/>
                    <a:pt x="0" y="40005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571480" y="6643702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fumarát</a:t>
              </a:r>
              <a:endParaRPr lang="hu-HU" sz="1000" dirty="0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4067175" y="6096000"/>
              <a:ext cx="439737" cy="409575"/>
            </a:xfrm>
            <a:custGeom>
              <a:avLst/>
              <a:gdLst>
                <a:gd name="connsiteX0" fmla="*/ 9525 w 439737"/>
                <a:gd name="connsiteY0" fmla="*/ 0 h 409575"/>
                <a:gd name="connsiteX1" fmla="*/ 438150 w 439737"/>
                <a:gd name="connsiteY1" fmla="*/ 209550 h 409575"/>
                <a:gd name="connsiteX2" fmla="*/ 0 w 439737"/>
                <a:gd name="connsiteY2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737" h="409575">
                  <a:moveTo>
                    <a:pt x="9525" y="0"/>
                  </a:moveTo>
                  <a:cubicBezTo>
                    <a:pt x="224631" y="70644"/>
                    <a:pt x="439737" y="141288"/>
                    <a:pt x="438150" y="209550"/>
                  </a:cubicBezTo>
                  <a:cubicBezTo>
                    <a:pt x="436563" y="277812"/>
                    <a:pt x="0" y="409575"/>
                    <a:pt x="0" y="40957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2928934" y="5929322"/>
              <a:ext cx="11769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glutamin, ATP, 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928934" y="6429388"/>
              <a:ext cx="11897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glutamát</a:t>
              </a:r>
              <a:r>
                <a:rPr lang="hu-HU" sz="1000" dirty="0" smtClean="0"/>
                <a:t>, AMP+</a:t>
              </a:r>
              <a:r>
                <a:rPr lang="hu-HU" sz="1000" dirty="0" err="1" smtClean="0"/>
                <a:t>PP</a:t>
              </a:r>
              <a:r>
                <a:rPr lang="hu-HU" sz="1000" baseline="-25000" dirty="0" err="1" smtClean="0"/>
                <a:t>i</a:t>
              </a:r>
              <a:endParaRPr lang="hu-HU" sz="1000" baseline="-25000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071678" y="6000760"/>
              <a:ext cx="7040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adenilo-</a:t>
              </a:r>
              <a:endParaRPr lang="hu-HU" sz="1000" dirty="0" smtClean="0"/>
            </a:p>
            <a:p>
              <a:r>
                <a:rPr lang="hu-HU" sz="1000" dirty="0" err="1" smtClean="0"/>
                <a:t>szukcinát-</a:t>
              </a:r>
              <a:endParaRPr lang="hu-HU" sz="1000" dirty="0" smtClean="0"/>
            </a:p>
            <a:p>
              <a:r>
                <a:rPr lang="hu-HU" sz="1000" dirty="0" err="1" smtClean="0"/>
                <a:t>liáz</a:t>
              </a:r>
              <a:endParaRPr lang="hu-HU" sz="10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4500570" y="6215074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GMP-szintáz</a:t>
              </a:r>
              <a:endParaRPr lang="hu-HU" sz="1000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5286388" y="2786050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</a:t>
              </a:r>
              <a:r>
                <a:rPr lang="hu-HU" sz="1000" baseline="30000" dirty="0" smtClean="0"/>
                <a:t>+</a:t>
              </a:r>
              <a:r>
                <a:rPr lang="hu-HU" sz="1000" dirty="0" smtClean="0"/>
                <a:t> + 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0</a:t>
              </a:r>
              <a:endParaRPr lang="hu-HU" sz="1000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286388" y="3357554"/>
              <a:ext cx="5004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NADH</a:t>
              </a:r>
              <a:endParaRPr lang="hu-HU" sz="1000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4000504" y="3357554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IMP-</a:t>
              </a:r>
            </a:p>
            <a:p>
              <a:r>
                <a:rPr lang="hu-HU" sz="1000" dirty="0" err="1" smtClean="0"/>
                <a:t>dehidrogenáz</a:t>
              </a:r>
              <a:endParaRPr lang="hu-HU" sz="1000" dirty="0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2928934" y="3214678"/>
              <a:ext cx="7040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adenilo-</a:t>
              </a:r>
              <a:endParaRPr lang="hu-HU" sz="1000" dirty="0" smtClean="0"/>
            </a:p>
            <a:p>
              <a:r>
                <a:rPr lang="hu-HU" sz="1000" dirty="0" err="1" smtClean="0"/>
                <a:t>szukcinát-</a:t>
              </a:r>
              <a:endParaRPr lang="hu-HU" sz="1000" dirty="0" smtClean="0"/>
            </a:p>
            <a:p>
              <a:r>
                <a:rPr lang="hu-HU" sz="1000" dirty="0" err="1" smtClean="0"/>
                <a:t>szintáz</a:t>
              </a:r>
              <a:endParaRPr lang="hu-HU" sz="1000" dirty="0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2643182" y="1643042"/>
              <a:ext cx="44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IMP</a:t>
              </a:r>
              <a:endParaRPr lang="hu-HU" sz="1200" b="1" dirty="0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785794" y="4286248"/>
              <a:ext cx="1250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adeniloszukcinát</a:t>
              </a:r>
              <a:endParaRPr lang="hu-HU" sz="1200" b="1" dirty="0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3786190" y="4286248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XMP</a:t>
              </a:r>
              <a:endParaRPr lang="hu-HU" sz="1200" b="1" dirty="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2285992" y="8572528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AMP</a:t>
              </a:r>
              <a:endParaRPr lang="hu-HU" sz="1200" b="1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4714884" y="857252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GMP</a:t>
              </a:r>
              <a:endParaRPr lang="hu-HU" sz="1200" b="1" dirty="0"/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21828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Purin </a:t>
            </a:r>
          </a:p>
          <a:p>
            <a:r>
              <a:rPr lang="hu-HU" sz="2800" dirty="0" err="1"/>
              <a:t>nukleotidok</a:t>
            </a:r>
            <a:endParaRPr lang="hu-HU" sz="2800" dirty="0"/>
          </a:p>
          <a:p>
            <a:r>
              <a:rPr lang="hu-HU" sz="2800" dirty="0"/>
              <a:t>szintézise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15888"/>
            <a:ext cx="48656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3213" y="733425"/>
            <a:ext cx="24812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 purinok</a:t>
            </a:r>
          </a:p>
          <a:p>
            <a:r>
              <a:rPr lang="hu-HU" sz="2800"/>
              <a:t>szintézisének</a:t>
            </a:r>
          </a:p>
          <a:p>
            <a:r>
              <a:rPr lang="hu-HU" sz="2800"/>
              <a:t>szabályozása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03913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31640" y="188640"/>
            <a:ext cx="63979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Purin </a:t>
            </a:r>
            <a:r>
              <a:rPr lang="hu-HU" sz="3200" dirty="0" err="1"/>
              <a:t>nukleotidok</a:t>
            </a:r>
            <a:r>
              <a:rPr lang="hu-HU" sz="3200" dirty="0"/>
              <a:t> </a:t>
            </a:r>
            <a:r>
              <a:rPr lang="hu-HU" sz="3200" dirty="0" smtClean="0"/>
              <a:t>szintézisének</a:t>
            </a:r>
          </a:p>
          <a:p>
            <a:pPr algn="ctr"/>
            <a:r>
              <a:rPr lang="hu-HU" sz="3200" dirty="0" smtClean="0"/>
              <a:t>szabályozása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Csoportba foglalás 71"/>
          <p:cNvGrpSpPr/>
          <p:nvPr/>
        </p:nvGrpSpPr>
        <p:grpSpPr>
          <a:xfrm>
            <a:off x="3419872" y="260648"/>
            <a:ext cx="5256584" cy="6408712"/>
            <a:chOff x="571480" y="285720"/>
            <a:chExt cx="4687908" cy="5992039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1285860" y="285720"/>
              <a:ext cx="571504" cy="357190"/>
              <a:chOff x="1928794" y="1714488"/>
              <a:chExt cx="571504" cy="357190"/>
            </a:xfrm>
          </p:grpSpPr>
          <p:sp>
            <p:nvSpPr>
              <p:cNvPr id="3" name="Szövegdoboz 2"/>
              <p:cNvSpPr txBox="1"/>
              <p:nvPr/>
            </p:nvSpPr>
            <p:spPr>
              <a:xfrm>
                <a:off x="1931800" y="1743740"/>
                <a:ext cx="551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GMP</a:t>
                </a:r>
                <a:endParaRPr lang="hu-HU" sz="1400" b="1" dirty="0"/>
              </a:p>
            </p:txBody>
          </p:sp>
          <p:sp>
            <p:nvSpPr>
              <p:cNvPr id="4" name="Téglalap 3"/>
              <p:cNvSpPr/>
              <p:nvPr/>
            </p:nvSpPr>
            <p:spPr>
              <a:xfrm>
                <a:off x="1928794" y="1714488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1000108" y="928662"/>
            <a:ext cx="2033587" cy="1624013"/>
          </p:xfrm>
          <a:graphic>
            <a:graphicData uri="http://schemas.openxmlformats.org/presentationml/2006/ole">
              <p:oleObj spid="_x0000_s150530" name="ChemSketch" r:id="rId3" imgW="2032920" imgH="1624680" progId="ACD.ChemSketch.20">
                <p:embed/>
              </p:oleObj>
            </a:graphicData>
          </a:graphic>
        </p:graphicFrame>
        <p:graphicFrame>
          <p:nvGraphicFramePr>
            <p:cNvPr id="6" name="Object 18"/>
            <p:cNvGraphicFramePr>
              <a:graphicFrameLocks noChangeAspect="1"/>
            </p:cNvGraphicFramePr>
            <p:nvPr/>
          </p:nvGraphicFramePr>
          <p:xfrm>
            <a:off x="1071546" y="4857752"/>
            <a:ext cx="1166813" cy="1049337"/>
          </p:xfrm>
          <a:graphic>
            <a:graphicData uri="http://schemas.openxmlformats.org/presentationml/2006/ole">
              <p:oleObj spid="_x0000_s150531" name="ChemSketch" r:id="rId4" imgW="1167480" imgH="1048680" progId="ACD.ChemSketch.20">
                <p:embed/>
              </p:oleObj>
            </a:graphicData>
          </a:graphic>
        </p:graphicFrame>
        <p:graphicFrame>
          <p:nvGraphicFramePr>
            <p:cNvPr id="7" name="Object 20"/>
            <p:cNvGraphicFramePr>
              <a:graphicFrameLocks noChangeAspect="1"/>
            </p:cNvGraphicFramePr>
            <p:nvPr/>
          </p:nvGraphicFramePr>
          <p:xfrm>
            <a:off x="1142984" y="3214678"/>
            <a:ext cx="1308100" cy="935037"/>
          </p:xfrm>
          <a:graphic>
            <a:graphicData uri="http://schemas.openxmlformats.org/presentationml/2006/ole">
              <p:oleObj spid="_x0000_s150532" name="ChemSketch" r:id="rId5" imgW="1307520" imgH="935640" progId="ACD.ChemSketch.20">
                <p:embed/>
              </p:oleObj>
            </a:graphicData>
          </a:graphic>
        </p:graphicFrame>
        <p:grpSp>
          <p:nvGrpSpPr>
            <p:cNvPr id="8" name="Csoportba foglalás 7"/>
            <p:cNvGrpSpPr/>
            <p:nvPr/>
          </p:nvGrpSpPr>
          <p:grpSpPr>
            <a:xfrm>
              <a:off x="571480" y="2643174"/>
              <a:ext cx="1966157" cy="570710"/>
              <a:chOff x="571480" y="2643174"/>
              <a:chExt cx="1966157" cy="570710"/>
            </a:xfrm>
          </p:grpSpPr>
          <p:grpSp>
            <p:nvGrpSpPr>
              <p:cNvPr id="9" name="Csoportba foglalás 31"/>
              <p:cNvGrpSpPr/>
              <p:nvPr/>
            </p:nvGrpSpPr>
            <p:grpSpPr>
              <a:xfrm flipH="1">
                <a:off x="1214422" y="2643174"/>
                <a:ext cx="357190" cy="570710"/>
                <a:chOff x="3500438" y="7000892"/>
                <a:chExt cx="355466" cy="570710"/>
              </a:xfrm>
            </p:grpSpPr>
            <p:cxnSp>
              <p:nvCxnSpPr>
                <p:cNvPr id="13" name="Egyenes összekötő nyíllal 12"/>
                <p:cNvCxnSpPr/>
                <p:nvPr/>
              </p:nvCxnSpPr>
              <p:spPr>
                <a:xfrm rot="5400000">
                  <a:off x="3215480" y="7285850"/>
                  <a:ext cx="57071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Szabadkézi sokszög 13"/>
                <p:cNvSpPr/>
                <p:nvPr/>
              </p:nvSpPr>
              <p:spPr>
                <a:xfrm>
                  <a:off x="3512545" y="7138930"/>
                  <a:ext cx="343359" cy="253388"/>
                </a:xfrm>
                <a:custGeom>
                  <a:avLst/>
                  <a:gdLst>
                    <a:gd name="connsiteX0" fmla="*/ 332342 w 343359"/>
                    <a:gd name="connsiteY0" fmla="*/ 0 h 253388"/>
                    <a:gd name="connsiteX1" fmla="*/ 1836 w 343359"/>
                    <a:gd name="connsiteY1" fmla="*/ 132203 h 253388"/>
                    <a:gd name="connsiteX2" fmla="*/ 343359 w 343359"/>
                    <a:gd name="connsiteY2" fmla="*/ 253388 h 25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359" h="253388">
                      <a:moveTo>
                        <a:pt x="332342" y="0"/>
                      </a:moveTo>
                      <a:cubicBezTo>
                        <a:pt x="166171" y="44986"/>
                        <a:pt x="0" y="89972"/>
                        <a:pt x="1836" y="132203"/>
                      </a:cubicBezTo>
                      <a:cubicBezTo>
                        <a:pt x="3672" y="174434"/>
                        <a:pt x="173515" y="213911"/>
                        <a:pt x="343359" y="253388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0" name="Szövegdoboz 9"/>
              <p:cNvSpPr txBox="1"/>
              <p:nvPr/>
            </p:nvSpPr>
            <p:spPr>
              <a:xfrm>
                <a:off x="857232" y="2643174"/>
                <a:ext cx="2792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P</a:t>
                </a:r>
                <a:r>
                  <a:rPr lang="hu-HU" sz="1000" baseline="-25000" dirty="0" smtClean="0"/>
                  <a:t>i</a:t>
                </a:r>
              </a:p>
            </p:txBody>
          </p:sp>
          <p:sp>
            <p:nvSpPr>
              <p:cNvPr id="11" name="Szövegdoboz 10"/>
              <p:cNvSpPr txBox="1"/>
              <p:nvPr/>
            </p:nvSpPr>
            <p:spPr>
              <a:xfrm>
                <a:off x="571480" y="2928926"/>
                <a:ext cx="6815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 ribóz-1-P</a:t>
                </a:r>
                <a:endParaRPr lang="hu-HU" sz="1000" baseline="30000" dirty="0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1500174" y="2714612"/>
                <a:ext cx="1037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purin-nukleozid-</a:t>
                </a:r>
                <a:endParaRPr lang="hu-HU" sz="1000" dirty="0" smtClean="0"/>
              </a:p>
              <a:p>
                <a:r>
                  <a:rPr lang="hu-HU" sz="1000" dirty="0" err="1" smtClean="0"/>
                  <a:t>foszforiláz</a:t>
                </a:r>
                <a:endParaRPr lang="hu-HU" sz="1000" dirty="0"/>
              </a:p>
            </p:txBody>
          </p:sp>
        </p:grpSp>
        <p:grpSp>
          <p:nvGrpSpPr>
            <p:cNvPr id="15" name="Csoportba foglalás 14"/>
            <p:cNvGrpSpPr/>
            <p:nvPr/>
          </p:nvGrpSpPr>
          <p:grpSpPr>
            <a:xfrm>
              <a:off x="857232" y="785786"/>
              <a:ext cx="1431941" cy="570710"/>
              <a:chOff x="857232" y="785786"/>
              <a:chExt cx="1431941" cy="570710"/>
            </a:xfrm>
          </p:grpSpPr>
          <p:grpSp>
            <p:nvGrpSpPr>
              <p:cNvPr id="16" name="Csoportba foglalás 43"/>
              <p:cNvGrpSpPr/>
              <p:nvPr/>
            </p:nvGrpSpPr>
            <p:grpSpPr>
              <a:xfrm flipH="1">
                <a:off x="1214422" y="785786"/>
                <a:ext cx="355466" cy="570710"/>
                <a:chOff x="3500438" y="7000892"/>
                <a:chExt cx="355466" cy="570710"/>
              </a:xfrm>
            </p:grpSpPr>
            <p:cxnSp>
              <p:nvCxnSpPr>
                <p:cNvPr id="20" name="Egyenes összekötő nyíllal 19"/>
                <p:cNvCxnSpPr/>
                <p:nvPr/>
              </p:nvCxnSpPr>
              <p:spPr>
                <a:xfrm rot="5400000">
                  <a:off x="3215480" y="7285850"/>
                  <a:ext cx="57071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Szabadkézi sokszög 20"/>
                <p:cNvSpPr/>
                <p:nvPr/>
              </p:nvSpPr>
              <p:spPr>
                <a:xfrm>
                  <a:off x="3512545" y="7138930"/>
                  <a:ext cx="343359" cy="253388"/>
                </a:xfrm>
                <a:custGeom>
                  <a:avLst/>
                  <a:gdLst>
                    <a:gd name="connsiteX0" fmla="*/ 332342 w 343359"/>
                    <a:gd name="connsiteY0" fmla="*/ 0 h 253388"/>
                    <a:gd name="connsiteX1" fmla="*/ 1836 w 343359"/>
                    <a:gd name="connsiteY1" fmla="*/ 132203 h 253388"/>
                    <a:gd name="connsiteX2" fmla="*/ 343359 w 343359"/>
                    <a:gd name="connsiteY2" fmla="*/ 253388 h 25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359" h="253388">
                      <a:moveTo>
                        <a:pt x="332342" y="0"/>
                      </a:moveTo>
                      <a:cubicBezTo>
                        <a:pt x="166171" y="44986"/>
                        <a:pt x="0" y="89972"/>
                        <a:pt x="1836" y="132203"/>
                      </a:cubicBezTo>
                      <a:cubicBezTo>
                        <a:pt x="3672" y="174434"/>
                        <a:pt x="173515" y="213911"/>
                        <a:pt x="343359" y="253388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" name="Szövegdoboz 16"/>
              <p:cNvSpPr txBox="1"/>
              <p:nvPr/>
            </p:nvSpPr>
            <p:spPr>
              <a:xfrm>
                <a:off x="857232" y="785786"/>
                <a:ext cx="393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endParaRPr lang="hu-HU" sz="1000" dirty="0"/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1000108" y="1071538"/>
                <a:ext cx="2792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P</a:t>
                </a:r>
                <a:r>
                  <a:rPr lang="hu-HU" sz="1000" baseline="-25000" dirty="0" smtClean="0"/>
                  <a:t>i</a:t>
                </a:r>
                <a:endParaRPr lang="hu-HU" sz="1000" baseline="-25000" dirty="0"/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>
                <a:off x="1500174" y="857224"/>
                <a:ext cx="7889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nukleotidáz</a:t>
                </a:r>
                <a:endParaRPr lang="hu-HU" sz="1000" dirty="0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857232" y="4286248"/>
              <a:ext cx="1382247" cy="570710"/>
              <a:chOff x="857232" y="4214810"/>
              <a:chExt cx="1382247" cy="570710"/>
            </a:xfrm>
          </p:grpSpPr>
          <p:grpSp>
            <p:nvGrpSpPr>
              <p:cNvPr id="23" name="Csoportba foglalás 74"/>
              <p:cNvGrpSpPr/>
              <p:nvPr/>
            </p:nvGrpSpPr>
            <p:grpSpPr>
              <a:xfrm>
                <a:off x="857232" y="4214810"/>
                <a:ext cx="712656" cy="570710"/>
                <a:chOff x="3429000" y="2643174"/>
                <a:chExt cx="712656" cy="570710"/>
              </a:xfrm>
            </p:grpSpPr>
            <p:grpSp>
              <p:nvGrpSpPr>
                <p:cNvPr id="25" name="Csoportba foglalás 46"/>
                <p:cNvGrpSpPr/>
                <p:nvPr/>
              </p:nvGrpSpPr>
              <p:grpSpPr>
                <a:xfrm flipH="1">
                  <a:off x="3786190" y="2643174"/>
                  <a:ext cx="355466" cy="570710"/>
                  <a:chOff x="3500438" y="7000892"/>
                  <a:chExt cx="355466" cy="570710"/>
                </a:xfrm>
              </p:grpSpPr>
              <p:cxnSp>
                <p:nvCxnSpPr>
                  <p:cNvPr id="28" name="Egyenes összekötő nyíllal 27"/>
                  <p:cNvCxnSpPr/>
                  <p:nvPr/>
                </p:nvCxnSpPr>
                <p:spPr>
                  <a:xfrm rot="5400000">
                    <a:off x="3215480" y="7285850"/>
                    <a:ext cx="570710" cy="7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Szabadkézi sokszög 28"/>
                  <p:cNvSpPr/>
                  <p:nvPr/>
                </p:nvSpPr>
                <p:spPr>
                  <a:xfrm>
                    <a:off x="3512545" y="7138930"/>
                    <a:ext cx="343359" cy="253388"/>
                  </a:xfrm>
                  <a:custGeom>
                    <a:avLst/>
                    <a:gdLst>
                      <a:gd name="connsiteX0" fmla="*/ 332342 w 343359"/>
                      <a:gd name="connsiteY0" fmla="*/ 0 h 253388"/>
                      <a:gd name="connsiteX1" fmla="*/ 1836 w 343359"/>
                      <a:gd name="connsiteY1" fmla="*/ 132203 h 253388"/>
                      <a:gd name="connsiteX2" fmla="*/ 343359 w 343359"/>
                      <a:gd name="connsiteY2" fmla="*/ 253388 h 253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359" h="253388">
                        <a:moveTo>
                          <a:pt x="332342" y="0"/>
                        </a:moveTo>
                        <a:cubicBezTo>
                          <a:pt x="166171" y="44986"/>
                          <a:pt x="0" y="89972"/>
                          <a:pt x="1836" y="132203"/>
                        </a:cubicBezTo>
                        <a:cubicBezTo>
                          <a:pt x="3672" y="174434"/>
                          <a:pt x="173515" y="213911"/>
                          <a:pt x="343359" y="25338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6" name="Szövegdoboz 25"/>
                <p:cNvSpPr txBox="1"/>
                <p:nvPr/>
              </p:nvSpPr>
              <p:spPr>
                <a:xfrm>
                  <a:off x="3429000" y="2928926"/>
                  <a:ext cx="43473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NH</a:t>
                  </a:r>
                  <a:r>
                    <a:rPr lang="hu-HU" sz="1000" baseline="-25000" dirty="0" smtClean="0"/>
                    <a:t>4</a:t>
                  </a:r>
                  <a:r>
                    <a:rPr lang="hu-HU" sz="1000" baseline="30000" dirty="0" smtClean="0"/>
                    <a:t>+</a:t>
                  </a:r>
                  <a:endParaRPr lang="hu-HU" sz="1000" baseline="30000" dirty="0"/>
                </a:p>
              </p:txBody>
            </p:sp>
            <p:sp>
              <p:nvSpPr>
                <p:cNvPr id="27" name="Szövegdoboz 26"/>
                <p:cNvSpPr txBox="1"/>
                <p:nvPr/>
              </p:nvSpPr>
              <p:spPr>
                <a:xfrm>
                  <a:off x="3429000" y="2643174"/>
                  <a:ext cx="3930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H</a:t>
                  </a:r>
                  <a:r>
                    <a:rPr lang="hu-HU" sz="1000" baseline="-25000" dirty="0" smtClean="0"/>
                    <a:t>2</a:t>
                  </a:r>
                  <a:r>
                    <a:rPr lang="hu-HU" sz="1000" dirty="0" smtClean="0"/>
                    <a:t>O</a:t>
                  </a:r>
                  <a:endParaRPr lang="hu-HU" sz="1000" dirty="0"/>
                </a:p>
              </p:txBody>
            </p:sp>
          </p:grpSp>
          <p:sp>
            <p:nvSpPr>
              <p:cNvPr id="24" name="Szövegdoboz 23"/>
              <p:cNvSpPr txBox="1"/>
              <p:nvPr/>
            </p:nvSpPr>
            <p:spPr>
              <a:xfrm>
                <a:off x="1500174" y="4286248"/>
                <a:ext cx="73930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dezamináz</a:t>
                </a:r>
                <a:endParaRPr lang="hu-HU" sz="1000" dirty="0"/>
              </a:p>
            </p:txBody>
          </p:sp>
        </p:grpSp>
        <p:grpSp>
          <p:nvGrpSpPr>
            <p:cNvPr id="30" name="Csoportba foglalás 29"/>
            <p:cNvGrpSpPr/>
            <p:nvPr/>
          </p:nvGrpSpPr>
          <p:grpSpPr>
            <a:xfrm>
              <a:off x="3071810" y="285720"/>
              <a:ext cx="2187578" cy="5691221"/>
              <a:chOff x="3357562" y="285720"/>
              <a:chExt cx="2187578" cy="5691221"/>
            </a:xfrm>
          </p:grpSpPr>
          <p:grpSp>
            <p:nvGrpSpPr>
              <p:cNvPr id="31" name="Csoportba foglalás 13"/>
              <p:cNvGrpSpPr/>
              <p:nvPr/>
            </p:nvGrpSpPr>
            <p:grpSpPr>
              <a:xfrm>
                <a:off x="3857628" y="285720"/>
                <a:ext cx="571504" cy="357190"/>
                <a:chOff x="1928794" y="1214422"/>
                <a:chExt cx="571504" cy="357190"/>
              </a:xfrm>
            </p:grpSpPr>
            <p:sp>
              <p:nvSpPr>
                <p:cNvPr id="57" name="Szövegdoboz 56"/>
                <p:cNvSpPr txBox="1"/>
                <p:nvPr/>
              </p:nvSpPr>
              <p:spPr>
                <a:xfrm>
                  <a:off x="1942432" y="1244009"/>
                  <a:ext cx="5469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400" b="1" dirty="0" smtClean="0"/>
                    <a:t>AMP</a:t>
                  </a:r>
                  <a:endParaRPr lang="hu-HU" sz="1400" b="1" dirty="0"/>
                </a:p>
              </p:txBody>
            </p:sp>
            <p:sp>
              <p:nvSpPr>
                <p:cNvPr id="58" name="Téglalap 15"/>
                <p:cNvSpPr/>
                <p:nvPr/>
              </p:nvSpPr>
              <p:spPr>
                <a:xfrm>
                  <a:off x="1928794" y="1214422"/>
                  <a:ext cx="571504" cy="35719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aphicFrame>
            <p:nvGraphicFramePr>
              <p:cNvPr id="32" name="Object 14"/>
              <p:cNvGraphicFramePr>
                <a:graphicFrameLocks noChangeAspect="1"/>
              </p:cNvGraphicFramePr>
              <p:nvPr/>
            </p:nvGraphicFramePr>
            <p:xfrm>
              <a:off x="4143380" y="5072066"/>
              <a:ext cx="1033463" cy="904875"/>
            </p:xfrm>
            <a:graphic>
              <a:graphicData uri="http://schemas.openxmlformats.org/presentationml/2006/ole">
                <p:oleObj spid="_x0000_s150533" name="ChemSketch" r:id="rId6" imgW="1033200" imgH="905400" progId="ACD.ChemSketch.20">
                  <p:embed/>
                </p:oleObj>
              </a:graphicData>
            </a:graphic>
          </p:graphicFrame>
          <p:graphicFrame>
            <p:nvGraphicFramePr>
              <p:cNvPr id="33" name="Object 21"/>
              <p:cNvGraphicFramePr>
                <a:graphicFrameLocks noChangeAspect="1"/>
              </p:cNvGraphicFramePr>
              <p:nvPr/>
            </p:nvGraphicFramePr>
            <p:xfrm>
              <a:off x="3786190" y="928662"/>
              <a:ext cx="1692275" cy="1620837"/>
            </p:xfrm>
            <a:graphic>
              <a:graphicData uri="http://schemas.openxmlformats.org/presentationml/2006/ole">
                <p:oleObj spid="_x0000_s150534" name="ChemSketch" r:id="rId7" imgW="1691640" imgH="1621440" progId="ACD.ChemSketch.20">
                  <p:embed/>
                </p:oleObj>
              </a:graphicData>
            </a:graphic>
          </p:graphicFrame>
          <p:graphicFrame>
            <p:nvGraphicFramePr>
              <p:cNvPr id="34" name="Object 22"/>
              <p:cNvGraphicFramePr>
                <a:graphicFrameLocks noChangeAspect="1"/>
              </p:cNvGraphicFramePr>
              <p:nvPr/>
            </p:nvGraphicFramePr>
            <p:xfrm>
              <a:off x="3786190" y="2714612"/>
              <a:ext cx="1758950" cy="1627187"/>
            </p:xfrm>
            <a:graphic>
              <a:graphicData uri="http://schemas.openxmlformats.org/presentationml/2006/ole">
                <p:oleObj spid="_x0000_s150535" name="ChemSketch" r:id="rId8" imgW="1758600" imgH="1627560" progId="ACD.ChemSketch.20">
                  <p:embed/>
                </p:oleObj>
              </a:graphicData>
            </a:graphic>
          </p:graphicFrame>
          <p:grpSp>
            <p:nvGrpSpPr>
              <p:cNvPr id="35" name="Csoportba foglalás 116"/>
              <p:cNvGrpSpPr/>
              <p:nvPr/>
            </p:nvGrpSpPr>
            <p:grpSpPr>
              <a:xfrm>
                <a:off x="3429000" y="785786"/>
                <a:ext cx="1431941" cy="570710"/>
                <a:chOff x="3429000" y="785786"/>
                <a:chExt cx="1431941" cy="570710"/>
              </a:xfrm>
            </p:grpSpPr>
            <p:grpSp>
              <p:nvGrpSpPr>
                <p:cNvPr id="51" name="Csoportba foglalás 49"/>
                <p:cNvGrpSpPr/>
                <p:nvPr/>
              </p:nvGrpSpPr>
              <p:grpSpPr>
                <a:xfrm flipH="1">
                  <a:off x="3786190" y="785786"/>
                  <a:ext cx="355466" cy="570710"/>
                  <a:chOff x="3500438" y="7000892"/>
                  <a:chExt cx="355466" cy="570710"/>
                </a:xfrm>
              </p:grpSpPr>
              <p:cxnSp>
                <p:nvCxnSpPr>
                  <p:cNvPr id="55" name="Egyenes összekötő nyíllal 50"/>
                  <p:cNvCxnSpPr/>
                  <p:nvPr/>
                </p:nvCxnSpPr>
                <p:spPr>
                  <a:xfrm rot="5400000">
                    <a:off x="3215480" y="7285850"/>
                    <a:ext cx="570710" cy="7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Szabadkézi sokszög 55"/>
                  <p:cNvSpPr/>
                  <p:nvPr/>
                </p:nvSpPr>
                <p:spPr>
                  <a:xfrm>
                    <a:off x="3512545" y="7138930"/>
                    <a:ext cx="343359" cy="253388"/>
                  </a:xfrm>
                  <a:custGeom>
                    <a:avLst/>
                    <a:gdLst>
                      <a:gd name="connsiteX0" fmla="*/ 332342 w 343359"/>
                      <a:gd name="connsiteY0" fmla="*/ 0 h 253388"/>
                      <a:gd name="connsiteX1" fmla="*/ 1836 w 343359"/>
                      <a:gd name="connsiteY1" fmla="*/ 132203 h 253388"/>
                      <a:gd name="connsiteX2" fmla="*/ 343359 w 343359"/>
                      <a:gd name="connsiteY2" fmla="*/ 253388 h 253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359" h="253388">
                        <a:moveTo>
                          <a:pt x="332342" y="0"/>
                        </a:moveTo>
                        <a:cubicBezTo>
                          <a:pt x="166171" y="44986"/>
                          <a:pt x="0" y="89972"/>
                          <a:pt x="1836" y="132203"/>
                        </a:cubicBezTo>
                        <a:cubicBezTo>
                          <a:pt x="3672" y="174434"/>
                          <a:pt x="173515" y="213911"/>
                          <a:pt x="343359" y="25338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2" name="Szövegdoboz 51"/>
                <p:cNvSpPr txBox="1"/>
                <p:nvPr/>
              </p:nvSpPr>
              <p:spPr>
                <a:xfrm>
                  <a:off x="3429000" y="785786"/>
                  <a:ext cx="3930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H</a:t>
                  </a:r>
                  <a:r>
                    <a:rPr lang="hu-HU" sz="1000" baseline="-25000" dirty="0" smtClean="0"/>
                    <a:t>2</a:t>
                  </a:r>
                  <a:r>
                    <a:rPr lang="hu-HU" sz="1000" dirty="0" smtClean="0"/>
                    <a:t>O</a:t>
                  </a:r>
                  <a:endParaRPr lang="hu-HU" sz="1000" dirty="0"/>
                </a:p>
              </p:txBody>
            </p:sp>
            <p:sp>
              <p:nvSpPr>
                <p:cNvPr id="53" name="Szövegdoboz 52"/>
                <p:cNvSpPr txBox="1"/>
                <p:nvPr/>
              </p:nvSpPr>
              <p:spPr>
                <a:xfrm>
                  <a:off x="3571876" y="1071538"/>
                  <a:ext cx="2792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P</a:t>
                  </a:r>
                  <a:r>
                    <a:rPr lang="hu-HU" sz="1000" baseline="-25000" dirty="0" smtClean="0"/>
                    <a:t>i</a:t>
                  </a:r>
                  <a:endParaRPr lang="hu-HU" sz="1000" baseline="-25000" dirty="0"/>
                </a:p>
              </p:txBody>
            </p:sp>
            <p:sp>
              <p:nvSpPr>
                <p:cNvPr id="54" name="Szövegdoboz 53"/>
                <p:cNvSpPr txBox="1"/>
                <p:nvPr/>
              </p:nvSpPr>
              <p:spPr>
                <a:xfrm>
                  <a:off x="4071942" y="857224"/>
                  <a:ext cx="7889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err="1" smtClean="0"/>
                    <a:t>nukleotidáz</a:t>
                  </a:r>
                  <a:endParaRPr lang="hu-HU" sz="1000" dirty="0"/>
                </a:p>
              </p:txBody>
            </p:sp>
          </p:grpSp>
          <p:grpSp>
            <p:nvGrpSpPr>
              <p:cNvPr id="36" name="Csoportba foglalás 114"/>
              <p:cNvGrpSpPr/>
              <p:nvPr/>
            </p:nvGrpSpPr>
            <p:grpSpPr>
              <a:xfrm>
                <a:off x="3429000" y="2643174"/>
                <a:ext cx="1382247" cy="570710"/>
                <a:chOff x="3429000" y="2643174"/>
                <a:chExt cx="1382247" cy="570710"/>
              </a:xfrm>
            </p:grpSpPr>
            <p:grpSp>
              <p:nvGrpSpPr>
                <p:cNvPr id="44" name="Csoportba foglalás 72"/>
                <p:cNvGrpSpPr/>
                <p:nvPr/>
              </p:nvGrpSpPr>
              <p:grpSpPr>
                <a:xfrm>
                  <a:off x="3429000" y="2643174"/>
                  <a:ext cx="712656" cy="570710"/>
                  <a:chOff x="3429000" y="2643174"/>
                  <a:chExt cx="712656" cy="570710"/>
                </a:xfrm>
              </p:grpSpPr>
              <p:grpSp>
                <p:nvGrpSpPr>
                  <p:cNvPr id="46" name="Csoportba foglalás 45"/>
                  <p:cNvGrpSpPr/>
                  <p:nvPr/>
                </p:nvGrpSpPr>
                <p:grpSpPr>
                  <a:xfrm flipH="1">
                    <a:off x="3786190" y="2643174"/>
                    <a:ext cx="355466" cy="570710"/>
                    <a:chOff x="3500438" y="7000892"/>
                    <a:chExt cx="355466" cy="570710"/>
                  </a:xfrm>
                </p:grpSpPr>
                <p:cxnSp>
                  <p:nvCxnSpPr>
                    <p:cNvPr id="49" name="Egyenes összekötő nyíllal 48"/>
                    <p:cNvCxnSpPr/>
                    <p:nvPr/>
                  </p:nvCxnSpPr>
                  <p:spPr>
                    <a:xfrm rot="5400000">
                      <a:off x="3215480" y="7285850"/>
                      <a:ext cx="570710" cy="79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Szabadkézi sokszög 49"/>
                    <p:cNvSpPr/>
                    <p:nvPr/>
                  </p:nvSpPr>
                  <p:spPr>
                    <a:xfrm>
                      <a:off x="3512545" y="7138930"/>
                      <a:ext cx="343359" cy="253388"/>
                    </a:xfrm>
                    <a:custGeom>
                      <a:avLst/>
                      <a:gdLst>
                        <a:gd name="connsiteX0" fmla="*/ 332342 w 343359"/>
                        <a:gd name="connsiteY0" fmla="*/ 0 h 253388"/>
                        <a:gd name="connsiteX1" fmla="*/ 1836 w 343359"/>
                        <a:gd name="connsiteY1" fmla="*/ 132203 h 253388"/>
                        <a:gd name="connsiteX2" fmla="*/ 343359 w 343359"/>
                        <a:gd name="connsiteY2" fmla="*/ 253388 h 253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3359" h="253388">
                          <a:moveTo>
                            <a:pt x="332342" y="0"/>
                          </a:moveTo>
                          <a:cubicBezTo>
                            <a:pt x="166171" y="44986"/>
                            <a:pt x="0" y="89972"/>
                            <a:pt x="1836" y="132203"/>
                          </a:cubicBezTo>
                          <a:cubicBezTo>
                            <a:pt x="3672" y="174434"/>
                            <a:pt x="173515" y="213911"/>
                            <a:pt x="343359" y="253388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47" name="Szövegdoboz 46"/>
                  <p:cNvSpPr txBox="1"/>
                  <p:nvPr/>
                </p:nvSpPr>
                <p:spPr>
                  <a:xfrm>
                    <a:off x="3429000" y="2928926"/>
                    <a:ext cx="43473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dirty="0" smtClean="0"/>
                      <a:t>NH</a:t>
                    </a:r>
                    <a:r>
                      <a:rPr lang="hu-HU" sz="1000" baseline="-25000" dirty="0" smtClean="0"/>
                      <a:t>4</a:t>
                    </a:r>
                    <a:r>
                      <a:rPr lang="hu-HU" sz="1000" baseline="30000" dirty="0" smtClean="0"/>
                      <a:t>+</a:t>
                    </a:r>
                    <a:endParaRPr lang="hu-HU" sz="1000" baseline="30000" dirty="0"/>
                  </a:p>
                </p:txBody>
              </p:sp>
              <p:sp>
                <p:nvSpPr>
                  <p:cNvPr id="48" name="Szövegdoboz 47"/>
                  <p:cNvSpPr txBox="1"/>
                  <p:nvPr/>
                </p:nvSpPr>
                <p:spPr>
                  <a:xfrm>
                    <a:off x="3429000" y="2643174"/>
                    <a:ext cx="39305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hu-HU" sz="1000" dirty="0" smtClean="0"/>
                      <a:t>H</a:t>
                    </a:r>
                    <a:r>
                      <a:rPr lang="hu-HU" sz="1000" baseline="-25000" dirty="0" smtClean="0"/>
                      <a:t>2</a:t>
                    </a:r>
                    <a:r>
                      <a:rPr lang="hu-HU" sz="1000" dirty="0" smtClean="0"/>
                      <a:t>O</a:t>
                    </a:r>
                    <a:endParaRPr lang="hu-HU" sz="1000" dirty="0"/>
                  </a:p>
                </p:txBody>
              </p:sp>
            </p:grpSp>
            <p:sp>
              <p:nvSpPr>
                <p:cNvPr id="45" name="Szövegdoboz 44"/>
                <p:cNvSpPr txBox="1"/>
                <p:nvPr/>
              </p:nvSpPr>
              <p:spPr>
                <a:xfrm>
                  <a:off x="4071942" y="2714612"/>
                  <a:ext cx="7393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err="1" smtClean="0"/>
                    <a:t>dezamináz</a:t>
                  </a:r>
                  <a:endParaRPr lang="hu-HU" sz="1000" dirty="0"/>
                </a:p>
              </p:txBody>
            </p:sp>
          </p:grpSp>
          <p:grpSp>
            <p:nvGrpSpPr>
              <p:cNvPr id="37" name="Csoportba foglalás 88"/>
              <p:cNvGrpSpPr/>
              <p:nvPr/>
            </p:nvGrpSpPr>
            <p:grpSpPr>
              <a:xfrm>
                <a:off x="3357562" y="4429124"/>
                <a:ext cx="1966157" cy="570710"/>
                <a:chOff x="3500438" y="4500562"/>
                <a:chExt cx="1966157" cy="570710"/>
              </a:xfrm>
            </p:grpSpPr>
            <p:grpSp>
              <p:nvGrpSpPr>
                <p:cNvPr id="38" name="Csoportba foglalás 60"/>
                <p:cNvGrpSpPr/>
                <p:nvPr/>
              </p:nvGrpSpPr>
              <p:grpSpPr>
                <a:xfrm flipH="1">
                  <a:off x="4143380" y="4500562"/>
                  <a:ext cx="355466" cy="570710"/>
                  <a:chOff x="3500438" y="7000892"/>
                  <a:chExt cx="355466" cy="570710"/>
                </a:xfrm>
              </p:grpSpPr>
              <p:cxnSp>
                <p:nvCxnSpPr>
                  <p:cNvPr id="42" name="Egyenes összekötő nyíllal 41"/>
                  <p:cNvCxnSpPr/>
                  <p:nvPr/>
                </p:nvCxnSpPr>
                <p:spPr>
                  <a:xfrm rot="5400000">
                    <a:off x="3215480" y="7285850"/>
                    <a:ext cx="570710" cy="7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Szabadkézi sokszög 42"/>
                  <p:cNvSpPr/>
                  <p:nvPr/>
                </p:nvSpPr>
                <p:spPr>
                  <a:xfrm>
                    <a:off x="3512545" y="7138930"/>
                    <a:ext cx="343359" cy="253388"/>
                  </a:xfrm>
                  <a:custGeom>
                    <a:avLst/>
                    <a:gdLst>
                      <a:gd name="connsiteX0" fmla="*/ 332342 w 343359"/>
                      <a:gd name="connsiteY0" fmla="*/ 0 h 253388"/>
                      <a:gd name="connsiteX1" fmla="*/ 1836 w 343359"/>
                      <a:gd name="connsiteY1" fmla="*/ 132203 h 253388"/>
                      <a:gd name="connsiteX2" fmla="*/ 343359 w 343359"/>
                      <a:gd name="connsiteY2" fmla="*/ 253388 h 253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359" h="253388">
                        <a:moveTo>
                          <a:pt x="332342" y="0"/>
                        </a:moveTo>
                        <a:cubicBezTo>
                          <a:pt x="166171" y="44986"/>
                          <a:pt x="0" y="89972"/>
                          <a:pt x="1836" y="132203"/>
                        </a:cubicBezTo>
                        <a:cubicBezTo>
                          <a:pt x="3672" y="174434"/>
                          <a:pt x="173515" y="213911"/>
                          <a:pt x="343359" y="253388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9" name="Szövegdoboz 38"/>
                <p:cNvSpPr txBox="1"/>
                <p:nvPr/>
              </p:nvSpPr>
              <p:spPr>
                <a:xfrm>
                  <a:off x="3786190" y="4500562"/>
                  <a:ext cx="2792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P</a:t>
                  </a:r>
                  <a:r>
                    <a:rPr lang="hu-HU" sz="1000" baseline="-25000" dirty="0" smtClean="0"/>
                    <a:t>i</a:t>
                  </a:r>
                </a:p>
              </p:txBody>
            </p:sp>
            <p:sp>
              <p:nvSpPr>
                <p:cNvPr id="40" name="Szövegdoboz 39"/>
                <p:cNvSpPr txBox="1"/>
                <p:nvPr/>
              </p:nvSpPr>
              <p:spPr>
                <a:xfrm>
                  <a:off x="3500438" y="4786314"/>
                  <a:ext cx="68159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 ribóz-1-P</a:t>
                  </a:r>
                  <a:endParaRPr lang="hu-HU" sz="1000" baseline="30000" dirty="0"/>
                </a:p>
              </p:txBody>
            </p:sp>
            <p:sp>
              <p:nvSpPr>
                <p:cNvPr id="41" name="Szövegdoboz 40"/>
                <p:cNvSpPr txBox="1"/>
                <p:nvPr/>
              </p:nvSpPr>
              <p:spPr>
                <a:xfrm>
                  <a:off x="4429132" y="4572000"/>
                  <a:ext cx="10374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err="1" smtClean="0"/>
                    <a:t>purin-nukleozid-</a:t>
                  </a:r>
                  <a:endParaRPr lang="hu-HU" sz="1000" dirty="0" smtClean="0"/>
                </a:p>
                <a:p>
                  <a:r>
                    <a:rPr lang="hu-HU" sz="1000" dirty="0" err="1" smtClean="0"/>
                    <a:t>foszforiláz</a:t>
                  </a:r>
                  <a:endParaRPr lang="hu-HU" sz="1000" dirty="0"/>
                </a:p>
              </p:txBody>
            </p:sp>
          </p:grpSp>
        </p:grpSp>
        <p:grpSp>
          <p:nvGrpSpPr>
            <p:cNvPr id="59" name="Csoportba foglalás 58"/>
            <p:cNvGrpSpPr/>
            <p:nvPr/>
          </p:nvGrpSpPr>
          <p:grpSpPr>
            <a:xfrm>
              <a:off x="2214554" y="5000628"/>
              <a:ext cx="1214446" cy="889163"/>
              <a:chOff x="2428868" y="5072066"/>
              <a:chExt cx="1214446" cy="889163"/>
            </a:xfrm>
          </p:grpSpPr>
          <p:sp>
            <p:nvSpPr>
              <p:cNvPr id="60" name="Szövegdoboz 59"/>
              <p:cNvSpPr txBox="1"/>
              <p:nvPr/>
            </p:nvSpPr>
            <p:spPr>
              <a:xfrm>
                <a:off x="2643182" y="5715008"/>
                <a:ext cx="8787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xantin-oxidáz</a:t>
                </a:r>
                <a:endParaRPr lang="hu-HU" sz="1000" dirty="0"/>
              </a:p>
            </p:txBody>
          </p:sp>
          <p:sp>
            <p:nvSpPr>
              <p:cNvPr id="61" name="Szabadkézi sokszög 60"/>
              <p:cNvSpPr/>
              <p:nvPr/>
            </p:nvSpPr>
            <p:spPr>
              <a:xfrm flipH="1">
                <a:off x="2643182" y="5429256"/>
                <a:ext cx="691853" cy="284159"/>
              </a:xfrm>
              <a:custGeom>
                <a:avLst/>
                <a:gdLst>
                  <a:gd name="connsiteX0" fmla="*/ 0 w 638175"/>
                  <a:gd name="connsiteY0" fmla="*/ 0 h 268287"/>
                  <a:gd name="connsiteX1" fmla="*/ 285750 w 638175"/>
                  <a:gd name="connsiteY1" fmla="*/ 266700 h 268287"/>
                  <a:gd name="connsiteX2" fmla="*/ 638175 w 638175"/>
                  <a:gd name="connsiteY2" fmla="*/ 9525 h 2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8175" h="268287">
                    <a:moveTo>
                      <a:pt x="0" y="0"/>
                    </a:moveTo>
                    <a:cubicBezTo>
                      <a:pt x="89694" y="132556"/>
                      <a:pt x="179388" y="265113"/>
                      <a:pt x="285750" y="266700"/>
                    </a:cubicBezTo>
                    <a:cubicBezTo>
                      <a:pt x="392112" y="268287"/>
                      <a:pt x="638175" y="9525"/>
                      <a:pt x="638175" y="952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62" name="Egyenes összekötő nyíllal 61"/>
              <p:cNvCxnSpPr/>
              <p:nvPr/>
            </p:nvCxnSpPr>
            <p:spPr>
              <a:xfrm rot="10800000">
                <a:off x="2500306" y="5715008"/>
                <a:ext cx="114300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Szövegdoboz 62"/>
              <p:cNvSpPr txBox="1"/>
              <p:nvPr/>
            </p:nvSpPr>
            <p:spPr>
              <a:xfrm>
                <a:off x="3143248" y="5214942"/>
                <a:ext cx="393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endParaRPr lang="hu-HU" sz="1000" dirty="0"/>
              </a:p>
            </p:txBody>
          </p:sp>
          <p:sp>
            <p:nvSpPr>
              <p:cNvPr id="64" name="Szövegdoboz 63"/>
              <p:cNvSpPr txBox="1"/>
              <p:nvPr/>
            </p:nvSpPr>
            <p:spPr>
              <a:xfrm>
                <a:off x="3214686" y="5072066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dirty="0"/>
              </a:p>
            </p:txBody>
          </p:sp>
          <p:sp>
            <p:nvSpPr>
              <p:cNvPr id="65" name="Szövegdoboz 64"/>
              <p:cNvSpPr txBox="1"/>
              <p:nvPr/>
            </p:nvSpPr>
            <p:spPr>
              <a:xfrm>
                <a:off x="2428868" y="5214942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baseline="-25000" dirty="0"/>
              </a:p>
            </p:txBody>
          </p:sp>
        </p:grpSp>
        <p:sp>
          <p:nvSpPr>
            <p:cNvPr id="66" name="Szövegdoboz 65"/>
            <p:cNvSpPr txBox="1"/>
            <p:nvPr/>
          </p:nvSpPr>
          <p:spPr>
            <a:xfrm>
              <a:off x="2143116" y="2071670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guanozin</a:t>
              </a:r>
              <a:endParaRPr lang="hu-HU" sz="1200" b="1" dirty="0"/>
            </a:p>
          </p:txBody>
        </p:sp>
        <p:sp>
          <p:nvSpPr>
            <p:cNvPr id="67" name="Szövegdoboz 66"/>
            <p:cNvSpPr txBox="1"/>
            <p:nvPr/>
          </p:nvSpPr>
          <p:spPr>
            <a:xfrm>
              <a:off x="4429132" y="2071670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adenozin</a:t>
              </a:r>
              <a:endParaRPr lang="hu-HU" sz="1200" b="1" dirty="0"/>
            </a:p>
          </p:txBody>
        </p:sp>
        <p:sp>
          <p:nvSpPr>
            <p:cNvPr id="68" name="Szövegdoboz 67"/>
            <p:cNvSpPr txBox="1"/>
            <p:nvPr/>
          </p:nvSpPr>
          <p:spPr>
            <a:xfrm>
              <a:off x="2214554" y="3643306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guanin</a:t>
              </a:r>
              <a:endParaRPr lang="hu-HU" sz="1200" b="1" dirty="0"/>
            </a:p>
          </p:txBody>
        </p:sp>
        <p:sp>
          <p:nvSpPr>
            <p:cNvPr id="69" name="Szövegdoboz 68"/>
            <p:cNvSpPr txBox="1"/>
            <p:nvPr/>
          </p:nvSpPr>
          <p:spPr>
            <a:xfrm>
              <a:off x="4429132" y="3643306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inozin</a:t>
              </a:r>
              <a:endParaRPr lang="hu-HU" sz="1200" b="1" dirty="0"/>
            </a:p>
          </p:txBody>
        </p:sp>
        <p:sp>
          <p:nvSpPr>
            <p:cNvPr id="70" name="Szövegdoboz 69"/>
            <p:cNvSpPr txBox="1"/>
            <p:nvPr/>
          </p:nvSpPr>
          <p:spPr>
            <a:xfrm>
              <a:off x="4000504" y="6000760"/>
              <a:ext cx="8702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hipoxantin</a:t>
              </a:r>
              <a:endParaRPr lang="hu-HU" sz="1200" b="1" dirty="0"/>
            </a:p>
          </p:txBody>
        </p:sp>
        <p:sp>
          <p:nvSpPr>
            <p:cNvPr id="71" name="Szövegdoboz 70"/>
            <p:cNvSpPr txBox="1"/>
            <p:nvPr/>
          </p:nvSpPr>
          <p:spPr>
            <a:xfrm>
              <a:off x="1785926" y="5715008"/>
              <a:ext cx="584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xantin</a:t>
              </a:r>
              <a:endParaRPr lang="hu-HU" sz="1200" b="1" dirty="0"/>
            </a:p>
          </p:txBody>
        </p:sp>
      </p:grp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30315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0" dirty="0"/>
              <a:t>Purin </a:t>
            </a:r>
            <a:r>
              <a:rPr lang="hu-HU" sz="3200" b="0" dirty="0" err="1"/>
              <a:t>nukleo-</a:t>
            </a:r>
            <a:endParaRPr lang="hu-HU" sz="3200" b="0" dirty="0"/>
          </a:p>
          <a:p>
            <a:r>
              <a:rPr lang="hu-HU" sz="3200" b="0" dirty="0" err="1"/>
              <a:t>t</a:t>
            </a:r>
            <a:r>
              <a:rPr lang="hu-HU" sz="3200" b="0" dirty="0" err="1" smtClean="0"/>
              <a:t>idok</a:t>
            </a:r>
            <a:r>
              <a:rPr lang="hu-HU" sz="3200" b="0" dirty="0" smtClean="0"/>
              <a:t> </a:t>
            </a:r>
            <a:r>
              <a:rPr lang="hu-HU" sz="3200" b="0" dirty="0"/>
              <a:t>lebomlása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Csoportba foglalás 29"/>
          <p:cNvGrpSpPr/>
          <p:nvPr/>
        </p:nvGrpSpPr>
        <p:grpSpPr>
          <a:xfrm>
            <a:off x="971600" y="1700808"/>
            <a:ext cx="7056784" cy="3816424"/>
            <a:chOff x="1331640" y="3154648"/>
            <a:chExt cx="5809173" cy="3063081"/>
          </a:xfrm>
        </p:grpSpPr>
        <p:graphicFrame>
          <p:nvGraphicFramePr>
            <p:cNvPr id="2" name="Object 18"/>
            <p:cNvGraphicFramePr>
              <a:graphicFrameLocks noChangeAspect="1"/>
            </p:cNvGraphicFramePr>
            <p:nvPr/>
          </p:nvGraphicFramePr>
          <p:xfrm>
            <a:off x="1831706" y="3154648"/>
            <a:ext cx="1166813" cy="1049337"/>
          </p:xfrm>
          <a:graphic>
            <a:graphicData uri="http://schemas.openxmlformats.org/presentationml/2006/ole">
              <p:oleObj spid="_x0000_s151554" name="ChemSketch" r:id="rId3" imgW="1167480" imgH="1048680" progId="ACD.ChemSketch.20">
                <p:embed/>
              </p:oleObj>
            </a:graphicData>
          </a:graphic>
        </p:graphicFrame>
        <p:grpSp>
          <p:nvGrpSpPr>
            <p:cNvPr id="3" name="Csoportba foglalás 2"/>
            <p:cNvGrpSpPr/>
            <p:nvPr/>
          </p:nvGrpSpPr>
          <p:grpSpPr>
            <a:xfrm>
              <a:off x="1617392" y="4226218"/>
              <a:ext cx="1521709" cy="576063"/>
              <a:chOff x="857232" y="6066845"/>
              <a:chExt cx="1521709" cy="576063"/>
            </a:xfrm>
          </p:grpSpPr>
          <p:grpSp>
            <p:nvGrpSpPr>
              <p:cNvPr id="4" name="Csoportba foglalás 54"/>
              <p:cNvGrpSpPr/>
              <p:nvPr/>
            </p:nvGrpSpPr>
            <p:grpSpPr>
              <a:xfrm flipH="1">
                <a:off x="1214422" y="6072198"/>
                <a:ext cx="355466" cy="570710"/>
                <a:chOff x="3500438" y="7000892"/>
                <a:chExt cx="355466" cy="570710"/>
              </a:xfrm>
            </p:grpSpPr>
            <p:cxnSp>
              <p:nvCxnSpPr>
                <p:cNvPr id="10" name="Egyenes összekötő nyíllal 9"/>
                <p:cNvCxnSpPr/>
                <p:nvPr/>
              </p:nvCxnSpPr>
              <p:spPr>
                <a:xfrm rot="5400000">
                  <a:off x="3215480" y="7285850"/>
                  <a:ext cx="570710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Szabadkézi sokszög 10"/>
                <p:cNvSpPr/>
                <p:nvPr/>
              </p:nvSpPr>
              <p:spPr>
                <a:xfrm>
                  <a:off x="3512545" y="7138930"/>
                  <a:ext cx="343359" cy="253388"/>
                </a:xfrm>
                <a:custGeom>
                  <a:avLst/>
                  <a:gdLst>
                    <a:gd name="connsiteX0" fmla="*/ 332342 w 343359"/>
                    <a:gd name="connsiteY0" fmla="*/ 0 h 253388"/>
                    <a:gd name="connsiteX1" fmla="*/ 1836 w 343359"/>
                    <a:gd name="connsiteY1" fmla="*/ 132203 h 253388"/>
                    <a:gd name="connsiteX2" fmla="*/ 343359 w 343359"/>
                    <a:gd name="connsiteY2" fmla="*/ 253388 h 25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359" h="253388">
                      <a:moveTo>
                        <a:pt x="332342" y="0"/>
                      </a:moveTo>
                      <a:cubicBezTo>
                        <a:pt x="166171" y="44986"/>
                        <a:pt x="0" y="89972"/>
                        <a:pt x="1836" y="132203"/>
                      </a:cubicBezTo>
                      <a:cubicBezTo>
                        <a:pt x="3672" y="174434"/>
                        <a:pt x="173515" y="213911"/>
                        <a:pt x="343359" y="253388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5" name="Szabadkézi sokszög 4"/>
              <p:cNvSpPr/>
              <p:nvPr/>
            </p:nvSpPr>
            <p:spPr>
              <a:xfrm>
                <a:off x="1558455" y="6233823"/>
                <a:ext cx="294199" cy="166977"/>
              </a:xfrm>
              <a:custGeom>
                <a:avLst/>
                <a:gdLst>
                  <a:gd name="connsiteX0" fmla="*/ 294199 w 294199"/>
                  <a:gd name="connsiteY0" fmla="*/ 0 h 166977"/>
                  <a:gd name="connsiteX1" fmla="*/ 47708 w 294199"/>
                  <a:gd name="connsiteY1" fmla="*/ 63610 h 166977"/>
                  <a:gd name="connsiteX2" fmla="*/ 7952 w 294199"/>
                  <a:gd name="connsiteY2" fmla="*/ 127220 h 166977"/>
                  <a:gd name="connsiteX3" fmla="*/ 7952 w 294199"/>
                  <a:gd name="connsiteY3" fmla="*/ 166977 h 16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199" h="166977">
                    <a:moveTo>
                      <a:pt x="294199" y="0"/>
                    </a:moveTo>
                    <a:cubicBezTo>
                      <a:pt x="194807" y="21203"/>
                      <a:pt x="95416" y="42407"/>
                      <a:pt x="47708" y="63610"/>
                    </a:cubicBezTo>
                    <a:cubicBezTo>
                      <a:pt x="0" y="84813"/>
                      <a:pt x="14578" y="109992"/>
                      <a:pt x="7952" y="127220"/>
                    </a:cubicBezTo>
                    <a:cubicBezTo>
                      <a:pt x="1326" y="144448"/>
                      <a:pt x="4639" y="155712"/>
                      <a:pt x="7952" y="166977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" name="Szövegdoboz 5"/>
              <p:cNvSpPr txBox="1"/>
              <p:nvPr/>
            </p:nvSpPr>
            <p:spPr>
              <a:xfrm>
                <a:off x="1825559" y="6096052"/>
                <a:ext cx="3930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endParaRPr lang="hu-HU" sz="1000" dirty="0"/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946576" y="6066845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dirty="0"/>
              </a:p>
            </p:txBody>
          </p:sp>
          <p:sp>
            <p:nvSpPr>
              <p:cNvPr id="8" name="Szövegdoboz 7"/>
              <p:cNvSpPr txBox="1"/>
              <p:nvPr/>
            </p:nvSpPr>
            <p:spPr>
              <a:xfrm>
                <a:off x="857232" y="6357950"/>
                <a:ext cx="43633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O</a:t>
                </a:r>
                <a:r>
                  <a:rPr lang="hu-HU" sz="1000" baseline="-25000" dirty="0" smtClean="0"/>
                  <a:t>2</a:t>
                </a:r>
                <a:endParaRPr lang="hu-HU" sz="1000" baseline="-25000" dirty="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1500174" y="6281159"/>
                <a:ext cx="8787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xantin-oxidáz</a:t>
                </a:r>
                <a:endParaRPr lang="hu-HU" sz="1000" dirty="0"/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1331640" y="4869160"/>
              <a:ext cx="5809173" cy="1348569"/>
              <a:chOff x="571480" y="6643702"/>
              <a:chExt cx="5809173" cy="1348569"/>
            </a:xfrm>
          </p:grpSpPr>
          <p:graphicFrame>
            <p:nvGraphicFramePr>
              <p:cNvPr id="20" name="Object 16"/>
              <p:cNvGraphicFramePr>
                <a:graphicFrameLocks noChangeAspect="1"/>
              </p:cNvGraphicFramePr>
              <p:nvPr/>
            </p:nvGraphicFramePr>
            <p:xfrm>
              <a:off x="4572008" y="6643702"/>
              <a:ext cx="1417637" cy="1049337"/>
            </p:xfrm>
            <a:graphic>
              <a:graphicData uri="http://schemas.openxmlformats.org/presentationml/2006/ole">
                <p:oleObj spid="_x0000_s151555" name="ChemSketch" r:id="rId4" imgW="1417320" imgH="1048680" progId="ACD.ChemSketch.20">
                  <p:embed/>
                </p:oleObj>
              </a:graphicData>
            </a:graphic>
          </p:graphicFrame>
          <p:graphicFrame>
            <p:nvGraphicFramePr>
              <p:cNvPr id="21" name="Object 17"/>
              <p:cNvGraphicFramePr>
                <a:graphicFrameLocks noChangeAspect="1"/>
              </p:cNvGraphicFramePr>
              <p:nvPr/>
            </p:nvGraphicFramePr>
            <p:xfrm>
              <a:off x="2500306" y="6643702"/>
              <a:ext cx="1508125" cy="1049337"/>
            </p:xfrm>
            <a:graphic>
              <a:graphicData uri="http://schemas.openxmlformats.org/presentationml/2006/ole">
                <p:oleObj spid="_x0000_s151556" name="ChemSketch" r:id="rId5" imgW="1508760" imgH="1048680" progId="ACD.ChemSketch.20">
                  <p:embed/>
                </p:oleObj>
              </a:graphicData>
            </a:graphic>
          </p:graphicFrame>
          <p:graphicFrame>
            <p:nvGraphicFramePr>
              <p:cNvPr id="22" name="Object 19"/>
              <p:cNvGraphicFramePr>
                <a:graphicFrameLocks noChangeAspect="1"/>
              </p:cNvGraphicFramePr>
              <p:nvPr/>
            </p:nvGraphicFramePr>
            <p:xfrm>
              <a:off x="571480" y="6643702"/>
              <a:ext cx="1435100" cy="1014413"/>
            </p:xfrm>
            <a:graphic>
              <a:graphicData uri="http://schemas.openxmlformats.org/presentationml/2006/ole">
                <p:oleObj spid="_x0000_s151557" name="ChemSketch" r:id="rId6" imgW="1435680" imgH="1014840" progId="ACD.ChemSketch.20">
                  <p:embed/>
                </p:oleObj>
              </a:graphicData>
            </a:graphic>
          </p:graphicFrame>
          <p:graphicFrame>
            <p:nvGraphicFramePr>
              <p:cNvPr id="23" name="Object 23"/>
              <p:cNvGraphicFramePr>
                <a:graphicFrameLocks noChangeAspect="1"/>
              </p:cNvGraphicFramePr>
              <p:nvPr/>
            </p:nvGraphicFramePr>
            <p:xfrm>
              <a:off x="1785926" y="7143768"/>
              <a:ext cx="722313" cy="161925"/>
            </p:xfrm>
            <a:graphic>
              <a:graphicData uri="http://schemas.openxmlformats.org/presentationml/2006/ole">
                <p:oleObj spid="_x0000_s151558" name="ChemSketch" r:id="rId7" imgW="722520" imgH="161640" progId="ACD.ChemSketch.20">
                  <p:embed/>
                </p:oleObj>
              </a:graphicData>
            </a:graphic>
          </p:graphicFrame>
          <p:graphicFrame>
            <p:nvGraphicFramePr>
              <p:cNvPr id="24" name="Object 24"/>
              <p:cNvGraphicFramePr>
                <a:graphicFrameLocks noChangeAspect="1"/>
              </p:cNvGraphicFramePr>
              <p:nvPr/>
            </p:nvGraphicFramePr>
            <p:xfrm>
              <a:off x="3857628" y="7143768"/>
              <a:ext cx="722313" cy="161925"/>
            </p:xfrm>
            <a:graphic>
              <a:graphicData uri="http://schemas.openxmlformats.org/presentationml/2006/ole">
                <p:oleObj spid="_x0000_s151559" name="ChemSketch" r:id="rId8" imgW="722520" imgH="161640" progId="ACD.ChemSketch.20">
                  <p:embed/>
                </p:oleObj>
              </a:graphicData>
            </a:graphic>
          </p:graphicFrame>
          <p:sp>
            <p:nvSpPr>
              <p:cNvPr id="25" name="Szövegdoboz 24"/>
              <p:cNvSpPr txBox="1"/>
              <p:nvPr/>
            </p:nvSpPr>
            <p:spPr>
              <a:xfrm>
                <a:off x="642918" y="7715272"/>
                <a:ext cx="14211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/>
                  <a:t>urát</a:t>
                </a:r>
                <a:r>
                  <a:rPr lang="hu-HU" sz="1200" dirty="0" smtClean="0"/>
                  <a:t> (laktám-forma)</a:t>
                </a:r>
                <a:endParaRPr lang="hu-HU" sz="1200" dirty="0"/>
              </a:p>
            </p:txBody>
          </p:sp>
          <p:sp>
            <p:nvSpPr>
              <p:cNvPr id="26" name="Szövegdoboz 25"/>
              <p:cNvSpPr txBox="1"/>
              <p:nvPr/>
            </p:nvSpPr>
            <p:spPr>
              <a:xfrm>
                <a:off x="4643446" y="7715272"/>
                <a:ext cx="17372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/>
                  <a:t>urát</a:t>
                </a:r>
                <a:r>
                  <a:rPr lang="hu-HU" sz="1200" dirty="0" smtClean="0"/>
                  <a:t> (</a:t>
                </a:r>
                <a:r>
                  <a:rPr lang="hu-HU" sz="1200" dirty="0" err="1" smtClean="0"/>
                  <a:t>deprotonált-forma</a:t>
                </a:r>
                <a:r>
                  <a:rPr lang="hu-HU" sz="1200" dirty="0" smtClean="0"/>
                  <a:t>)</a:t>
                </a:r>
                <a:endParaRPr lang="hu-HU" sz="1200" dirty="0"/>
              </a:p>
            </p:txBody>
          </p:sp>
          <p:sp>
            <p:nvSpPr>
              <p:cNvPr id="27" name="Szövegdoboz 26"/>
              <p:cNvSpPr txBox="1"/>
              <p:nvPr/>
            </p:nvSpPr>
            <p:spPr>
              <a:xfrm>
                <a:off x="2786058" y="7715272"/>
                <a:ext cx="13845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smtClean="0"/>
                  <a:t>urát</a:t>
                </a:r>
                <a:r>
                  <a:rPr lang="hu-HU" sz="1200" dirty="0" smtClean="0"/>
                  <a:t> (</a:t>
                </a:r>
                <a:r>
                  <a:rPr lang="hu-HU" sz="1200" dirty="0" err="1" smtClean="0"/>
                  <a:t>laktim-forma</a:t>
                </a:r>
                <a:r>
                  <a:rPr lang="hu-HU" sz="1200" dirty="0" smtClean="0"/>
                  <a:t>)</a:t>
                </a:r>
                <a:endParaRPr lang="hu-HU" sz="1200" dirty="0"/>
              </a:p>
            </p:txBody>
          </p:sp>
        </p:grpSp>
        <p:sp>
          <p:nvSpPr>
            <p:cNvPr id="29" name="Szövegdoboz 28"/>
            <p:cNvSpPr txBox="1"/>
            <p:nvPr/>
          </p:nvSpPr>
          <p:spPr>
            <a:xfrm>
              <a:off x="2546086" y="4011904"/>
              <a:ext cx="584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xantin</a:t>
              </a:r>
              <a:endParaRPr lang="hu-HU" sz="1200" b="1" dirty="0"/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211960" y="836712"/>
            <a:ext cx="3094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0" dirty="0"/>
              <a:t>Purin </a:t>
            </a:r>
            <a:r>
              <a:rPr lang="hu-HU" sz="3200" b="0" dirty="0" err="1"/>
              <a:t>nukleo-</a:t>
            </a:r>
            <a:endParaRPr lang="hu-HU" sz="3200" b="0" dirty="0"/>
          </a:p>
          <a:p>
            <a:r>
              <a:rPr lang="hu-HU" sz="3200" b="0" dirty="0" err="1"/>
              <a:t>zidok</a:t>
            </a:r>
            <a:r>
              <a:rPr lang="hu-HU" sz="3200" b="0" dirty="0"/>
              <a:t> lebomlása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612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92500" y="404813"/>
            <a:ext cx="2324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Mentő utak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3141663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szabad</a:t>
            </a:r>
          </a:p>
          <a:p>
            <a:r>
              <a:rPr lang="hu-HU" sz="2000"/>
              <a:t>bázisok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885113" y="3068638"/>
            <a:ext cx="1116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szabad</a:t>
            </a:r>
          </a:p>
          <a:p>
            <a:r>
              <a:rPr lang="hu-HU" sz="2000"/>
              <a:t>bázisok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547813" y="3644900"/>
            <a:ext cx="7921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 flipV="1">
            <a:off x="7164388" y="3429000"/>
            <a:ext cx="64770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H="1">
            <a:off x="7164388" y="3644900"/>
            <a:ext cx="64770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419475" y="476250"/>
            <a:ext cx="232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Mentő utak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79475" y="1741488"/>
            <a:ext cx="2343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Purin</a:t>
            </a:r>
          </a:p>
          <a:p>
            <a:r>
              <a:rPr lang="hu-HU" sz="2800"/>
              <a:t>nukleozidok</a:t>
            </a:r>
            <a:r>
              <a:rPr lang="hu-HU" sz="2400"/>
              <a:t>: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258888" y="3213100"/>
            <a:ext cx="1804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Adenozin</a:t>
            </a:r>
          </a:p>
          <a:p>
            <a:r>
              <a:rPr lang="hu-HU" sz="2800"/>
              <a:t>Guanozin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3419475" y="3789363"/>
            <a:ext cx="3240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851275" y="3357563"/>
            <a:ext cx="219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nukleozid kinázok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7143750" y="3252788"/>
            <a:ext cx="993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AMP</a:t>
            </a:r>
          </a:p>
          <a:p>
            <a:r>
              <a:rPr lang="hu-HU" sz="2800"/>
              <a:t>GMP</a:t>
            </a:r>
          </a:p>
        </p:txBody>
      </p:sp>
      <p:sp>
        <p:nvSpPr>
          <p:cNvPr id="13320" name="Freeform 10"/>
          <p:cNvSpPr>
            <a:spLocks/>
          </p:cNvSpPr>
          <p:nvPr/>
        </p:nvSpPr>
        <p:spPr bwMode="auto">
          <a:xfrm>
            <a:off x="3779838" y="4005263"/>
            <a:ext cx="1944687" cy="647700"/>
          </a:xfrm>
          <a:custGeom>
            <a:avLst/>
            <a:gdLst>
              <a:gd name="T0" fmla="*/ 0 w 1225"/>
              <a:gd name="T1" fmla="*/ 1028223839 h 408"/>
              <a:gd name="T2" fmla="*/ 1370964498 w 1225"/>
              <a:gd name="T3" fmla="*/ 0 h 408"/>
              <a:gd name="T4" fmla="*/ 2147483647 w 1225"/>
              <a:gd name="T5" fmla="*/ 1028223839 h 408"/>
              <a:gd name="T6" fmla="*/ 0 60000 65536"/>
              <a:gd name="T7" fmla="*/ 0 60000 65536"/>
              <a:gd name="T8" fmla="*/ 0 60000 65536"/>
              <a:gd name="T9" fmla="*/ 0 w 1225"/>
              <a:gd name="T10" fmla="*/ 0 h 408"/>
              <a:gd name="T11" fmla="*/ 1225 w 1225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408">
                <a:moveTo>
                  <a:pt x="0" y="408"/>
                </a:moveTo>
                <a:cubicBezTo>
                  <a:pt x="170" y="204"/>
                  <a:pt x="340" y="0"/>
                  <a:pt x="544" y="0"/>
                </a:cubicBezTo>
                <a:cubicBezTo>
                  <a:pt x="748" y="0"/>
                  <a:pt x="1111" y="340"/>
                  <a:pt x="1225" y="40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3111500" y="4719638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ATP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272088" y="4791075"/>
            <a:ext cx="124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ADP + 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eolvasás002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8207375" cy="5462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5"/>
          <p:cNvGrpSpPr>
            <a:grpSpLocks/>
          </p:cNvGrpSpPr>
          <p:nvPr/>
        </p:nvGrpSpPr>
        <p:grpSpPr bwMode="auto">
          <a:xfrm>
            <a:off x="827088" y="3429000"/>
            <a:ext cx="7323137" cy="1220788"/>
            <a:chOff x="327" y="1641"/>
            <a:chExt cx="4613" cy="769"/>
          </a:xfrm>
        </p:grpSpPr>
        <p:sp>
          <p:nvSpPr>
            <p:cNvPr id="14343" name="Text Box 4"/>
            <p:cNvSpPr txBox="1">
              <a:spLocks noChangeArrowheads="1"/>
            </p:cNvSpPr>
            <p:nvPr/>
          </p:nvSpPr>
          <p:spPr bwMode="auto">
            <a:xfrm>
              <a:off x="327" y="1641"/>
              <a:ext cx="6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GMP</a:t>
              </a: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2381" y="1661"/>
              <a:ext cx="6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GDP</a:t>
              </a: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4364" y="168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GTP</a:t>
              </a:r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1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016" y="1842"/>
              <a:ext cx="13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975" y="1888"/>
              <a:ext cx="1225" cy="272"/>
            </a:xfrm>
            <a:custGeom>
              <a:avLst/>
              <a:gdLst>
                <a:gd name="T0" fmla="*/ 0 w 1225"/>
                <a:gd name="T1" fmla="*/ 272 h 272"/>
                <a:gd name="T2" fmla="*/ 635 w 1225"/>
                <a:gd name="T3" fmla="*/ 0 h 272"/>
                <a:gd name="T4" fmla="*/ 1225 w 1225"/>
                <a:gd name="T5" fmla="*/ 272 h 272"/>
                <a:gd name="T6" fmla="*/ 0 60000 65536"/>
                <a:gd name="T7" fmla="*/ 0 60000 65536"/>
                <a:gd name="T8" fmla="*/ 0 60000 65536"/>
                <a:gd name="T9" fmla="*/ 0 w 1225"/>
                <a:gd name="T10" fmla="*/ 0 h 272"/>
                <a:gd name="T11" fmla="*/ 1225 w 1225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272">
                  <a:moveTo>
                    <a:pt x="0" y="272"/>
                  </a:moveTo>
                  <a:cubicBezTo>
                    <a:pt x="215" y="136"/>
                    <a:pt x="431" y="0"/>
                    <a:pt x="635" y="0"/>
                  </a:cubicBezTo>
                  <a:cubicBezTo>
                    <a:pt x="839" y="0"/>
                    <a:pt x="1134" y="219"/>
                    <a:pt x="1225" y="2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9" name="Freeform 10"/>
            <p:cNvSpPr>
              <a:spLocks/>
            </p:cNvSpPr>
            <p:nvPr/>
          </p:nvSpPr>
          <p:spPr bwMode="auto">
            <a:xfrm>
              <a:off x="3061" y="1888"/>
              <a:ext cx="1225" cy="272"/>
            </a:xfrm>
            <a:custGeom>
              <a:avLst/>
              <a:gdLst>
                <a:gd name="T0" fmla="*/ 0 w 1225"/>
                <a:gd name="T1" fmla="*/ 272 h 272"/>
                <a:gd name="T2" fmla="*/ 635 w 1225"/>
                <a:gd name="T3" fmla="*/ 0 h 272"/>
                <a:gd name="T4" fmla="*/ 1225 w 1225"/>
                <a:gd name="T5" fmla="*/ 272 h 272"/>
                <a:gd name="T6" fmla="*/ 0 60000 65536"/>
                <a:gd name="T7" fmla="*/ 0 60000 65536"/>
                <a:gd name="T8" fmla="*/ 0 60000 65536"/>
                <a:gd name="T9" fmla="*/ 0 w 1225"/>
                <a:gd name="T10" fmla="*/ 0 h 272"/>
                <a:gd name="T11" fmla="*/ 1225 w 1225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272">
                  <a:moveTo>
                    <a:pt x="0" y="272"/>
                  </a:moveTo>
                  <a:cubicBezTo>
                    <a:pt x="215" y="136"/>
                    <a:pt x="431" y="0"/>
                    <a:pt x="635" y="0"/>
                  </a:cubicBezTo>
                  <a:cubicBezTo>
                    <a:pt x="839" y="0"/>
                    <a:pt x="1134" y="219"/>
                    <a:pt x="1225" y="2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50" name="Text Box 11"/>
            <p:cNvSpPr txBox="1">
              <a:spLocks noChangeArrowheads="1"/>
            </p:cNvSpPr>
            <p:nvPr/>
          </p:nvSpPr>
          <p:spPr bwMode="auto">
            <a:xfrm>
              <a:off x="690" y="2156"/>
              <a:ext cx="4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ATP</a:t>
              </a:r>
            </a:p>
          </p:txBody>
        </p:sp>
        <p:sp>
          <p:nvSpPr>
            <p:cNvPr id="14351" name="Text Box 12"/>
            <p:cNvSpPr txBox="1">
              <a:spLocks noChangeArrowheads="1"/>
            </p:cNvSpPr>
            <p:nvPr/>
          </p:nvSpPr>
          <p:spPr bwMode="auto">
            <a:xfrm>
              <a:off x="1915" y="2156"/>
              <a:ext cx="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ADP</a:t>
              </a:r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2789" y="2160"/>
              <a:ext cx="4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ATP</a:t>
              </a:r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4047" y="2156"/>
              <a:ext cx="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ADP</a:t>
              </a:r>
            </a:p>
          </p:txBody>
        </p:sp>
      </p:grpSp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2051050" y="2708275"/>
            <a:ext cx="177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nukleozid-</a:t>
            </a:r>
          </a:p>
          <a:p>
            <a:r>
              <a:rPr lang="hu-HU" sz="2000"/>
              <a:t>monofoszfát-</a:t>
            </a:r>
          </a:p>
          <a:p>
            <a:r>
              <a:rPr lang="hu-HU" sz="2000"/>
              <a:t>kináz</a:t>
            </a:r>
          </a:p>
        </p:txBody>
      </p:sp>
      <p:sp>
        <p:nvSpPr>
          <p:cNvPr id="14340" name="Text Box 17"/>
          <p:cNvSpPr txBox="1">
            <a:spLocks noChangeArrowheads="1"/>
          </p:cNvSpPr>
          <p:nvPr/>
        </p:nvSpPr>
        <p:spPr bwMode="auto">
          <a:xfrm>
            <a:off x="5435600" y="2708275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nukleozid-</a:t>
            </a:r>
          </a:p>
          <a:p>
            <a:r>
              <a:rPr lang="hu-HU" sz="2000"/>
              <a:t>difoszfát-</a:t>
            </a:r>
          </a:p>
          <a:p>
            <a:r>
              <a:rPr lang="hu-HU" sz="2000"/>
              <a:t>kináz</a:t>
            </a:r>
          </a:p>
        </p:txBody>
      </p:sp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2339975" y="333375"/>
            <a:ext cx="4511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Trifoszfátok szintézise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46"/>
          <p:cNvGrpSpPr/>
          <p:nvPr/>
        </p:nvGrpSpPr>
        <p:grpSpPr>
          <a:xfrm>
            <a:off x="827584" y="1988840"/>
            <a:ext cx="7632848" cy="3240360"/>
            <a:chOff x="428596" y="1714488"/>
            <a:chExt cx="5246906" cy="2075585"/>
          </a:xfrm>
        </p:grpSpPr>
        <p:grpSp>
          <p:nvGrpSpPr>
            <p:cNvPr id="5" name="Csoportba foglalás 1"/>
            <p:cNvGrpSpPr/>
            <p:nvPr/>
          </p:nvGrpSpPr>
          <p:grpSpPr>
            <a:xfrm>
              <a:off x="1357290" y="1928802"/>
              <a:ext cx="571504" cy="357190"/>
              <a:chOff x="1928794" y="1214422"/>
              <a:chExt cx="571504" cy="357190"/>
            </a:xfrm>
          </p:grpSpPr>
          <p:sp>
            <p:nvSpPr>
              <p:cNvPr id="3" name="Szövegdoboz 2"/>
              <p:cNvSpPr txBox="1"/>
              <p:nvPr/>
            </p:nvSpPr>
            <p:spPr>
              <a:xfrm>
                <a:off x="1993276" y="1253658"/>
                <a:ext cx="369446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IMP</a:t>
                </a:r>
                <a:endParaRPr lang="hu-HU" b="1" dirty="0"/>
              </a:p>
            </p:txBody>
          </p:sp>
          <p:sp>
            <p:nvSpPr>
              <p:cNvPr id="4" name="Téglalap 3"/>
              <p:cNvSpPr/>
              <p:nvPr/>
            </p:nvSpPr>
            <p:spPr>
              <a:xfrm>
                <a:off x="1928794" y="1214422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" name="Csoportba foglalás 4"/>
            <p:cNvGrpSpPr/>
            <p:nvPr/>
          </p:nvGrpSpPr>
          <p:grpSpPr>
            <a:xfrm>
              <a:off x="4500561" y="2071678"/>
              <a:ext cx="668346" cy="357190"/>
              <a:chOff x="1928794" y="1714488"/>
              <a:chExt cx="571504" cy="357190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931800" y="1743740"/>
                <a:ext cx="440590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err="1" smtClean="0"/>
                  <a:t>dGMP</a:t>
                </a:r>
                <a:endParaRPr lang="hu-HU" b="1" dirty="0"/>
              </a:p>
            </p:txBody>
          </p:sp>
          <p:sp>
            <p:nvSpPr>
              <p:cNvPr id="7" name="Téglalap 6"/>
              <p:cNvSpPr/>
              <p:nvPr/>
            </p:nvSpPr>
            <p:spPr>
              <a:xfrm>
                <a:off x="1928794" y="1714488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" name="Csoportba foglalás 7"/>
            <p:cNvGrpSpPr/>
            <p:nvPr/>
          </p:nvGrpSpPr>
          <p:grpSpPr>
            <a:xfrm>
              <a:off x="3857620" y="1714488"/>
              <a:ext cx="571504" cy="357190"/>
              <a:chOff x="1928794" y="1214422"/>
              <a:chExt cx="571504" cy="357190"/>
            </a:xfrm>
          </p:grpSpPr>
          <p:sp>
            <p:nvSpPr>
              <p:cNvPr id="9" name="Szövegdoboz 8"/>
              <p:cNvSpPr txBox="1"/>
              <p:nvPr/>
            </p:nvSpPr>
            <p:spPr>
              <a:xfrm>
                <a:off x="1942432" y="1244009"/>
                <a:ext cx="428238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AMP</a:t>
                </a:r>
                <a:endParaRPr lang="hu-HU" b="1" dirty="0"/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1928794" y="1214422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" name="Csoportba foglalás 10"/>
            <p:cNvGrpSpPr/>
            <p:nvPr/>
          </p:nvGrpSpPr>
          <p:grpSpPr>
            <a:xfrm>
              <a:off x="4500564" y="1714488"/>
              <a:ext cx="673677" cy="357190"/>
              <a:chOff x="1928794" y="1214422"/>
              <a:chExt cx="571504" cy="357190"/>
            </a:xfrm>
          </p:grpSpPr>
          <p:sp>
            <p:nvSpPr>
              <p:cNvPr id="12" name="Szövegdoboz 11"/>
              <p:cNvSpPr txBox="1"/>
              <p:nvPr/>
            </p:nvSpPr>
            <p:spPr>
              <a:xfrm>
                <a:off x="1942432" y="1244009"/>
                <a:ext cx="431119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err="1" smtClean="0"/>
                  <a:t>dAMP</a:t>
                </a:r>
                <a:endParaRPr lang="hu-HU" b="1" dirty="0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1928794" y="1214422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" name="Csoportba foglalás 13"/>
            <p:cNvGrpSpPr/>
            <p:nvPr/>
          </p:nvGrpSpPr>
          <p:grpSpPr>
            <a:xfrm>
              <a:off x="3857620" y="2071678"/>
              <a:ext cx="571504" cy="357190"/>
              <a:chOff x="1928794" y="1714488"/>
              <a:chExt cx="571504" cy="357190"/>
            </a:xfrm>
          </p:grpSpPr>
          <p:sp>
            <p:nvSpPr>
              <p:cNvPr id="15" name="Szövegdoboz 14"/>
              <p:cNvSpPr txBox="1"/>
              <p:nvPr/>
            </p:nvSpPr>
            <p:spPr>
              <a:xfrm>
                <a:off x="1931800" y="1743740"/>
                <a:ext cx="435293" cy="21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GMP</a:t>
                </a:r>
                <a:endParaRPr lang="hu-HU" b="1" dirty="0"/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1928794" y="1714488"/>
                <a:ext cx="571504" cy="3571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7" name="Egyenes összekötő nyíllal 16"/>
            <p:cNvCxnSpPr/>
            <p:nvPr/>
          </p:nvCxnSpPr>
          <p:spPr>
            <a:xfrm rot="16200000" flipV="1">
              <a:off x="3608381" y="3035297"/>
              <a:ext cx="9286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3786182" y="3571876"/>
              <a:ext cx="1257198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/>
                <a:t>purin </a:t>
              </a:r>
              <a:r>
                <a:rPr lang="hu-HU" b="1" dirty="0" err="1" smtClean="0"/>
                <a:t>nukleozidok</a:t>
              </a:r>
              <a:endParaRPr lang="hu-HU" b="1" dirty="0"/>
            </a:p>
          </p:txBody>
        </p:sp>
        <p:grpSp>
          <p:nvGrpSpPr>
            <p:cNvPr id="47" name="Csoportba foglalás 18"/>
            <p:cNvGrpSpPr/>
            <p:nvPr/>
          </p:nvGrpSpPr>
          <p:grpSpPr>
            <a:xfrm>
              <a:off x="4857752" y="2571744"/>
              <a:ext cx="249865" cy="928694"/>
              <a:chOff x="4857752" y="2571744"/>
              <a:chExt cx="249865" cy="928694"/>
            </a:xfrm>
          </p:grpSpPr>
          <p:cxnSp>
            <p:nvCxnSpPr>
              <p:cNvPr id="20" name="Egyenes összekötő nyíllal 19"/>
              <p:cNvCxnSpPr/>
              <p:nvPr/>
            </p:nvCxnSpPr>
            <p:spPr>
              <a:xfrm rot="16200000" flipV="1">
                <a:off x="4394199" y="3035297"/>
                <a:ext cx="92869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zabadkézi sokszög 20"/>
              <p:cNvSpPr/>
              <p:nvPr/>
            </p:nvSpPr>
            <p:spPr>
              <a:xfrm>
                <a:off x="4857752" y="2571744"/>
                <a:ext cx="249865" cy="893135"/>
              </a:xfrm>
              <a:custGeom>
                <a:avLst/>
                <a:gdLst>
                  <a:gd name="connsiteX0" fmla="*/ 217967 w 249865"/>
                  <a:gd name="connsiteY0" fmla="*/ 893135 h 893135"/>
                  <a:gd name="connsiteX1" fmla="*/ 5316 w 249865"/>
                  <a:gd name="connsiteY1" fmla="*/ 457200 h 893135"/>
                  <a:gd name="connsiteX2" fmla="*/ 249865 w 249865"/>
                  <a:gd name="connsiteY2" fmla="*/ 0 h 8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865" h="893135">
                    <a:moveTo>
                      <a:pt x="217967" y="893135"/>
                    </a:moveTo>
                    <a:cubicBezTo>
                      <a:pt x="108983" y="749595"/>
                      <a:pt x="0" y="606056"/>
                      <a:pt x="5316" y="457200"/>
                    </a:cubicBezTo>
                    <a:cubicBezTo>
                      <a:pt x="10632" y="308344"/>
                      <a:pt x="203791" y="83288"/>
                      <a:pt x="249865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2" name="Szabadkézi sokszög 21"/>
            <p:cNvSpPr/>
            <p:nvPr/>
          </p:nvSpPr>
          <p:spPr>
            <a:xfrm flipH="1">
              <a:off x="3823739" y="2564109"/>
              <a:ext cx="249865" cy="893135"/>
            </a:xfrm>
            <a:custGeom>
              <a:avLst/>
              <a:gdLst>
                <a:gd name="connsiteX0" fmla="*/ 217967 w 249865"/>
                <a:gd name="connsiteY0" fmla="*/ 893135 h 893135"/>
                <a:gd name="connsiteX1" fmla="*/ 5316 w 249865"/>
                <a:gd name="connsiteY1" fmla="*/ 457200 h 893135"/>
                <a:gd name="connsiteX2" fmla="*/ 249865 w 249865"/>
                <a:gd name="connsiteY2" fmla="*/ 0 h 89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865" h="893135">
                  <a:moveTo>
                    <a:pt x="217967" y="893135"/>
                  </a:moveTo>
                  <a:cubicBezTo>
                    <a:pt x="108983" y="749595"/>
                    <a:pt x="0" y="606056"/>
                    <a:pt x="5316" y="457200"/>
                  </a:cubicBezTo>
                  <a:cubicBezTo>
                    <a:pt x="10632" y="308344"/>
                    <a:pt x="203791" y="83288"/>
                    <a:pt x="249865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5072066" y="3357562"/>
              <a:ext cx="389059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ATP</a:t>
              </a:r>
              <a:endParaRPr lang="hu-HU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3500430" y="3357562"/>
              <a:ext cx="389059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ATP</a:t>
              </a:r>
              <a:endParaRPr lang="hu-HU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5072066" y="2428868"/>
              <a:ext cx="603436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ADP+P</a:t>
              </a:r>
              <a:r>
                <a:rPr lang="hu-HU" baseline="-25000" dirty="0" smtClean="0"/>
                <a:t>i</a:t>
              </a:r>
              <a:endParaRPr lang="hu-HU" baseline="-25000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3286116" y="2428868"/>
              <a:ext cx="603436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ADP+P</a:t>
              </a:r>
              <a:r>
                <a:rPr lang="hu-HU" baseline="-25000" dirty="0" smtClean="0"/>
                <a:t>i</a:t>
              </a:r>
              <a:endParaRPr lang="hu-HU" baseline="-25000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4107493" y="2722271"/>
              <a:ext cx="783338" cy="52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purin-</a:t>
              </a:r>
            </a:p>
            <a:p>
              <a:r>
                <a:rPr lang="hu-HU" dirty="0" err="1" smtClean="0"/>
                <a:t>nukleozid-</a:t>
              </a:r>
              <a:endParaRPr lang="hu-HU" dirty="0" smtClean="0"/>
            </a:p>
            <a:p>
              <a:r>
                <a:rPr lang="hu-HU" dirty="0" err="1" smtClean="0"/>
                <a:t>kinázok</a:t>
              </a:r>
              <a:endParaRPr lang="hu-HU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428596" y="3571876"/>
              <a:ext cx="557579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err="1" smtClean="0"/>
                <a:t>adenin</a:t>
              </a:r>
              <a:endParaRPr lang="hu-HU" b="1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2214546" y="3571876"/>
              <a:ext cx="564634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/>
                <a:t>guanin</a:t>
              </a:r>
              <a:endParaRPr lang="hu-HU" b="1" dirty="0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1214414" y="3571876"/>
              <a:ext cx="797448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err="1" smtClean="0"/>
                <a:t>hipoxantin</a:t>
              </a:r>
              <a:endParaRPr lang="hu-HU" b="1" dirty="0"/>
            </a:p>
          </p:txBody>
        </p:sp>
        <p:cxnSp>
          <p:nvCxnSpPr>
            <p:cNvPr id="31" name="Egyenes összekötő 30"/>
            <p:cNvCxnSpPr/>
            <p:nvPr/>
          </p:nvCxnSpPr>
          <p:spPr>
            <a:xfrm rot="5400000" flipH="1" flipV="1">
              <a:off x="1928000" y="2928934"/>
              <a:ext cx="114380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nyíllal 31"/>
            <p:cNvCxnSpPr/>
            <p:nvPr/>
          </p:nvCxnSpPr>
          <p:spPr>
            <a:xfrm>
              <a:off x="2500298" y="2357430"/>
              <a:ext cx="128588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zövegdoboz 32"/>
            <p:cNvSpPr txBox="1"/>
            <p:nvPr/>
          </p:nvSpPr>
          <p:spPr>
            <a:xfrm>
              <a:off x="1799414" y="2950234"/>
              <a:ext cx="596381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HGPRT</a:t>
              </a:r>
              <a:endParaRPr lang="hu-HU" dirty="0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2268747" y="2803585"/>
              <a:ext cx="234351" cy="552090"/>
            </a:xfrm>
            <a:custGeom>
              <a:avLst/>
              <a:gdLst>
                <a:gd name="connsiteX0" fmla="*/ 0 w 234351"/>
                <a:gd name="connsiteY0" fmla="*/ 552090 h 552090"/>
                <a:gd name="connsiteX1" fmla="*/ 232913 w 234351"/>
                <a:gd name="connsiteY1" fmla="*/ 293298 h 552090"/>
                <a:gd name="connsiteX2" fmla="*/ 8627 w 234351"/>
                <a:gd name="connsiteY2" fmla="*/ 0 h 55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351" h="552090">
                  <a:moveTo>
                    <a:pt x="0" y="552090"/>
                  </a:moveTo>
                  <a:cubicBezTo>
                    <a:pt x="115737" y="468701"/>
                    <a:pt x="231475" y="385313"/>
                    <a:pt x="232913" y="293298"/>
                  </a:cubicBezTo>
                  <a:cubicBezTo>
                    <a:pt x="234351" y="201283"/>
                    <a:pt x="46008" y="53196"/>
                    <a:pt x="8627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1857356" y="3286124"/>
              <a:ext cx="495260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PRPP</a:t>
              </a:r>
              <a:endParaRPr lang="hu-HU" dirty="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1896731" y="2587925"/>
              <a:ext cx="361215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PP</a:t>
              </a:r>
              <a:r>
                <a:rPr lang="hu-HU" baseline="-25000" dirty="0" err="1" smtClean="0"/>
                <a:t>i</a:t>
              </a:r>
              <a:r>
                <a:rPr lang="hu-HU" baseline="-25000" dirty="0" smtClean="0"/>
                <a:t> </a:t>
              </a:r>
              <a:endParaRPr lang="hu-HU" baseline="-25000" dirty="0"/>
            </a:p>
          </p:txBody>
        </p:sp>
        <p:sp>
          <p:nvSpPr>
            <p:cNvPr id="37" name="Szabadkézi sokszög 36"/>
            <p:cNvSpPr/>
            <p:nvPr/>
          </p:nvSpPr>
          <p:spPr>
            <a:xfrm flipH="1">
              <a:off x="1643042" y="2786058"/>
              <a:ext cx="234351" cy="552090"/>
            </a:xfrm>
            <a:custGeom>
              <a:avLst/>
              <a:gdLst>
                <a:gd name="connsiteX0" fmla="*/ 0 w 234351"/>
                <a:gd name="connsiteY0" fmla="*/ 552090 h 552090"/>
                <a:gd name="connsiteX1" fmla="*/ 232913 w 234351"/>
                <a:gd name="connsiteY1" fmla="*/ 293298 h 552090"/>
                <a:gd name="connsiteX2" fmla="*/ 8627 w 234351"/>
                <a:gd name="connsiteY2" fmla="*/ 0 h 55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351" h="552090">
                  <a:moveTo>
                    <a:pt x="0" y="552090"/>
                  </a:moveTo>
                  <a:cubicBezTo>
                    <a:pt x="115737" y="468701"/>
                    <a:pt x="231475" y="385313"/>
                    <a:pt x="232913" y="293298"/>
                  </a:cubicBezTo>
                  <a:cubicBezTo>
                    <a:pt x="234351" y="201283"/>
                    <a:pt x="46008" y="53196"/>
                    <a:pt x="8627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8" name="Egyenes összekötő nyíllal 37"/>
            <p:cNvCxnSpPr/>
            <p:nvPr/>
          </p:nvCxnSpPr>
          <p:spPr>
            <a:xfrm rot="5400000" flipH="1" flipV="1">
              <a:off x="1071538" y="2928934"/>
              <a:ext cx="1143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>
            <a:xfrm rot="5400000" flipH="1" flipV="1">
              <a:off x="-142908" y="2643182"/>
              <a:ext cx="17145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/>
            <p:cNvCxnSpPr/>
            <p:nvPr/>
          </p:nvCxnSpPr>
          <p:spPr>
            <a:xfrm>
              <a:off x="714348" y="1785926"/>
              <a:ext cx="307183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zabadkézi sokszög 40"/>
            <p:cNvSpPr/>
            <p:nvPr/>
          </p:nvSpPr>
          <p:spPr>
            <a:xfrm flipH="1">
              <a:off x="714348" y="2786058"/>
              <a:ext cx="234351" cy="552090"/>
            </a:xfrm>
            <a:custGeom>
              <a:avLst/>
              <a:gdLst>
                <a:gd name="connsiteX0" fmla="*/ 0 w 234351"/>
                <a:gd name="connsiteY0" fmla="*/ 552090 h 552090"/>
                <a:gd name="connsiteX1" fmla="*/ 232913 w 234351"/>
                <a:gd name="connsiteY1" fmla="*/ 293298 h 552090"/>
                <a:gd name="connsiteX2" fmla="*/ 8627 w 234351"/>
                <a:gd name="connsiteY2" fmla="*/ 0 h 55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351" h="552090">
                  <a:moveTo>
                    <a:pt x="0" y="552090"/>
                  </a:moveTo>
                  <a:cubicBezTo>
                    <a:pt x="115737" y="468701"/>
                    <a:pt x="231475" y="385313"/>
                    <a:pt x="232913" y="293298"/>
                  </a:cubicBezTo>
                  <a:cubicBezTo>
                    <a:pt x="234351" y="201283"/>
                    <a:pt x="46008" y="53196"/>
                    <a:pt x="8627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928662" y="2571744"/>
              <a:ext cx="361215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PP</a:t>
              </a:r>
              <a:r>
                <a:rPr lang="hu-HU" baseline="-25000" dirty="0" err="1" smtClean="0"/>
                <a:t>i</a:t>
              </a:r>
              <a:r>
                <a:rPr lang="hu-HU" baseline="-25000" dirty="0" smtClean="0"/>
                <a:t> </a:t>
              </a:r>
              <a:endParaRPr lang="hu-HU" baseline="-25000" dirty="0"/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928662" y="3286124"/>
              <a:ext cx="495260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PRPP</a:t>
              </a:r>
              <a:endParaRPr lang="hu-HU" dirty="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793464" y="2955179"/>
              <a:ext cx="494084" cy="21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APRT</a:t>
              </a:r>
              <a:endParaRPr lang="hu-HU" dirty="0"/>
            </a:p>
          </p:txBody>
        </p:sp>
        <p:cxnSp>
          <p:nvCxnSpPr>
            <p:cNvPr id="45" name="Egyenes összekötő 44"/>
            <p:cNvCxnSpPr/>
            <p:nvPr/>
          </p:nvCxnSpPr>
          <p:spPr>
            <a:xfrm>
              <a:off x="2000232" y="2071678"/>
              <a:ext cx="1785950" cy="158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nyíllal 45"/>
            <p:cNvCxnSpPr/>
            <p:nvPr/>
          </p:nvCxnSpPr>
          <p:spPr>
            <a:xfrm rot="10800000">
              <a:off x="2857488" y="371475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419475" y="476250"/>
            <a:ext cx="232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Mentő utak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73" y="2133600"/>
            <a:ext cx="7812759" cy="23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63713" y="476250"/>
            <a:ext cx="5640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Pirimidin nukleotid szintézis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00338" y="1341438"/>
            <a:ext cx="194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citoplazmában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635375" y="1700213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39750" y="715963"/>
            <a:ext cx="24590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pirimidin</a:t>
            </a:r>
          </a:p>
          <a:p>
            <a:r>
              <a:rPr lang="hu-HU" sz="3200"/>
              <a:t>nukleotidok</a:t>
            </a:r>
          </a:p>
          <a:p>
            <a:r>
              <a:rPr lang="hu-HU" sz="3200"/>
              <a:t>szintézise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447675" y="3592513"/>
            <a:ext cx="2624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Eukarióta</a:t>
            </a:r>
          </a:p>
          <a:p>
            <a:r>
              <a:rPr lang="hu-HU" sz="2400"/>
              <a:t>enzimkomplexek</a:t>
            </a:r>
          </a:p>
        </p:txBody>
      </p:sp>
      <p:grpSp>
        <p:nvGrpSpPr>
          <p:cNvPr id="16388" name="Group 13"/>
          <p:cNvGrpSpPr>
            <a:grpSpLocks/>
          </p:cNvGrpSpPr>
          <p:nvPr/>
        </p:nvGrpSpPr>
        <p:grpSpPr bwMode="auto">
          <a:xfrm>
            <a:off x="3059113" y="260350"/>
            <a:ext cx="5600700" cy="6248400"/>
            <a:chOff x="1927" y="164"/>
            <a:chExt cx="3528" cy="3936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164"/>
              <a:ext cx="3210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Line 4"/>
            <p:cNvSpPr>
              <a:spLocks noChangeShapeType="1"/>
            </p:cNvSpPr>
            <p:nvPr/>
          </p:nvSpPr>
          <p:spPr bwMode="auto">
            <a:xfrm flipH="1" flipV="1">
              <a:off x="1927" y="572"/>
              <a:ext cx="635" cy="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1" name="Freeform 5"/>
            <p:cNvSpPr>
              <a:spLocks/>
            </p:cNvSpPr>
            <p:nvPr/>
          </p:nvSpPr>
          <p:spPr bwMode="auto">
            <a:xfrm>
              <a:off x="2275" y="935"/>
              <a:ext cx="378" cy="817"/>
            </a:xfrm>
            <a:custGeom>
              <a:avLst/>
              <a:gdLst>
                <a:gd name="T0" fmla="*/ 287 w 378"/>
                <a:gd name="T1" fmla="*/ 817 h 817"/>
                <a:gd name="T2" fmla="*/ 15 w 378"/>
                <a:gd name="T3" fmla="*/ 409 h 817"/>
                <a:gd name="T4" fmla="*/ 378 w 378"/>
                <a:gd name="T5" fmla="*/ 0 h 817"/>
                <a:gd name="T6" fmla="*/ 0 60000 65536"/>
                <a:gd name="T7" fmla="*/ 0 60000 65536"/>
                <a:gd name="T8" fmla="*/ 0 60000 65536"/>
                <a:gd name="T9" fmla="*/ 0 w 378"/>
                <a:gd name="T10" fmla="*/ 0 h 817"/>
                <a:gd name="T11" fmla="*/ 378 w 378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" h="817">
                  <a:moveTo>
                    <a:pt x="287" y="817"/>
                  </a:moveTo>
                  <a:cubicBezTo>
                    <a:pt x="143" y="681"/>
                    <a:pt x="0" y="545"/>
                    <a:pt x="15" y="409"/>
                  </a:cubicBezTo>
                  <a:cubicBezTo>
                    <a:pt x="30" y="273"/>
                    <a:pt x="204" y="136"/>
                    <a:pt x="3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2" name="Line 6"/>
            <p:cNvSpPr>
              <a:spLocks noChangeShapeType="1"/>
            </p:cNvSpPr>
            <p:nvPr/>
          </p:nvSpPr>
          <p:spPr bwMode="auto">
            <a:xfrm flipV="1">
              <a:off x="3515" y="981"/>
              <a:ext cx="635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3" name="Line 7"/>
            <p:cNvSpPr>
              <a:spLocks noChangeShapeType="1"/>
            </p:cNvSpPr>
            <p:nvPr/>
          </p:nvSpPr>
          <p:spPr bwMode="auto">
            <a:xfrm>
              <a:off x="3969" y="2614"/>
              <a:ext cx="453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4" name="Freeform 8"/>
            <p:cNvSpPr>
              <a:spLocks/>
            </p:cNvSpPr>
            <p:nvPr/>
          </p:nvSpPr>
          <p:spPr bwMode="auto">
            <a:xfrm>
              <a:off x="3833" y="2205"/>
              <a:ext cx="377" cy="1089"/>
            </a:xfrm>
            <a:custGeom>
              <a:avLst/>
              <a:gdLst>
                <a:gd name="T0" fmla="*/ 0 w 377"/>
                <a:gd name="T1" fmla="*/ 0 h 1089"/>
                <a:gd name="T2" fmla="*/ 362 w 377"/>
                <a:gd name="T3" fmla="*/ 499 h 1089"/>
                <a:gd name="T4" fmla="*/ 90 w 377"/>
                <a:gd name="T5" fmla="*/ 1089 h 1089"/>
                <a:gd name="T6" fmla="*/ 0 60000 65536"/>
                <a:gd name="T7" fmla="*/ 0 60000 65536"/>
                <a:gd name="T8" fmla="*/ 0 60000 65536"/>
                <a:gd name="T9" fmla="*/ 0 w 377"/>
                <a:gd name="T10" fmla="*/ 0 h 1089"/>
                <a:gd name="T11" fmla="*/ 377 w 377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" h="1089">
                  <a:moveTo>
                    <a:pt x="0" y="0"/>
                  </a:moveTo>
                  <a:cubicBezTo>
                    <a:pt x="173" y="159"/>
                    <a:pt x="347" y="318"/>
                    <a:pt x="362" y="499"/>
                  </a:cubicBezTo>
                  <a:cubicBezTo>
                    <a:pt x="377" y="680"/>
                    <a:pt x="150" y="983"/>
                    <a:pt x="90" y="10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3424" y="3702"/>
              <a:ext cx="499" cy="295"/>
            </a:xfrm>
            <a:custGeom>
              <a:avLst/>
              <a:gdLst>
                <a:gd name="T0" fmla="*/ 0 w 499"/>
                <a:gd name="T1" fmla="*/ 136 h 295"/>
                <a:gd name="T2" fmla="*/ 227 w 499"/>
                <a:gd name="T3" fmla="*/ 272 h 295"/>
                <a:gd name="T4" fmla="*/ 499 w 499"/>
                <a:gd name="T5" fmla="*/ 0 h 295"/>
                <a:gd name="T6" fmla="*/ 0 60000 65536"/>
                <a:gd name="T7" fmla="*/ 0 60000 65536"/>
                <a:gd name="T8" fmla="*/ 0 60000 65536"/>
                <a:gd name="T9" fmla="*/ 0 w 499"/>
                <a:gd name="T10" fmla="*/ 0 h 295"/>
                <a:gd name="T11" fmla="*/ 499 w 499"/>
                <a:gd name="T12" fmla="*/ 295 h 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295">
                  <a:moveTo>
                    <a:pt x="0" y="136"/>
                  </a:moveTo>
                  <a:cubicBezTo>
                    <a:pt x="72" y="215"/>
                    <a:pt x="144" y="295"/>
                    <a:pt x="227" y="272"/>
                  </a:cubicBezTo>
                  <a:cubicBezTo>
                    <a:pt x="310" y="249"/>
                    <a:pt x="404" y="124"/>
                    <a:pt x="4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3820" y="3699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268413"/>
            <a:ext cx="44640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68538" y="476250"/>
            <a:ext cx="458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AZ UMP foszforilációja</a:t>
            </a:r>
          </a:p>
        </p:txBody>
      </p:sp>
      <p:grpSp>
        <p:nvGrpSpPr>
          <p:cNvPr id="17412" name="Group 19"/>
          <p:cNvGrpSpPr>
            <a:grpSpLocks/>
          </p:cNvGrpSpPr>
          <p:nvPr/>
        </p:nvGrpSpPr>
        <p:grpSpPr bwMode="auto">
          <a:xfrm>
            <a:off x="0" y="4221163"/>
            <a:ext cx="7808913" cy="1814512"/>
            <a:chOff x="158" y="2659"/>
            <a:chExt cx="4919" cy="1143"/>
          </a:xfrm>
        </p:grpSpPr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158" y="2659"/>
              <a:ext cx="6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UMP</a:t>
              </a:r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1655" y="2659"/>
              <a:ext cx="5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UDP</a:t>
              </a:r>
            </a:p>
          </p:txBody>
        </p:sp>
        <p:sp>
          <p:nvSpPr>
            <p:cNvPr id="17418" name="Text Box 6"/>
            <p:cNvSpPr txBox="1">
              <a:spLocks noChangeArrowheads="1"/>
            </p:cNvSpPr>
            <p:nvPr/>
          </p:nvSpPr>
          <p:spPr bwMode="auto">
            <a:xfrm>
              <a:off x="1565" y="3475"/>
              <a:ext cx="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dUDP</a:t>
              </a: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2835" y="3475"/>
              <a:ext cx="7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dUMP</a:t>
              </a:r>
            </a:p>
          </p:txBody>
        </p:sp>
        <p:sp>
          <p:nvSpPr>
            <p:cNvPr id="17420" name="Text Box 8"/>
            <p:cNvSpPr txBox="1">
              <a:spLocks noChangeArrowheads="1"/>
            </p:cNvSpPr>
            <p:nvPr/>
          </p:nvSpPr>
          <p:spPr bwMode="auto">
            <a:xfrm>
              <a:off x="3107" y="2659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UTP</a:t>
              </a:r>
            </a:p>
          </p:txBody>
        </p:sp>
        <p:sp>
          <p:nvSpPr>
            <p:cNvPr id="17421" name="Text Box 9"/>
            <p:cNvSpPr txBox="1">
              <a:spLocks noChangeArrowheads="1"/>
            </p:cNvSpPr>
            <p:nvPr/>
          </p:nvSpPr>
          <p:spPr bwMode="auto">
            <a:xfrm>
              <a:off x="4513" y="2659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CTP</a:t>
              </a:r>
            </a:p>
          </p:txBody>
        </p:sp>
        <p:sp>
          <p:nvSpPr>
            <p:cNvPr id="17422" name="Line 10"/>
            <p:cNvSpPr>
              <a:spLocks noChangeShapeType="1"/>
            </p:cNvSpPr>
            <p:nvPr/>
          </p:nvSpPr>
          <p:spPr bwMode="auto">
            <a:xfrm>
              <a:off x="884" y="2840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3" name="Line 11"/>
            <p:cNvSpPr>
              <a:spLocks noChangeShapeType="1"/>
            </p:cNvSpPr>
            <p:nvPr/>
          </p:nvSpPr>
          <p:spPr bwMode="auto">
            <a:xfrm>
              <a:off x="2336" y="2840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4" name="Line 12"/>
            <p:cNvSpPr>
              <a:spLocks noChangeShapeType="1"/>
            </p:cNvSpPr>
            <p:nvPr/>
          </p:nvSpPr>
          <p:spPr bwMode="auto">
            <a:xfrm>
              <a:off x="3742" y="2840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5" name="Line 13"/>
            <p:cNvSpPr>
              <a:spLocks noChangeShapeType="1"/>
            </p:cNvSpPr>
            <p:nvPr/>
          </p:nvSpPr>
          <p:spPr bwMode="auto">
            <a:xfrm>
              <a:off x="1927" y="3022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6" name="Line 14"/>
            <p:cNvSpPr>
              <a:spLocks noChangeShapeType="1"/>
            </p:cNvSpPr>
            <p:nvPr/>
          </p:nvSpPr>
          <p:spPr bwMode="auto">
            <a:xfrm>
              <a:off x="2336" y="3657"/>
              <a:ext cx="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7" name="Text Box 16"/>
            <p:cNvSpPr txBox="1">
              <a:spLocks noChangeArrowheads="1"/>
            </p:cNvSpPr>
            <p:nvPr/>
          </p:nvSpPr>
          <p:spPr bwMode="auto">
            <a:xfrm>
              <a:off x="3969" y="3475"/>
              <a:ext cx="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dTMP</a:t>
              </a:r>
            </a:p>
          </p:txBody>
        </p:sp>
        <p:sp>
          <p:nvSpPr>
            <p:cNvPr id="17428" name="Line 17"/>
            <p:cNvSpPr>
              <a:spLocks noChangeShapeType="1"/>
            </p:cNvSpPr>
            <p:nvPr/>
          </p:nvSpPr>
          <p:spPr bwMode="auto">
            <a:xfrm>
              <a:off x="3560" y="3657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13" name="Line 20"/>
          <p:cNvSpPr>
            <a:spLocks noChangeShapeType="1"/>
          </p:cNvSpPr>
          <p:nvPr/>
        </p:nvSpPr>
        <p:spPr bwMode="auto">
          <a:xfrm>
            <a:off x="7235825" y="58054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4" name="Line 21"/>
          <p:cNvSpPr>
            <a:spLocks noChangeShapeType="1"/>
          </p:cNvSpPr>
          <p:nvPr/>
        </p:nvSpPr>
        <p:spPr bwMode="auto">
          <a:xfrm>
            <a:off x="7524750" y="58054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5" name="Text Box 22"/>
          <p:cNvSpPr txBox="1">
            <a:spLocks noChangeArrowheads="1"/>
          </p:cNvSpPr>
          <p:nvPr/>
        </p:nvSpPr>
        <p:spPr bwMode="auto">
          <a:xfrm>
            <a:off x="7812088" y="5516563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dTTP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692150"/>
            <a:ext cx="361632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47675" y="1763713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CTP </a:t>
            </a:r>
          </a:p>
          <a:p>
            <a:r>
              <a:rPr lang="hu-HU" sz="3200"/>
              <a:t>keletkezése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341438"/>
            <a:ext cx="597535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87450" y="333375"/>
            <a:ext cx="6900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Dezoxiribonukleotidok keletkezése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7313" y="1574800"/>
            <a:ext cx="254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Ribonukleotid-</a:t>
            </a:r>
          </a:p>
          <a:p>
            <a:r>
              <a:rPr lang="hu-HU" sz="2400"/>
              <a:t>reduktáz:</a:t>
            </a:r>
          </a:p>
          <a:p>
            <a:endParaRPr lang="hu-HU" sz="2400"/>
          </a:p>
          <a:p>
            <a:r>
              <a:rPr lang="hu-HU" sz="2400"/>
              <a:t>Csak osztódni</a:t>
            </a:r>
          </a:p>
          <a:p>
            <a:r>
              <a:rPr lang="hu-HU" sz="2400"/>
              <a:t>képes sejtekben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424613" y="4697413"/>
            <a:ext cx="1798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0"/>
              <a:t>Eukariota:</a:t>
            </a:r>
          </a:p>
          <a:p>
            <a:r>
              <a:rPr lang="hu-HU" sz="1600" b="0"/>
              <a:t>glutation-reduktáz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231" y="1773238"/>
            <a:ext cx="7820607" cy="374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16100" y="179388"/>
            <a:ext cx="557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dezoxi-timidilát szintézise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eolvasás003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9950"/>
            <a:ext cx="8424862" cy="2039938"/>
          </a:xfrm>
          <a:noFill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700338" y="260350"/>
            <a:ext cx="3565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dTTP keletkezése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305"/>
          <p:cNvGrpSpPr/>
          <p:nvPr/>
        </p:nvGrpSpPr>
        <p:grpSpPr>
          <a:xfrm>
            <a:off x="611560" y="742850"/>
            <a:ext cx="7894645" cy="6115150"/>
            <a:chOff x="0" y="500042"/>
            <a:chExt cx="7894645" cy="6115150"/>
          </a:xfrm>
        </p:grpSpPr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286116" y="2214554"/>
            <a:ext cx="1795463" cy="1795463"/>
          </p:xfrm>
          <a:graphic>
            <a:graphicData uri="http://schemas.openxmlformats.org/presentationml/2006/ole">
              <p:oleObj spid="_x0000_s101381" name="ChemSketch" r:id="rId3" imgW="1795320" imgH="1795320" progId="ACD.ChemSketch.20">
                <p:embed/>
              </p:oleObj>
            </a:graphicData>
          </a:graphic>
        </p:graphicFrame>
        <p:sp>
          <p:nvSpPr>
            <p:cNvPr id="17" name="Szövegdoboz 16"/>
            <p:cNvSpPr txBox="1"/>
            <p:nvPr/>
          </p:nvSpPr>
          <p:spPr>
            <a:xfrm>
              <a:off x="0" y="92867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Asp</a:t>
              </a:r>
              <a:endParaRPr lang="hu-HU" dirty="0"/>
            </a:p>
          </p:txBody>
        </p:sp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6357950" y="500042"/>
            <a:ext cx="1481137" cy="1149350"/>
          </p:xfrm>
          <a:graphic>
            <a:graphicData uri="http://schemas.openxmlformats.org/presentationml/2006/ole">
              <p:oleObj spid="_x0000_s101380" name="ChemSketch" r:id="rId4" imgW="1481400" imgH="1149120" progId="ACD.ChemSketch.20">
                <p:embed/>
              </p:oleObj>
            </a:graphicData>
          </a:graphic>
        </p:graphicFrame>
        <p:grpSp>
          <p:nvGrpSpPr>
            <p:cNvPr id="3" name="Csoportba foglalás 185"/>
            <p:cNvGrpSpPr/>
            <p:nvPr/>
          </p:nvGrpSpPr>
          <p:grpSpPr>
            <a:xfrm>
              <a:off x="425606" y="500042"/>
              <a:ext cx="1065062" cy="1196940"/>
              <a:chOff x="500034" y="500042"/>
              <a:chExt cx="1065062" cy="1196940"/>
            </a:xfrm>
          </p:grpSpPr>
          <p:cxnSp>
            <p:nvCxnSpPr>
              <p:cNvPr id="9" name="Egyenes összekötő nyíllal 8"/>
              <p:cNvCxnSpPr/>
              <p:nvPr/>
            </p:nvCxnSpPr>
            <p:spPr>
              <a:xfrm flipV="1">
                <a:off x="642910" y="1142984"/>
                <a:ext cx="856231" cy="15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Szabadkézi sokszög 9"/>
              <p:cNvSpPr/>
              <p:nvPr/>
            </p:nvSpPr>
            <p:spPr>
              <a:xfrm>
                <a:off x="714348" y="857232"/>
                <a:ext cx="691853" cy="284159"/>
              </a:xfrm>
              <a:custGeom>
                <a:avLst/>
                <a:gdLst>
                  <a:gd name="connsiteX0" fmla="*/ 0 w 638175"/>
                  <a:gd name="connsiteY0" fmla="*/ 0 h 268287"/>
                  <a:gd name="connsiteX1" fmla="*/ 285750 w 638175"/>
                  <a:gd name="connsiteY1" fmla="*/ 266700 h 268287"/>
                  <a:gd name="connsiteX2" fmla="*/ 638175 w 638175"/>
                  <a:gd name="connsiteY2" fmla="*/ 9525 h 2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8175" h="268287">
                    <a:moveTo>
                      <a:pt x="0" y="0"/>
                    </a:moveTo>
                    <a:cubicBezTo>
                      <a:pt x="89694" y="132556"/>
                      <a:pt x="179388" y="265113"/>
                      <a:pt x="285750" y="266700"/>
                    </a:cubicBezTo>
                    <a:cubicBezTo>
                      <a:pt x="392112" y="268287"/>
                      <a:pt x="638175" y="9525"/>
                      <a:pt x="638175" y="9525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500034" y="500042"/>
                <a:ext cx="675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karbamil-</a:t>
                </a:r>
                <a:endParaRPr lang="hu-HU" sz="1000" dirty="0" smtClean="0"/>
              </a:p>
              <a:p>
                <a:r>
                  <a:rPr lang="hu-HU" sz="1000" dirty="0" smtClean="0"/>
                  <a:t>foszfát</a:t>
                </a:r>
                <a:endParaRPr lang="hu-HU" sz="1000" dirty="0"/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1285852" y="642918"/>
                <a:ext cx="2792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P</a:t>
                </a:r>
                <a:r>
                  <a:rPr lang="hu-HU" sz="1000" baseline="-25000" dirty="0" smtClean="0"/>
                  <a:t>i</a:t>
                </a:r>
                <a:endParaRPr lang="hu-HU" sz="1000" baseline="-25000" dirty="0"/>
              </a:p>
            </p:txBody>
          </p:sp>
          <p:sp>
            <p:nvSpPr>
              <p:cNvPr id="14" name="Szövegdoboz 13"/>
              <p:cNvSpPr txBox="1"/>
              <p:nvPr/>
            </p:nvSpPr>
            <p:spPr>
              <a:xfrm>
                <a:off x="645900" y="1142984"/>
                <a:ext cx="70564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aszpartát-</a:t>
                </a:r>
                <a:endParaRPr lang="hu-HU" sz="1000" dirty="0" smtClean="0"/>
              </a:p>
              <a:p>
                <a:r>
                  <a:rPr lang="hu-HU" sz="1000" dirty="0" smtClean="0"/>
                  <a:t>transzkar-</a:t>
                </a:r>
              </a:p>
              <a:p>
                <a:r>
                  <a:rPr lang="hu-HU" sz="1000" dirty="0" err="1" smtClean="0"/>
                  <a:t>bamiláz</a:t>
                </a:r>
                <a:endParaRPr lang="hu-HU" sz="1000" dirty="0"/>
              </a:p>
            </p:txBody>
          </p:sp>
        </p:grpSp>
        <p:grpSp>
          <p:nvGrpSpPr>
            <p:cNvPr id="4" name="Csoportba foglalás 25"/>
            <p:cNvGrpSpPr/>
            <p:nvPr/>
          </p:nvGrpSpPr>
          <p:grpSpPr>
            <a:xfrm>
              <a:off x="1500166" y="642918"/>
              <a:ext cx="1666771" cy="1277131"/>
              <a:chOff x="1714480" y="714356"/>
              <a:chExt cx="1666771" cy="1277131"/>
            </a:xfrm>
          </p:grpSpPr>
          <p:graphicFrame>
            <p:nvGraphicFramePr>
              <p:cNvPr id="41987" name="Object 3"/>
              <p:cNvGraphicFramePr>
                <a:graphicFrameLocks noChangeAspect="1"/>
              </p:cNvGraphicFramePr>
              <p:nvPr/>
            </p:nvGraphicFramePr>
            <p:xfrm>
              <a:off x="1714480" y="714356"/>
              <a:ext cx="1481137" cy="895350"/>
            </p:xfrm>
            <a:graphic>
              <a:graphicData uri="http://schemas.openxmlformats.org/presentationml/2006/ole">
                <p:oleObj spid="_x0000_s101378" name="ChemSketch" r:id="rId5" imgW="1481400" imgH="896040" progId="ACD.ChemSketch.20">
                  <p:embed/>
                </p:oleObj>
              </a:graphicData>
            </a:graphic>
          </p:graphicFrame>
          <p:sp>
            <p:nvSpPr>
              <p:cNvPr id="18" name="Szövegdoboz 17"/>
              <p:cNvSpPr txBox="1"/>
              <p:nvPr/>
            </p:nvSpPr>
            <p:spPr>
              <a:xfrm>
                <a:off x="2000232" y="1714488"/>
                <a:ext cx="13810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/>
                  <a:t>karbamil-aszpartát</a:t>
                </a:r>
                <a:endParaRPr lang="hu-HU" sz="1200" b="1" dirty="0"/>
              </a:p>
            </p:txBody>
          </p:sp>
        </p:grpSp>
        <p:grpSp>
          <p:nvGrpSpPr>
            <p:cNvPr id="5" name="Csoportba foglalás 183"/>
            <p:cNvGrpSpPr/>
            <p:nvPr/>
          </p:nvGrpSpPr>
          <p:grpSpPr>
            <a:xfrm>
              <a:off x="2714612" y="785794"/>
              <a:ext cx="1048205" cy="603411"/>
              <a:chOff x="2928926" y="785794"/>
              <a:chExt cx="1048205" cy="603411"/>
            </a:xfrm>
          </p:grpSpPr>
          <p:cxnSp>
            <p:nvCxnSpPr>
              <p:cNvPr id="20" name="Egyenes összekötő nyíllal 19"/>
              <p:cNvCxnSpPr/>
              <p:nvPr/>
            </p:nvCxnSpPr>
            <p:spPr>
              <a:xfrm>
                <a:off x="3000364" y="1142984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zövegdoboz 20"/>
              <p:cNvSpPr txBox="1"/>
              <p:nvPr/>
            </p:nvSpPr>
            <p:spPr>
              <a:xfrm>
                <a:off x="2928926" y="1142984"/>
                <a:ext cx="9300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dihidro-orotáz</a:t>
                </a:r>
                <a:endParaRPr lang="hu-HU" sz="1000" dirty="0"/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>
                <a:off x="3236615" y="956930"/>
                <a:ext cx="443753" cy="190500"/>
              </a:xfrm>
              <a:custGeom>
                <a:avLst/>
                <a:gdLst>
                  <a:gd name="connsiteX0" fmla="*/ 0 w 443753"/>
                  <a:gd name="connsiteY0" fmla="*/ 174812 h 190500"/>
                  <a:gd name="connsiteX1" fmla="*/ 242047 w 443753"/>
                  <a:gd name="connsiteY1" fmla="*/ 161365 h 190500"/>
                  <a:gd name="connsiteX2" fmla="*/ 443753 w 443753"/>
                  <a:gd name="connsiteY2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753" h="190500">
                    <a:moveTo>
                      <a:pt x="0" y="174812"/>
                    </a:moveTo>
                    <a:cubicBezTo>
                      <a:pt x="84044" y="182656"/>
                      <a:pt x="168088" y="190500"/>
                      <a:pt x="242047" y="161365"/>
                    </a:cubicBezTo>
                    <a:cubicBezTo>
                      <a:pt x="316006" y="132230"/>
                      <a:pt x="379879" y="66115"/>
                      <a:pt x="443753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3571868" y="785794"/>
                <a:ext cx="405263" cy="26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H</a:t>
                </a:r>
                <a:r>
                  <a:rPr lang="hu-HU" sz="1000" baseline="-25000" dirty="0" smtClean="0"/>
                  <a:t>2</a:t>
                </a:r>
                <a:r>
                  <a:rPr lang="hu-HU" sz="1000" dirty="0" smtClean="0"/>
                  <a:t>0</a:t>
                </a:r>
                <a:endParaRPr lang="hu-HU" sz="1000" dirty="0"/>
              </a:p>
            </p:txBody>
          </p:sp>
        </p:grpSp>
        <p:grpSp>
          <p:nvGrpSpPr>
            <p:cNvPr id="6" name="Csoportba foglalás 27"/>
            <p:cNvGrpSpPr/>
            <p:nvPr/>
          </p:nvGrpSpPr>
          <p:grpSpPr>
            <a:xfrm>
              <a:off x="3929058" y="500042"/>
              <a:ext cx="1481137" cy="1420007"/>
              <a:chOff x="4286248" y="571480"/>
              <a:chExt cx="1481137" cy="1420007"/>
            </a:xfrm>
          </p:grpSpPr>
          <p:graphicFrame>
            <p:nvGraphicFramePr>
              <p:cNvPr id="41988" name="Object 4"/>
              <p:cNvGraphicFramePr>
                <a:graphicFrameLocks noChangeAspect="1"/>
              </p:cNvGraphicFramePr>
              <p:nvPr/>
            </p:nvGraphicFramePr>
            <p:xfrm>
              <a:off x="4286248" y="571480"/>
              <a:ext cx="1481137" cy="1149350"/>
            </p:xfrm>
            <a:graphic>
              <a:graphicData uri="http://schemas.openxmlformats.org/presentationml/2006/ole">
                <p:oleObj spid="_x0000_s101379" name="ChemSketch" r:id="rId6" imgW="1481400" imgH="1149120" progId="ACD.ChemSketch.20">
                  <p:embed/>
                </p:oleObj>
              </a:graphicData>
            </a:graphic>
          </p:graphicFrame>
          <p:sp>
            <p:nvSpPr>
              <p:cNvPr id="25" name="Szövegdoboz 24"/>
              <p:cNvSpPr txBox="1"/>
              <p:nvPr/>
            </p:nvSpPr>
            <p:spPr>
              <a:xfrm>
                <a:off x="4429124" y="1714488"/>
                <a:ext cx="1091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/>
                  <a:t>dihidro-orotát</a:t>
                </a:r>
                <a:endParaRPr lang="hu-HU" sz="1200" b="1" dirty="0"/>
              </a:p>
            </p:txBody>
          </p:sp>
        </p:grpSp>
        <p:grpSp>
          <p:nvGrpSpPr>
            <p:cNvPr id="7" name="Csoportba foglalás 184"/>
            <p:cNvGrpSpPr/>
            <p:nvPr/>
          </p:nvGrpSpPr>
          <p:grpSpPr>
            <a:xfrm>
              <a:off x="5143504" y="642918"/>
              <a:ext cx="1143400" cy="1052552"/>
              <a:chOff x="5286380" y="642918"/>
              <a:chExt cx="1143400" cy="1052552"/>
            </a:xfrm>
          </p:grpSpPr>
          <p:grpSp>
            <p:nvGrpSpPr>
              <p:cNvPr id="8" name="Csoportba foglalás 42"/>
              <p:cNvGrpSpPr/>
              <p:nvPr/>
            </p:nvGrpSpPr>
            <p:grpSpPr>
              <a:xfrm>
                <a:off x="5286380" y="642918"/>
                <a:ext cx="1143400" cy="499158"/>
                <a:chOff x="5286380" y="785794"/>
                <a:chExt cx="1143400" cy="499158"/>
              </a:xfrm>
            </p:grpSpPr>
            <p:grpSp>
              <p:nvGrpSpPr>
                <p:cNvPr id="11" name="Csoportba foglalás 36"/>
                <p:cNvGrpSpPr/>
                <p:nvPr/>
              </p:nvGrpSpPr>
              <p:grpSpPr>
                <a:xfrm>
                  <a:off x="5357818" y="1000108"/>
                  <a:ext cx="921869" cy="284844"/>
                  <a:chOff x="1675237" y="4336017"/>
                  <a:chExt cx="921869" cy="284844"/>
                </a:xfrm>
              </p:grpSpPr>
              <p:cxnSp>
                <p:nvCxnSpPr>
                  <p:cNvPr id="38" name="Egyenes összekötő nyíllal 37"/>
                  <p:cNvCxnSpPr/>
                  <p:nvPr/>
                </p:nvCxnSpPr>
                <p:spPr>
                  <a:xfrm flipV="1">
                    <a:off x="1675237" y="4620180"/>
                    <a:ext cx="921869" cy="68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Szabadkézi sokszög 38"/>
                  <p:cNvSpPr/>
                  <p:nvPr/>
                </p:nvSpPr>
                <p:spPr>
                  <a:xfrm>
                    <a:off x="1812313" y="4336017"/>
                    <a:ext cx="691853" cy="284159"/>
                  </a:xfrm>
                  <a:custGeom>
                    <a:avLst/>
                    <a:gdLst>
                      <a:gd name="connsiteX0" fmla="*/ 0 w 638175"/>
                      <a:gd name="connsiteY0" fmla="*/ 0 h 268287"/>
                      <a:gd name="connsiteX1" fmla="*/ 285750 w 638175"/>
                      <a:gd name="connsiteY1" fmla="*/ 266700 h 268287"/>
                      <a:gd name="connsiteX2" fmla="*/ 638175 w 638175"/>
                      <a:gd name="connsiteY2" fmla="*/ 9525 h 268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8175" h="268287">
                        <a:moveTo>
                          <a:pt x="0" y="0"/>
                        </a:moveTo>
                        <a:cubicBezTo>
                          <a:pt x="89694" y="132556"/>
                          <a:pt x="179388" y="265113"/>
                          <a:pt x="285750" y="266700"/>
                        </a:cubicBezTo>
                        <a:cubicBezTo>
                          <a:pt x="392112" y="268287"/>
                          <a:pt x="638175" y="9525"/>
                          <a:pt x="638175" y="9525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0" name="Szövegdoboz 39"/>
                <p:cNvSpPr txBox="1"/>
                <p:nvPr/>
              </p:nvSpPr>
              <p:spPr>
                <a:xfrm>
                  <a:off x="5929322" y="785794"/>
                  <a:ext cx="50045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NADH</a:t>
                  </a:r>
                  <a:endParaRPr lang="hu-HU" sz="1000" dirty="0"/>
                </a:p>
              </p:txBody>
            </p:sp>
            <p:sp>
              <p:nvSpPr>
                <p:cNvPr id="41" name="Szövegdoboz 40"/>
                <p:cNvSpPr txBox="1"/>
                <p:nvPr/>
              </p:nvSpPr>
              <p:spPr>
                <a:xfrm>
                  <a:off x="5286380" y="785794"/>
                  <a:ext cx="46358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1000" dirty="0" smtClean="0"/>
                    <a:t>NAD</a:t>
                  </a:r>
                  <a:r>
                    <a:rPr lang="hu-HU" sz="1000" baseline="30000" dirty="0" smtClean="0"/>
                    <a:t>+</a:t>
                  </a:r>
                  <a:endParaRPr lang="hu-HU" sz="1000" baseline="30000" dirty="0"/>
                </a:p>
              </p:txBody>
            </p:sp>
          </p:grpSp>
          <p:sp>
            <p:nvSpPr>
              <p:cNvPr id="42" name="Szövegdoboz 41"/>
              <p:cNvSpPr txBox="1"/>
              <p:nvPr/>
            </p:nvSpPr>
            <p:spPr>
              <a:xfrm>
                <a:off x="5485632" y="1141472"/>
                <a:ext cx="89639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err="1" smtClean="0"/>
                  <a:t>dihidro-</a:t>
                </a:r>
                <a:endParaRPr lang="hu-HU" sz="1000" dirty="0" smtClean="0"/>
              </a:p>
              <a:p>
                <a:r>
                  <a:rPr lang="hu-HU" sz="1000" dirty="0" err="1" smtClean="0"/>
                  <a:t>orotát-</a:t>
                </a:r>
                <a:endParaRPr lang="hu-HU" sz="1000" dirty="0" smtClean="0"/>
              </a:p>
              <a:p>
                <a:r>
                  <a:rPr lang="hu-HU" sz="1000" dirty="0" err="1" smtClean="0"/>
                  <a:t>dehidrogenáz</a:t>
                </a:r>
                <a:endParaRPr lang="hu-HU" sz="1000" dirty="0"/>
              </a:p>
            </p:txBody>
          </p:sp>
        </p:grpSp>
        <p:sp>
          <p:nvSpPr>
            <p:cNvPr id="44" name="Szövegdoboz 43"/>
            <p:cNvSpPr txBox="1"/>
            <p:nvPr/>
          </p:nvSpPr>
          <p:spPr>
            <a:xfrm>
              <a:off x="6643702" y="1643050"/>
              <a:ext cx="582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orotát</a:t>
              </a:r>
              <a:endParaRPr lang="hu-HU" sz="1200" b="1" dirty="0"/>
            </a:p>
          </p:txBody>
        </p:sp>
        <p:cxnSp>
          <p:nvCxnSpPr>
            <p:cNvPr id="46" name="Egyenes összekötő nyíllal 45"/>
            <p:cNvCxnSpPr/>
            <p:nvPr/>
          </p:nvCxnSpPr>
          <p:spPr>
            <a:xfrm rot="5400000">
              <a:off x="6572264" y="2357430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zabadkézi sokszög 46"/>
            <p:cNvSpPr/>
            <p:nvPr/>
          </p:nvSpPr>
          <p:spPr>
            <a:xfrm>
              <a:off x="7002256" y="2003304"/>
              <a:ext cx="201262" cy="628214"/>
            </a:xfrm>
            <a:custGeom>
              <a:avLst/>
              <a:gdLst>
                <a:gd name="connsiteX0" fmla="*/ 201262 w 201262"/>
                <a:gd name="connsiteY0" fmla="*/ 0 h 628214"/>
                <a:gd name="connsiteX1" fmla="*/ 5817 w 201262"/>
                <a:gd name="connsiteY1" fmla="*/ 314107 h 628214"/>
                <a:gd name="connsiteX2" fmla="*/ 166361 w 201262"/>
                <a:gd name="connsiteY2" fmla="*/ 628214 h 6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2" h="628214">
                  <a:moveTo>
                    <a:pt x="201262" y="0"/>
                  </a:moveTo>
                  <a:cubicBezTo>
                    <a:pt x="106448" y="104702"/>
                    <a:pt x="11634" y="209405"/>
                    <a:pt x="5817" y="314107"/>
                  </a:cubicBezTo>
                  <a:cubicBezTo>
                    <a:pt x="0" y="418809"/>
                    <a:pt x="83180" y="523511"/>
                    <a:pt x="166361" y="628214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72330" y="2571744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PP</a:t>
              </a:r>
              <a:r>
                <a:rPr lang="hu-HU" sz="1000" baseline="-25000" dirty="0" err="1" smtClean="0"/>
                <a:t>i</a:t>
              </a:r>
              <a:endParaRPr lang="hu-HU" sz="1000" baseline="-25000" dirty="0"/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7143768" y="1857364"/>
              <a:ext cx="4507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PRPP</a:t>
              </a:r>
              <a:endParaRPr lang="hu-HU" sz="1000" dirty="0"/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6143636" y="2000240"/>
              <a:ext cx="85311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orotát-</a:t>
              </a:r>
              <a:endParaRPr lang="hu-HU" sz="1000" dirty="0" smtClean="0"/>
            </a:p>
            <a:p>
              <a:r>
                <a:rPr lang="hu-HU" sz="1000" dirty="0" err="1" smtClean="0"/>
                <a:t>foszforibozil-</a:t>
              </a:r>
              <a:endParaRPr lang="hu-HU" sz="1000" dirty="0" smtClean="0"/>
            </a:p>
            <a:p>
              <a:r>
                <a:rPr lang="hu-HU" sz="1000" dirty="0" err="1" smtClean="0"/>
                <a:t>transzferáz</a:t>
              </a:r>
              <a:endParaRPr lang="hu-HU" sz="1000" dirty="0"/>
            </a:p>
          </p:txBody>
        </p:sp>
        <p:graphicFrame>
          <p:nvGraphicFramePr>
            <p:cNvPr id="41994" name="Object 10"/>
            <p:cNvGraphicFramePr>
              <a:graphicFrameLocks noChangeAspect="1"/>
            </p:cNvGraphicFramePr>
            <p:nvPr/>
          </p:nvGraphicFramePr>
          <p:xfrm>
            <a:off x="5715008" y="2857496"/>
            <a:ext cx="2179637" cy="1795463"/>
          </p:xfrm>
          <a:graphic>
            <a:graphicData uri="http://schemas.openxmlformats.org/presentationml/2006/ole">
              <p:oleObj spid="_x0000_s101382" name="ChemSketch" r:id="rId7" imgW="2179440" imgH="1795320" progId="ACD.ChemSketch.20">
                <p:embed/>
              </p:oleObj>
            </a:graphicData>
          </a:graphic>
        </p:graphicFrame>
        <p:sp>
          <p:nvSpPr>
            <p:cNvPr id="55" name="Szövegdoboz 54"/>
            <p:cNvSpPr txBox="1"/>
            <p:nvPr/>
          </p:nvSpPr>
          <p:spPr>
            <a:xfrm>
              <a:off x="6500826" y="4714884"/>
              <a:ext cx="782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orotidilát</a:t>
              </a:r>
              <a:endParaRPr lang="hu-HU" sz="1200" b="1" dirty="0"/>
            </a:p>
          </p:txBody>
        </p:sp>
        <p:cxnSp>
          <p:nvCxnSpPr>
            <p:cNvPr id="57" name="Egyenes összekötő nyíllal 56"/>
            <p:cNvCxnSpPr/>
            <p:nvPr/>
          </p:nvCxnSpPr>
          <p:spPr>
            <a:xfrm rot="10800000">
              <a:off x="5214942" y="3286124"/>
              <a:ext cx="1143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Szabadkézi sokszög 57"/>
            <p:cNvSpPr/>
            <p:nvPr/>
          </p:nvSpPr>
          <p:spPr>
            <a:xfrm>
              <a:off x="5493380" y="3057307"/>
              <a:ext cx="746876" cy="224528"/>
            </a:xfrm>
            <a:custGeom>
              <a:avLst/>
              <a:gdLst>
                <a:gd name="connsiteX0" fmla="*/ 746876 w 746876"/>
                <a:gd name="connsiteY0" fmla="*/ 6980 h 224528"/>
                <a:gd name="connsiteX1" fmla="*/ 369948 w 746876"/>
                <a:gd name="connsiteY1" fmla="*/ 223365 h 224528"/>
                <a:gd name="connsiteX2" fmla="*/ 0 w 746876"/>
                <a:gd name="connsiteY2" fmla="*/ 0 h 2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876" h="224528">
                  <a:moveTo>
                    <a:pt x="746876" y="6980"/>
                  </a:moveTo>
                  <a:cubicBezTo>
                    <a:pt x="620651" y="115754"/>
                    <a:pt x="494427" y="224528"/>
                    <a:pt x="369948" y="223365"/>
                  </a:cubicBezTo>
                  <a:cubicBezTo>
                    <a:pt x="245469" y="222202"/>
                    <a:pt x="122734" y="111101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6072198" y="2857496"/>
              <a:ext cx="405263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0</a:t>
              </a:r>
              <a:endParaRPr lang="hu-HU" sz="1000" dirty="0"/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5286380" y="2857496"/>
              <a:ext cx="542552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HCO</a:t>
              </a:r>
              <a:r>
                <a:rPr lang="hu-HU" sz="1000" baseline="-25000" dirty="0" smtClean="0"/>
                <a:t>3</a:t>
              </a:r>
              <a:r>
                <a:rPr lang="hu-HU" sz="1000" baseline="30000" dirty="0" smtClean="0"/>
                <a:t>-</a:t>
              </a:r>
              <a:endParaRPr lang="hu-HU" sz="1000" baseline="30000" dirty="0"/>
            </a:p>
          </p:txBody>
        </p:sp>
        <p:sp>
          <p:nvSpPr>
            <p:cNvPr id="61" name="Szövegdoboz 60"/>
            <p:cNvSpPr txBox="1"/>
            <p:nvPr/>
          </p:nvSpPr>
          <p:spPr>
            <a:xfrm>
              <a:off x="5143504" y="3286124"/>
              <a:ext cx="13596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orotidilát-dekarboxiláz</a:t>
              </a:r>
              <a:endParaRPr lang="hu-HU" sz="1000" dirty="0"/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3571868" y="2285992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/>
                <a:t>UMP</a:t>
              </a:r>
              <a:endParaRPr lang="hu-HU" sz="1400" b="1" dirty="0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3214678" y="2143116"/>
              <a:ext cx="1928826" cy="19288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" name="Csoportba foglalás 77"/>
            <p:cNvGrpSpPr/>
            <p:nvPr/>
          </p:nvGrpSpPr>
          <p:grpSpPr>
            <a:xfrm>
              <a:off x="2214546" y="2143116"/>
              <a:ext cx="1072870" cy="400868"/>
              <a:chOff x="2164282" y="2101026"/>
              <a:chExt cx="1072870" cy="400868"/>
            </a:xfrm>
          </p:grpSpPr>
          <p:cxnSp>
            <p:nvCxnSpPr>
              <p:cNvPr id="65" name="Egyenes összekötő nyíllal 64"/>
              <p:cNvCxnSpPr/>
              <p:nvPr/>
            </p:nvCxnSpPr>
            <p:spPr>
              <a:xfrm rot="10800000">
                <a:off x="2214546" y="2500306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Szövegdoboz 65"/>
              <p:cNvSpPr txBox="1"/>
              <p:nvPr/>
            </p:nvSpPr>
            <p:spPr>
              <a:xfrm>
                <a:off x="2850508" y="2108215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ATP</a:t>
                </a:r>
                <a:endParaRPr lang="hu-HU" sz="1000" dirty="0"/>
              </a:p>
            </p:txBody>
          </p:sp>
          <p:sp>
            <p:nvSpPr>
              <p:cNvPr id="67" name="Szabadkézi sokszög 66"/>
              <p:cNvSpPr/>
              <p:nvPr/>
            </p:nvSpPr>
            <p:spPr>
              <a:xfrm>
                <a:off x="2359292" y="2303450"/>
                <a:ext cx="614253" cy="197772"/>
              </a:xfrm>
              <a:custGeom>
                <a:avLst/>
                <a:gdLst>
                  <a:gd name="connsiteX0" fmla="*/ 614253 w 614253"/>
                  <a:gd name="connsiteY0" fmla="*/ 13961 h 197772"/>
                  <a:gd name="connsiteX1" fmla="*/ 300146 w 614253"/>
                  <a:gd name="connsiteY1" fmla="*/ 195445 h 197772"/>
                  <a:gd name="connsiteX2" fmla="*/ 0 w 614253"/>
                  <a:gd name="connsiteY2" fmla="*/ 0 h 19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4253" h="197772">
                    <a:moveTo>
                      <a:pt x="614253" y="13961"/>
                    </a:moveTo>
                    <a:cubicBezTo>
                      <a:pt x="508387" y="105866"/>
                      <a:pt x="402521" y="197772"/>
                      <a:pt x="300146" y="195445"/>
                    </a:cubicBezTo>
                    <a:cubicBezTo>
                      <a:pt x="197771" y="193118"/>
                      <a:pt x="98885" y="96559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Szövegdoboz 67"/>
              <p:cNvSpPr txBox="1"/>
              <p:nvPr/>
            </p:nvSpPr>
            <p:spPr>
              <a:xfrm>
                <a:off x="2164282" y="2101026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ADP</a:t>
                </a:r>
                <a:endParaRPr lang="hu-HU" sz="1000" dirty="0"/>
              </a:p>
            </p:txBody>
          </p:sp>
        </p:grpSp>
        <p:sp>
          <p:nvSpPr>
            <p:cNvPr id="69" name="Szövegdoboz 68"/>
            <p:cNvSpPr txBox="1"/>
            <p:nvPr/>
          </p:nvSpPr>
          <p:spPr>
            <a:xfrm>
              <a:off x="2285984" y="2500306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UMP-kináz</a:t>
              </a:r>
              <a:endParaRPr lang="hu-HU" sz="1000" dirty="0"/>
            </a:p>
          </p:txBody>
        </p:sp>
        <p:grpSp>
          <p:nvGrpSpPr>
            <p:cNvPr id="16" name="Csoportba foglalás 78"/>
            <p:cNvGrpSpPr/>
            <p:nvPr/>
          </p:nvGrpSpPr>
          <p:grpSpPr>
            <a:xfrm>
              <a:off x="857224" y="2143116"/>
              <a:ext cx="1072870" cy="400868"/>
              <a:chOff x="2164282" y="2101026"/>
              <a:chExt cx="1072870" cy="400868"/>
            </a:xfrm>
          </p:grpSpPr>
          <p:cxnSp>
            <p:nvCxnSpPr>
              <p:cNvPr id="80" name="Egyenes összekötő nyíllal 79"/>
              <p:cNvCxnSpPr/>
              <p:nvPr/>
            </p:nvCxnSpPr>
            <p:spPr>
              <a:xfrm rot="10800000">
                <a:off x="2214546" y="2500306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Szövegdoboz 80"/>
              <p:cNvSpPr txBox="1"/>
              <p:nvPr/>
            </p:nvSpPr>
            <p:spPr>
              <a:xfrm>
                <a:off x="2850508" y="2108215"/>
                <a:ext cx="3866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ATP</a:t>
                </a:r>
                <a:endParaRPr lang="hu-HU" sz="1000" dirty="0"/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>
                <a:off x="2359292" y="2303450"/>
                <a:ext cx="614253" cy="197772"/>
              </a:xfrm>
              <a:custGeom>
                <a:avLst/>
                <a:gdLst>
                  <a:gd name="connsiteX0" fmla="*/ 614253 w 614253"/>
                  <a:gd name="connsiteY0" fmla="*/ 13961 h 197772"/>
                  <a:gd name="connsiteX1" fmla="*/ 300146 w 614253"/>
                  <a:gd name="connsiteY1" fmla="*/ 195445 h 197772"/>
                  <a:gd name="connsiteX2" fmla="*/ 0 w 614253"/>
                  <a:gd name="connsiteY2" fmla="*/ 0 h 19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4253" h="197772">
                    <a:moveTo>
                      <a:pt x="614253" y="13961"/>
                    </a:moveTo>
                    <a:cubicBezTo>
                      <a:pt x="508387" y="105866"/>
                      <a:pt x="402521" y="197772"/>
                      <a:pt x="300146" y="195445"/>
                    </a:cubicBezTo>
                    <a:cubicBezTo>
                      <a:pt x="197771" y="193118"/>
                      <a:pt x="98885" y="96559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Szövegdoboz 82"/>
              <p:cNvSpPr txBox="1"/>
              <p:nvPr/>
            </p:nvSpPr>
            <p:spPr>
              <a:xfrm>
                <a:off x="2164282" y="2101026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ADP</a:t>
                </a:r>
                <a:endParaRPr lang="hu-HU" sz="1000" dirty="0"/>
              </a:p>
            </p:txBody>
          </p:sp>
        </p:grpSp>
        <p:grpSp>
          <p:nvGrpSpPr>
            <p:cNvPr id="19" name="Csoportba foglalás 85"/>
            <p:cNvGrpSpPr/>
            <p:nvPr/>
          </p:nvGrpSpPr>
          <p:grpSpPr>
            <a:xfrm>
              <a:off x="1785918" y="2357430"/>
              <a:ext cx="511679" cy="307777"/>
              <a:chOff x="1714480" y="2357430"/>
              <a:chExt cx="511679" cy="307777"/>
            </a:xfrm>
          </p:grpSpPr>
          <p:sp>
            <p:nvSpPr>
              <p:cNvPr id="84" name="Szövegdoboz 83"/>
              <p:cNvSpPr txBox="1"/>
              <p:nvPr/>
            </p:nvSpPr>
            <p:spPr>
              <a:xfrm>
                <a:off x="1714480" y="2357430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UDP</a:t>
                </a:r>
                <a:endParaRPr lang="hu-HU" sz="1400" b="1" dirty="0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3" name="Csoportba foglalás 86"/>
            <p:cNvGrpSpPr/>
            <p:nvPr/>
          </p:nvGrpSpPr>
          <p:grpSpPr>
            <a:xfrm>
              <a:off x="357158" y="2357430"/>
              <a:ext cx="486030" cy="307777"/>
              <a:chOff x="1714480" y="2357430"/>
              <a:chExt cx="486030" cy="307777"/>
            </a:xfrm>
          </p:grpSpPr>
          <p:sp>
            <p:nvSpPr>
              <p:cNvPr id="88" name="Szövegdoboz 87"/>
              <p:cNvSpPr txBox="1"/>
              <p:nvPr/>
            </p:nvSpPr>
            <p:spPr>
              <a:xfrm>
                <a:off x="1714480" y="2357430"/>
                <a:ext cx="486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UTP</a:t>
                </a:r>
                <a:endParaRPr lang="hu-HU" sz="1400" b="1" dirty="0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0" name="Szövegdoboz 89"/>
            <p:cNvSpPr txBox="1"/>
            <p:nvPr/>
          </p:nvSpPr>
          <p:spPr>
            <a:xfrm>
              <a:off x="1000100" y="2500306"/>
              <a:ext cx="72327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nukleozid-</a:t>
              </a:r>
              <a:endParaRPr lang="hu-HU" sz="1000" dirty="0" smtClean="0"/>
            </a:p>
            <a:p>
              <a:r>
                <a:rPr lang="hu-HU" sz="1000" dirty="0" err="1" smtClean="0"/>
                <a:t>difoszfát-</a:t>
              </a:r>
              <a:endParaRPr lang="hu-HU" sz="1000" dirty="0" smtClean="0"/>
            </a:p>
            <a:p>
              <a:r>
                <a:rPr lang="hu-HU" sz="1000" dirty="0" err="1" smtClean="0"/>
                <a:t>kináz</a:t>
              </a:r>
              <a:endParaRPr lang="hu-HU" sz="1000" dirty="0"/>
            </a:p>
          </p:txBody>
        </p:sp>
        <p:grpSp>
          <p:nvGrpSpPr>
            <p:cNvPr id="26" name="Csoportba foglalás 92"/>
            <p:cNvGrpSpPr/>
            <p:nvPr/>
          </p:nvGrpSpPr>
          <p:grpSpPr>
            <a:xfrm>
              <a:off x="2071670" y="2714620"/>
              <a:ext cx="203420" cy="857256"/>
              <a:chOff x="7152498" y="2081996"/>
              <a:chExt cx="203420" cy="857256"/>
            </a:xfrm>
          </p:grpSpPr>
          <p:cxnSp>
            <p:nvCxnSpPr>
              <p:cNvPr id="91" name="Egyenes összekötő nyíllal 90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Szabadkézi sokszög 91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96"/>
            <p:cNvGrpSpPr/>
            <p:nvPr/>
          </p:nvGrpSpPr>
          <p:grpSpPr>
            <a:xfrm flipH="1">
              <a:off x="428596" y="2714620"/>
              <a:ext cx="203420" cy="857256"/>
              <a:chOff x="7152498" y="2081996"/>
              <a:chExt cx="203420" cy="857256"/>
            </a:xfrm>
          </p:grpSpPr>
          <p:cxnSp>
            <p:nvCxnSpPr>
              <p:cNvPr id="98" name="Egyenes összekötő nyíllal 97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Szabadkézi sokszög 98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0" name="Szövegdoboz 99"/>
            <p:cNvSpPr txBox="1"/>
            <p:nvPr/>
          </p:nvSpPr>
          <p:spPr>
            <a:xfrm>
              <a:off x="91208" y="2533795"/>
              <a:ext cx="3930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ATP</a:t>
              </a:r>
            </a:p>
            <a:p>
              <a:r>
                <a:rPr lang="hu-HU" sz="1000" dirty="0" err="1" smtClean="0"/>
                <a:t>Gln</a:t>
              </a:r>
              <a:endParaRPr lang="hu-HU" sz="1000" dirty="0" smtClean="0"/>
            </a:p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01" name="Szövegdoboz 100"/>
            <p:cNvSpPr txBox="1"/>
            <p:nvPr/>
          </p:nvSpPr>
          <p:spPr>
            <a:xfrm>
              <a:off x="32062" y="3357453"/>
              <a:ext cx="551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ADP+P</a:t>
              </a:r>
              <a:r>
                <a:rPr lang="hu-HU" sz="1000" baseline="-25000" dirty="0" smtClean="0"/>
                <a:t>i</a:t>
              </a:r>
            </a:p>
            <a:p>
              <a:r>
                <a:rPr lang="hu-HU" sz="1000" dirty="0" err="1" smtClean="0"/>
                <a:t>Glu</a:t>
              </a:r>
              <a:endParaRPr lang="hu-HU" sz="1000" dirty="0"/>
            </a:p>
          </p:txBody>
        </p:sp>
        <p:grpSp>
          <p:nvGrpSpPr>
            <p:cNvPr id="28" name="Csoportba foglalás 101"/>
            <p:cNvGrpSpPr/>
            <p:nvPr/>
          </p:nvGrpSpPr>
          <p:grpSpPr>
            <a:xfrm>
              <a:off x="357158" y="3643314"/>
              <a:ext cx="464486" cy="307777"/>
              <a:chOff x="1735420" y="2357430"/>
              <a:chExt cx="464486" cy="307777"/>
            </a:xfrm>
          </p:grpSpPr>
          <p:sp>
            <p:nvSpPr>
              <p:cNvPr id="103" name="Szövegdoboz 102"/>
              <p:cNvSpPr txBox="1"/>
              <p:nvPr/>
            </p:nvSpPr>
            <p:spPr>
              <a:xfrm>
                <a:off x="1735420" y="2357430"/>
                <a:ext cx="4644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CTP</a:t>
                </a:r>
                <a:endParaRPr lang="hu-HU" sz="1400" b="1" dirty="0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5" name="Szövegdoboz 104"/>
            <p:cNvSpPr txBox="1"/>
            <p:nvPr/>
          </p:nvSpPr>
          <p:spPr>
            <a:xfrm>
              <a:off x="588404" y="2980525"/>
              <a:ext cx="537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CTP-</a:t>
              </a:r>
            </a:p>
            <a:p>
              <a:r>
                <a:rPr lang="hu-HU" sz="1000" dirty="0" err="1" smtClean="0"/>
                <a:t>szintáz</a:t>
              </a:r>
              <a:endParaRPr lang="hu-HU" sz="1000" dirty="0"/>
            </a:p>
          </p:txBody>
        </p:sp>
        <p:grpSp>
          <p:nvGrpSpPr>
            <p:cNvPr id="29" name="Csoportba foglalás 111"/>
            <p:cNvGrpSpPr/>
            <p:nvPr/>
          </p:nvGrpSpPr>
          <p:grpSpPr>
            <a:xfrm>
              <a:off x="1785918" y="3643314"/>
              <a:ext cx="785818" cy="307777"/>
              <a:chOff x="1857356" y="3714752"/>
              <a:chExt cx="785818" cy="307777"/>
            </a:xfrm>
          </p:grpSpPr>
          <p:sp>
            <p:nvSpPr>
              <p:cNvPr id="107" name="Szövegdoboz 106"/>
              <p:cNvSpPr txBox="1"/>
              <p:nvPr/>
            </p:nvSpPr>
            <p:spPr>
              <a:xfrm>
                <a:off x="1857356" y="3714752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 err="1" smtClean="0"/>
                  <a:t>dUDP</a:t>
                </a:r>
                <a:endParaRPr lang="hu-HU" sz="1400" b="1" dirty="0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928793" y="3714752"/>
                <a:ext cx="461763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9" name="Szövegdoboz 108"/>
            <p:cNvSpPr txBox="1"/>
            <p:nvPr/>
          </p:nvSpPr>
          <p:spPr>
            <a:xfrm>
              <a:off x="2207566" y="2679719"/>
              <a:ext cx="613804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NADPH</a:t>
              </a:r>
              <a:endParaRPr lang="hu-HU" sz="1000" dirty="0"/>
            </a:p>
          </p:txBody>
        </p:sp>
        <p:sp>
          <p:nvSpPr>
            <p:cNvPr id="110" name="Szövegdoboz 109"/>
            <p:cNvSpPr txBox="1"/>
            <p:nvPr/>
          </p:nvSpPr>
          <p:spPr>
            <a:xfrm>
              <a:off x="2181949" y="3294632"/>
              <a:ext cx="596425" cy="26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</a:t>
              </a:r>
              <a:r>
                <a:rPr lang="hu-HU" sz="1000" baseline="30000" dirty="0" smtClean="0"/>
                <a:t>+</a:t>
              </a:r>
              <a:endParaRPr lang="hu-HU" sz="1000" baseline="30000" dirty="0"/>
            </a:p>
          </p:txBody>
        </p:sp>
        <p:sp>
          <p:nvSpPr>
            <p:cNvPr id="111" name="Szövegdoboz 110"/>
            <p:cNvSpPr txBox="1"/>
            <p:nvPr/>
          </p:nvSpPr>
          <p:spPr>
            <a:xfrm>
              <a:off x="2093278" y="2882803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ribonukleotid-</a:t>
              </a:r>
              <a:endParaRPr lang="hu-HU" sz="1000" dirty="0" smtClean="0"/>
            </a:p>
            <a:p>
              <a:r>
                <a:rPr lang="hu-HU" sz="1000" dirty="0" err="1" smtClean="0"/>
                <a:t>reduktáz</a:t>
              </a:r>
              <a:endParaRPr lang="hu-HU" sz="1000" dirty="0"/>
            </a:p>
          </p:txBody>
        </p:sp>
        <p:sp>
          <p:nvSpPr>
            <p:cNvPr id="115" name="Szabadkézi sokszög 114"/>
            <p:cNvSpPr/>
            <p:nvPr/>
          </p:nvSpPr>
          <p:spPr>
            <a:xfrm>
              <a:off x="1906438" y="3027606"/>
              <a:ext cx="172835" cy="388454"/>
            </a:xfrm>
            <a:custGeom>
              <a:avLst/>
              <a:gdLst>
                <a:gd name="connsiteX0" fmla="*/ 129397 w 150963"/>
                <a:gd name="connsiteY0" fmla="*/ 0 h 388189"/>
                <a:gd name="connsiteX1" fmla="*/ 129397 w 150963"/>
                <a:gd name="connsiteY1" fmla="*/ 120770 h 388189"/>
                <a:gd name="connsiteX2" fmla="*/ 0 w 150963"/>
                <a:gd name="connsiteY2" fmla="*/ 388189 h 38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63" h="388189">
                  <a:moveTo>
                    <a:pt x="129397" y="0"/>
                  </a:moveTo>
                  <a:cubicBezTo>
                    <a:pt x="140180" y="28036"/>
                    <a:pt x="150963" y="56072"/>
                    <a:pt x="129397" y="120770"/>
                  </a:cubicBezTo>
                  <a:cubicBezTo>
                    <a:pt x="107831" y="185468"/>
                    <a:pt x="53915" y="286828"/>
                    <a:pt x="0" y="388189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Szövegdoboz 115"/>
            <p:cNvSpPr txBox="1"/>
            <p:nvPr/>
          </p:nvSpPr>
          <p:spPr>
            <a:xfrm>
              <a:off x="1571604" y="3286124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grpSp>
          <p:nvGrpSpPr>
            <p:cNvPr id="30" name="Csoportba foglalás 116"/>
            <p:cNvGrpSpPr/>
            <p:nvPr/>
          </p:nvGrpSpPr>
          <p:grpSpPr>
            <a:xfrm>
              <a:off x="2071670" y="4000504"/>
              <a:ext cx="203420" cy="857256"/>
              <a:chOff x="7152498" y="2081996"/>
              <a:chExt cx="203420" cy="857256"/>
            </a:xfrm>
          </p:grpSpPr>
          <p:cxnSp>
            <p:nvCxnSpPr>
              <p:cNvPr id="118" name="Egyenes összekötő nyíllal 117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Szabadkézi sokszög 118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" name="Csoportba foglalás 119"/>
            <p:cNvGrpSpPr/>
            <p:nvPr/>
          </p:nvGrpSpPr>
          <p:grpSpPr>
            <a:xfrm>
              <a:off x="1785918" y="4929198"/>
              <a:ext cx="845139" cy="307777"/>
              <a:chOff x="1857356" y="3714752"/>
              <a:chExt cx="785818" cy="307777"/>
            </a:xfrm>
          </p:grpSpPr>
          <p:sp>
            <p:nvSpPr>
              <p:cNvPr id="121" name="Szövegdoboz 120"/>
              <p:cNvSpPr txBox="1"/>
              <p:nvPr/>
            </p:nvSpPr>
            <p:spPr>
              <a:xfrm>
                <a:off x="1857356" y="3714752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 err="1" smtClean="0"/>
                  <a:t>dUMP</a:t>
                </a:r>
                <a:endParaRPr lang="hu-HU" sz="1400" b="1" dirty="0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928793" y="3714752"/>
                <a:ext cx="461763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3" name="Szövegdoboz 122"/>
            <p:cNvSpPr txBox="1"/>
            <p:nvPr/>
          </p:nvSpPr>
          <p:spPr>
            <a:xfrm>
              <a:off x="2214546" y="3929066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24" name="Szövegdoboz 123"/>
            <p:cNvSpPr txBox="1"/>
            <p:nvPr/>
          </p:nvSpPr>
          <p:spPr>
            <a:xfrm>
              <a:off x="2214546" y="4572008"/>
              <a:ext cx="279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grpSp>
          <p:nvGrpSpPr>
            <p:cNvPr id="32" name="Csoportba foglalás 124"/>
            <p:cNvGrpSpPr/>
            <p:nvPr/>
          </p:nvGrpSpPr>
          <p:grpSpPr>
            <a:xfrm flipH="1">
              <a:off x="428596" y="4000504"/>
              <a:ext cx="203420" cy="857256"/>
              <a:chOff x="7152498" y="2081996"/>
              <a:chExt cx="203420" cy="857256"/>
            </a:xfrm>
          </p:grpSpPr>
          <p:cxnSp>
            <p:nvCxnSpPr>
              <p:cNvPr id="126" name="Egyenes összekötő nyíllal 125"/>
              <p:cNvCxnSpPr/>
              <p:nvPr/>
            </p:nvCxnSpPr>
            <p:spPr>
              <a:xfrm rot="5400000">
                <a:off x="6724664" y="2509830"/>
                <a:ext cx="85725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Szabadkézi sokszög 126"/>
              <p:cNvSpPr/>
              <p:nvPr/>
            </p:nvSpPr>
            <p:spPr>
              <a:xfrm>
                <a:off x="7154656" y="2155704"/>
                <a:ext cx="201262" cy="628214"/>
              </a:xfrm>
              <a:custGeom>
                <a:avLst/>
                <a:gdLst>
                  <a:gd name="connsiteX0" fmla="*/ 201262 w 201262"/>
                  <a:gd name="connsiteY0" fmla="*/ 0 h 628214"/>
                  <a:gd name="connsiteX1" fmla="*/ 5817 w 201262"/>
                  <a:gd name="connsiteY1" fmla="*/ 314107 h 628214"/>
                  <a:gd name="connsiteX2" fmla="*/ 166361 w 201262"/>
                  <a:gd name="connsiteY2" fmla="*/ 628214 h 6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62" h="628214">
                    <a:moveTo>
                      <a:pt x="201262" y="0"/>
                    </a:moveTo>
                    <a:cubicBezTo>
                      <a:pt x="106448" y="104702"/>
                      <a:pt x="11634" y="209405"/>
                      <a:pt x="5817" y="314107"/>
                    </a:cubicBezTo>
                    <a:cubicBezTo>
                      <a:pt x="0" y="418809"/>
                      <a:pt x="83180" y="523511"/>
                      <a:pt x="166361" y="628214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3" name="Csoportba foglalás 132"/>
            <p:cNvGrpSpPr/>
            <p:nvPr/>
          </p:nvGrpSpPr>
          <p:grpSpPr>
            <a:xfrm>
              <a:off x="3643306" y="4929198"/>
              <a:ext cx="845139" cy="307777"/>
              <a:chOff x="1857356" y="3714752"/>
              <a:chExt cx="785818" cy="307777"/>
            </a:xfrm>
          </p:grpSpPr>
          <p:sp>
            <p:nvSpPr>
              <p:cNvPr id="134" name="Szövegdoboz 133"/>
              <p:cNvSpPr txBox="1"/>
              <p:nvPr/>
            </p:nvSpPr>
            <p:spPr>
              <a:xfrm>
                <a:off x="1857356" y="3714752"/>
                <a:ext cx="785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b="1" dirty="0" err="1" smtClean="0"/>
                  <a:t>dTMP</a:t>
                </a:r>
                <a:endParaRPr lang="hu-HU" sz="1400" b="1" dirty="0"/>
              </a:p>
            </p:txBody>
          </p:sp>
          <p:sp>
            <p:nvSpPr>
              <p:cNvPr id="135" name="Téglalap 134"/>
              <p:cNvSpPr/>
              <p:nvPr/>
            </p:nvSpPr>
            <p:spPr>
              <a:xfrm>
                <a:off x="1928793" y="3714752"/>
                <a:ext cx="461763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4" name="Csoportba foglalás 142"/>
            <p:cNvGrpSpPr/>
            <p:nvPr/>
          </p:nvGrpSpPr>
          <p:grpSpPr>
            <a:xfrm>
              <a:off x="2500298" y="4429132"/>
              <a:ext cx="1117054" cy="642034"/>
              <a:chOff x="2500298" y="4500570"/>
              <a:chExt cx="1117054" cy="642034"/>
            </a:xfrm>
          </p:grpSpPr>
          <p:grpSp>
            <p:nvGrpSpPr>
              <p:cNvPr id="35" name="Csoportba foglalás 36"/>
              <p:cNvGrpSpPr/>
              <p:nvPr/>
            </p:nvGrpSpPr>
            <p:grpSpPr>
              <a:xfrm>
                <a:off x="2571736" y="4857760"/>
                <a:ext cx="921869" cy="284844"/>
                <a:chOff x="1675237" y="4336017"/>
                <a:chExt cx="921869" cy="284844"/>
              </a:xfrm>
            </p:grpSpPr>
            <p:cxnSp>
              <p:nvCxnSpPr>
                <p:cNvPr id="140" name="Egyenes összekötő nyíllal 139"/>
                <p:cNvCxnSpPr/>
                <p:nvPr/>
              </p:nvCxnSpPr>
              <p:spPr>
                <a:xfrm flipV="1">
                  <a:off x="1675237" y="4620180"/>
                  <a:ext cx="921869" cy="6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Szabadkézi sokszög 140"/>
                <p:cNvSpPr/>
                <p:nvPr/>
              </p:nvSpPr>
              <p:spPr>
                <a:xfrm>
                  <a:off x="1812313" y="4336017"/>
                  <a:ext cx="691853" cy="284159"/>
                </a:xfrm>
                <a:custGeom>
                  <a:avLst/>
                  <a:gdLst>
                    <a:gd name="connsiteX0" fmla="*/ 0 w 638175"/>
                    <a:gd name="connsiteY0" fmla="*/ 0 h 268287"/>
                    <a:gd name="connsiteX1" fmla="*/ 285750 w 638175"/>
                    <a:gd name="connsiteY1" fmla="*/ 266700 h 268287"/>
                    <a:gd name="connsiteX2" fmla="*/ 638175 w 638175"/>
                    <a:gd name="connsiteY2" fmla="*/ 9525 h 26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8175" h="268287">
                      <a:moveTo>
                        <a:pt x="0" y="0"/>
                      </a:moveTo>
                      <a:cubicBezTo>
                        <a:pt x="89694" y="132556"/>
                        <a:pt x="179388" y="265113"/>
                        <a:pt x="285750" y="266700"/>
                      </a:cubicBezTo>
                      <a:cubicBezTo>
                        <a:pt x="392112" y="268287"/>
                        <a:pt x="638175" y="9525"/>
                        <a:pt x="638175" y="9525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38" name="Szövegdoboz 137"/>
              <p:cNvSpPr txBox="1"/>
              <p:nvPr/>
            </p:nvSpPr>
            <p:spPr>
              <a:xfrm>
                <a:off x="3214678" y="4643446"/>
                <a:ext cx="402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DHF</a:t>
                </a:r>
                <a:endParaRPr lang="hu-HU" sz="1000" dirty="0"/>
              </a:p>
            </p:txBody>
          </p:sp>
          <p:sp>
            <p:nvSpPr>
              <p:cNvPr id="139" name="Szövegdoboz 138"/>
              <p:cNvSpPr txBox="1"/>
              <p:nvPr/>
            </p:nvSpPr>
            <p:spPr>
              <a:xfrm>
                <a:off x="2500298" y="4500570"/>
                <a:ext cx="622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dirty="0" smtClean="0"/>
                  <a:t>metilén-</a:t>
                </a:r>
              </a:p>
              <a:p>
                <a:r>
                  <a:rPr lang="hu-HU" sz="1000" dirty="0" smtClean="0"/>
                  <a:t>THF</a:t>
                </a:r>
                <a:endParaRPr lang="hu-HU" sz="1000" dirty="0"/>
              </a:p>
            </p:txBody>
          </p:sp>
        </p:grpSp>
        <p:sp>
          <p:nvSpPr>
            <p:cNvPr id="144" name="Szövegdoboz 143"/>
            <p:cNvSpPr txBox="1"/>
            <p:nvPr/>
          </p:nvSpPr>
          <p:spPr>
            <a:xfrm>
              <a:off x="2500298" y="5072074"/>
              <a:ext cx="10086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timidilát-szintáz</a:t>
              </a:r>
              <a:endParaRPr lang="hu-HU" sz="100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>
              <a:off x="85184" y="3916393"/>
              <a:ext cx="3930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</a:t>
              </a:r>
              <a:r>
                <a:rPr lang="hu-HU" sz="1000" baseline="-25000" dirty="0" smtClean="0"/>
                <a:t>2</a:t>
              </a:r>
              <a:r>
                <a:rPr lang="hu-HU" sz="1000" dirty="0" smtClean="0"/>
                <a:t>O</a:t>
              </a:r>
              <a:endParaRPr lang="hu-HU" sz="100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>
              <a:off x="214282" y="4572008"/>
              <a:ext cx="279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grpSp>
          <p:nvGrpSpPr>
            <p:cNvPr id="36" name="Csoportba foglalás 146"/>
            <p:cNvGrpSpPr/>
            <p:nvPr/>
          </p:nvGrpSpPr>
          <p:grpSpPr>
            <a:xfrm>
              <a:off x="357158" y="4929198"/>
              <a:ext cx="531842" cy="307777"/>
              <a:chOff x="1735420" y="2357430"/>
              <a:chExt cx="489236" cy="307777"/>
            </a:xfrm>
          </p:grpSpPr>
          <p:sp>
            <p:nvSpPr>
              <p:cNvPr id="148" name="Szövegdoboz 147"/>
              <p:cNvSpPr txBox="1"/>
              <p:nvPr/>
            </p:nvSpPr>
            <p:spPr>
              <a:xfrm>
                <a:off x="1735420" y="2357430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smtClean="0"/>
                  <a:t>CDP</a:t>
                </a:r>
                <a:endParaRPr lang="hu-HU" sz="1400" b="1" dirty="0"/>
              </a:p>
            </p:txBody>
          </p:sp>
          <p:sp>
            <p:nvSpPr>
              <p:cNvPr id="149" name="Téglalap 148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57" name="Egyenes összekötő 156"/>
            <p:cNvCxnSpPr/>
            <p:nvPr/>
          </p:nvCxnSpPr>
          <p:spPr>
            <a:xfrm rot="5400000">
              <a:off x="291223" y="5619273"/>
              <a:ext cx="641128" cy="4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gyenes összekötő nyíllal 164"/>
            <p:cNvCxnSpPr/>
            <p:nvPr/>
          </p:nvCxnSpPr>
          <p:spPr>
            <a:xfrm>
              <a:off x="615950" y="5930900"/>
              <a:ext cx="2884480" cy="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Szabadkézi sokszög 173"/>
            <p:cNvSpPr/>
            <p:nvPr/>
          </p:nvSpPr>
          <p:spPr>
            <a:xfrm flipV="1">
              <a:off x="2285984" y="5929330"/>
              <a:ext cx="691853" cy="284159"/>
            </a:xfrm>
            <a:custGeom>
              <a:avLst/>
              <a:gdLst>
                <a:gd name="connsiteX0" fmla="*/ 0 w 638175"/>
                <a:gd name="connsiteY0" fmla="*/ 0 h 268287"/>
                <a:gd name="connsiteX1" fmla="*/ 285750 w 638175"/>
                <a:gd name="connsiteY1" fmla="*/ 266700 h 268287"/>
                <a:gd name="connsiteX2" fmla="*/ 638175 w 638175"/>
                <a:gd name="connsiteY2" fmla="*/ 9525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268287">
                  <a:moveTo>
                    <a:pt x="0" y="0"/>
                  </a:moveTo>
                  <a:cubicBezTo>
                    <a:pt x="89694" y="132556"/>
                    <a:pt x="179388" y="265113"/>
                    <a:pt x="285750" y="266700"/>
                  </a:cubicBezTo>
                  <a:cubicBezTo>
                    <a:pt x="392112" y="268287"/>
                    <a:pt x="638175" y="9525"/>
                    <a:pt x="638175" y="95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6" name="Szövegdoboz 175"/>
            <p:cNvSpPr txBox="1"/>
            <p:nvPr/>
          </p:nvSpPr>
          <p:spPr>
            <a:xfrm>
              <a:off x="1928794" y="5715016"/>
              <a:ext cx="13805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ribonukleotid-reduktáz</a:t>
              </a:r>
              <a:endParaRPr lang="hu-HU" sz="1000" dirty="0"/>
            </a:p>
          </p:txBody>
        </p:sp>
        <p:sp>
          <p:nvSpPr>
            <p:cNvPr id="177" name="Szövegdoboz 176"/>
            <p:cNvSpPr txBox="1"/>
            <p:nvPr/>
          </p:nvSpPr>
          <p:spPr>
            <a:xfrm>
              <a:off x="2000232" y="6215082"/>
              <a:ext cx="5661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NADPH</a:t>
              </a:r>
              <a:endParaRPr lang="hu-HU" sz="1000" dirty="0"/>
            </a:p>
          </p:txBody>
        </p:sp>
        <p:sp>
          <p:nvSpPr>
            <p:cNvPr id="178" name="Szövegdoboz 177"/>
            <p:cNvSpPr txBox="1"/>
            <p:nvPr/>
          </p:nvSpPr>
          <p:spPr>
            <a:xfrm>
              <a:off x="2714612" y="6215082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</a:t>
              </a:r>
              <a:r>
                <a:rPr lang="hu-HU" sz="1000" baseline="30000" dirty="0" smtClean="0"/>
                <a:t>+</a:t>
              </a:r>
              <a:endParaRPr lang="hu-HU" sz="1000" dirty="0" smtClean="0"/>
            </a:p>
            <a:p>
              <a:endParaRPr lang="hu-HU" sz="1000" dirty="0"/>
            </a:p>
          </p:txBody>
        </p:sp>
        <p:grpSp>
          <p:nvGrpSpPr>
            <p:cNvPr id="37" name="Csoportba foglalás 178"/>
            <p:cNvGrpSpPr/>
            <p:nvPr/>
          </p:nvGrpSpPr>
          <p:grpSpPr>
            <a:xfrm>
              <a:off x="3643306" y="5786454"/>
              <a:ext cx="714380" cy="307777"/>
              <a:chOff x="1735420" y="2357430"/>
              <a:chExt cx="538519" cy="307777"/>
            </a:xfrm>
          </p:grpSpPr>
          <p:sp>
            <p:nvSpPr>
              <p:cNvPr id="180" name="Szövegdoboz 179"/>
              <p:cNvSpPr txBox="1"/>
              <p:nvPr/>
            </p:nvSpPr>
            <p:spPr>
              <a:xfrm>
                <a:off x="1735420" y="2357430"/>
                <a:ext cx="5385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b="1" dirty="0" err="1" smtClean="0"/>
                  <a:t>dCDP</a:t>
                </a:r>
                <a:endParaRPr lang="hu-HU" sz="1400" b="1" dirty="0"/>
              </a:p>
            </p:txBody>
          </p:sp>
          <p:sp>
            <p:nvSpPr>
              <p:cNvPr id="181" name="Téglalap 180"/>
              <p:cNvSpPr/>
              <p:nvPr/>
            </p:nvSpPr>
            <p:spPr>
              <a:xfrm>
                <a:off x="1785918" y="2357430"/>
                <a:ext cx="357190" cy="2857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eolvasás002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22363"/>
            <a:ext cx="8064500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88913"/>
            <a:ext cx="45878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3213" y="179388"/>
            <a:ext cx="23272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0"/>
              <a:t>Pirimidin</a:t>
            </a:r>
          </a:p>
          <a:p>
            <a:r>
              <a:rPr lang="hu-HU" sz="3200" b="0"/>
              <a:t>nukleozidok</a:t>
            </a:r>
          </a:p>
          <a:p>
            <a:r>
              <a:rPr lang="hu-HU" sz="3200" b="0"/>
              <a:t>lebontása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2195513" y="6308725"/>
            <a:ext cx="9350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0"/>
              <a:t>ecetsav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948488" y="6237288"/>
            <a:ext cx="503237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575550" y="5969000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0"/>
              <a:t>metil-</a:t>
            </a:r>
          </a:p>
          <a:p>
            <a:r>
              <a:rPr lang="hu-HU" sz="1800" b="0"/>
              <a:t>malonil-KoA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652963"/>
            <a:ext cx="49672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48038" y="260350"/>
            <a:ext cx="232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Mentő utak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427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Pirimidin nukleozid kinázok: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50913" y="1935163"/>
            <a:ext cx="2173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uracil + PRPP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732588" y="1916113"/>
            <a:ext cx="167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UMP + PP</a:t>
            </a:r>
            <a:r>
              <a:rPr lang="hu-HU" sz="2400" baseline="-18000"/>
              <a:t>i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203575" y="2133600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03575" y="2133600"/>
            <a:ext cx="355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0"/>
              <a:t>uracil-foszforibozil-transzferáz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57620" y="1142984"/>
            <a:ext cx="1241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UMP, CMP</a:t>
            </a:r>
          </a:p>
          <a:p>
            <a:r>
              <a:rPr lang="hu-HU" sz="1600" dirty="0" err="1" smtClean="0"/>
              <a:t>dTMP</a:t>
            </a:r>
            <a:r>
              <a:rPr lang="hu-HU" sz="1600" dirty="0" smtClean="0"/>
              <a:t>, </a:t>
            </a:r>
            <a:r>
              <a:rPr lang="hu-HU" sz="1600" dirty="0" err="1" smtClean="0"/>
              <a:t>dCMP</a:t>
            </a:r>
            <a:endParaRPr lang="hu-HU" sz="1600" dirty="0"/>
          </a:p>
        </p:txBody>
      </p:sp>
      <p:sp>
        <p:nvSpPr>
          <p:cNvPr id="3" name="Téglalap 2"/>
          <p:cNvSpPr/>
          <p:nvPr/>
        </p:nvSpPr>
        <p:spPr>
          <a:xfrm>
            <a:off x="3923928" y="1124744"/>
            <a:ext cx="1214446" cy="6429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357290" y="3286124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citidin</a:t>
            </a:r>
            <a:endParaRPr lang="hu-HU" sz="16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1071538" y="3571876"/>
            <a:ext cx="1281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dezoxi-citidin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1115616" y="3284984"/>
            <a:ext cx="1357322" cy="6429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643438" y="32146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uridin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716016" y="3212976"/>
            <a:ext cx="642942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000496" y="3571876"/>
            <a:ext cx="1259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dezoxi-uridin</a:t>
            </a:r>
            <a:endParaRPr lang="hu-HU" sz="1600" dirty="0"/>
          </a:p>
        </p:txBody>
      </p:sp>
      <p:sp>
        <p:nvSpPr>
          <p:cNvPr id="14" name="Téglalap 13"/>
          <p:cNvSpPr/>
          <p:nvPr/>
        </p:nvSpPr>
        <p:spPr>
          <a:xfrm>
            <a:off x="4067944" y="3573016"/>
            <a:ext cx="1285884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5868144" y="3573016"/>
            <a:ext cx="1358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dezoxi-timidin</a:t>
            </a:r>
            <a:endParaRPr lang="hu-HU" sz="1600" dirty="0"/>
          </a:p>
        </p:txBody>
      </p:sp>
      <p:sp>
        <p:nvSpPr>
          <p:cNvPr id="20" name="Téglalap 19"/>
          <p:cNvSpPr/>
          <p:nvPr/>
        </p:nvSpPr>
        <p:spPr>
          <a:xfrm>
            <a:off x="5940152" y="3573016"/>
            <a:ext cx="1357322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24"/>
          <p:cNvGrpSpPr/>
          <p:nvPr/>
        </p:nvGrpSpPr>
        <p:grpSpPr>
          <a:xfrm>
            <a:off x="4643438" y="5572140"/>
            <a:ext cx="642942" cy="357190"/>
            <a:chOff x="3643306" y="4786322"/>
            <a:chExt cx="642942" cy="357190"/>
          </a:xfrm>
        </p:grpSpPr>
        <p:sp>
          <p:nvSpPr>
            <p:cNvPr id="21" name="Szövegdoboz 20"/>
            <p:cNvSpPr txBox="1"/>
            <p:nvPr/>
          </p:nvSpPr>
          <p:spPr>
            <a:xfrm>
              <a:off x="3643306" y="4786322"/>
              <a:ext cx="637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err="1" smtClean="0"/>
                <a:t>uracil</a:t>
              </a:r>
              <a:endParaRPr lang="hu-HU" sz="1600" dirty="0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643306" y="4786322"/>
              <a:ext cx="642942" cy="357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25"/>
          <p:cNvGrpSpPr/>
          <p:nvPr/>
        </p:nvGrpSpPr>
        <p:grpSpPr>
          <a:xfrm>
            <a:off x="6143636" y="5572140"/>
            <a:ext cx="642942" cy="357190"/>
            <a:chOff x="5429256" y="5000636"/>
            <a:chExt cx="642942" cy="357190"/>
          </a:xfrm>
        </p:grpSpPr>
        <p:sp>
          <p:nvSpPr>
            <p:cNvPr id="23" name="Szövegdoboz 22"/>
            <p:cNvSpPr txBox="1"/>
            <p:nvPr/>
          </p:nvSpPr>
          <p:spPr>
            <a:xfrm>
              <a:off x="5429256" y="5000636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err="1" smtClean="0"/>
                <a:t>timin</a:t>
              </a:r>
              <a:endParaRPr lang="hu-HU" sz="1600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5429256" y="5000636"/>
              <a:ext cx="642942" cy="357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0" name="Szabadkézi sokszög 29"/>
          <p:cNvSpPr/>
          <p:nvPr/>
        </p:nvSpPr>
        <p:spPr>
          <a:xfrm>
            <a:off x="634253" y="1452282"/>
            <a:ext cx="6586817" cy="1976718"/>
          </a:xfrm>
          <a:custGeom>
            <a:avLst/>
            <a:gdLst>
              <a:gd name="connsiteX0" fmla="*/ 3077135 w 6586817"/>
              <a:gd name="connsiteY0" fmla="*/ 0 h 1976718"/>
              <a:gd name="connsiteX1" fmla="*/ 428065 w 6586817"/>
              <a:gd name="connsiteY1" fmla="*/ 510989 h 1976718"/>
              <a:gd name="connsiteX2" fmla="*/ 5645523 w 6586817"/>
              <a:gd name="connsiteY2" fmla="*/ 1600200 h 1976718"/>
              <a:gd name="connsiteX3" fmla="*/ 6075829 w 6586817"/>
              <a:gd name="connsiteY3" fmla="*/ 1976718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6817" h="1976718">
                <a:moveTo>
                  <a:pt x="3077135" y="0"/>
                </a:moveTo>
                <a:cubicBezTo>
                  <a:pt x="1538567" y="122144"/>
                  <a:pt x="0" y="244289"/>
                  <a:pt x="428065" y="510989"/>
                </a:cubicBezTo>
                <a:cubicBezTo>
                  <a:pt x="856130" y="777689"/>
                  <a:pt x="4704229" y="1355912"/>
                  <a:pt x="5645523" y="1600200"/>
                </a:cubicBezTo>
                <a:cubicBezTo>
                  <a:pt x="6586817" y="1844488"/>
                  <a:pt x="6331323" y="1910603"/>
                  <a:pt x="6075829" y="1976718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abadkézi sokszög 30"/>
          <p:cNvSpPr/>
          <p:nvPr/>
        </p:nvSpPr>
        <p:spPr>
          <a:xfrm>
            <a:off x="2097741" y="2245659"/>
            <a:ext cx="2996453" cy="914400"/>
          </a:xfrm>
          <a:custGeom>
            <a:avLst/>
            <a:gdLst>
              <a:gd name="connsiteX0" fmla="*/ 0 w 2996453"/>
              <a:gd name="connsiteY0" fmla="*/ 0 h 914400"/>
              <a:gd name="connsiteX1" fmla="*/ 2541494 w 2996453"/>
              <a:gd name="connsiteY1" fmla="*/ 632012 h 914400"/>
              <a:gd name="connsiteX2" fmla="*/ 2729753 w 2996453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6453" h="914400">
                <a:moveTo>
                  <a:pt x="0" y="0"/>
                </a:moveTo>
                <a:cubicBezTo>
                  <a:pt x="1043267" y="239806"/>
                  <a:pt x="2086535" y="479612"/>
                  <a:pt x="2541494" y="632012"/>
                </a:cubicBezTo>
                <a:cubicBezTo>
                  <a:pt x="2996453" y="784412"/>
                  <a:pt x="2863103" y="849406"/>
                  <a:pt x="2729753" y="914400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abadkézi sokszög 31"/>
          <p:cNvSpPr/>
          <p:nvPr/>
        </p:nvSpPr>
        <p:spPr>
          <a:xfrm>
            <a:off x="995082" y="1882588"/>
            <a:ext cx="793376" cy="1308847"/>
          </a:xfrm>
          <a:custGeom>
            <a:avLst/>
            <a:gdLst>
              <a:gd name="connsiteX0" fmla="*/ 0 w 793376"/>
              <a:gd name="connsiteY0" fmla="*/ 0 h 1308847"/>
              <a:gd name="connsiteX1" fmla="*/ 685800 w 793376"/>
              <a:gd name="connsiteY1" fmla="*/ 618565 h 1308847"/>
              <a:gd name="connsiteX2" fmla="*/ 645459 w 793376"/>
              <a:gd name="connsiteY2" fmla="*/ 1290918 h 13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376" h="1308847">
                <a:moveTo>
                  <a:pt x="0" y="0"/>
                </a:moveTo>
                <a:cubicBezTo>
                  <a:pt x="289112" y="201706"/>
                  <a:pt x="578224" y="403412"/>
                  <a:pt x="685800" y="618565"/>
                </a:cubicBezTo>
                <a:cubicBezTo>
                  <a:pt x="793376" y="833718"/>
                  <a:pt x="627530" y="1308847"/>
                  <a:pt x="645459" y="1290918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>
            <a:off x="1667435" y="1102659"/>
            <a:ext cx="1573306" cy="445994"/>
          </a:xfrm>
          <a:custGeom>
            <a:avLst/>
            <a:gdLst>
              <a:gd name="connsiteX0" fmla="*/ 1573306 w 1573306"/>
              <a:gd name="connsiteY0" fmla="*/ 0 h 445994"/>
              <a:gd name="connsiteX1" fmla="*/ 954741 w 1573306"/>
              <a:gd name="connsiteY1" fmla="*/ 443753 h 445994"/>
              <a:gd name="connsiteX2" fmla="*/ 0 w 1573306"/>
              <a:gd name="connsiteY2" fmla="*/ 13447 h 4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306" h="445994">
                <a:moveTo>
                  <a:pt x="1573306" y="0"/>
                </a:moveTo>
                <a:cubicBezTo>
                  <a:pt x="1395132" y="220756"/>
                  <a:pt x="1216959" y="441512"/>
                  <a:pt x="954741" y="443753"/>
                </a:cubicBezTo>
                <a:cubicBezTo>
                  <a:pt x="692523" y="445994"/>
                  <a:pt x="346261" y="229720"/>
                  <a:pt x="0" y="13447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3000364" y="785794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</a:t>
            </a:r>
            <a:r>
              <a:rPr lang="hu-HU" sz="1400" baseline="-25000" dirty="0" smtClean="0"/>
              <a:t>2</a:t>
            </a:r>
            <a:r>
              <a:rPr lang="hu-HU" sz="1400" dirty="0" smtClean="0"/>
              <a:t>O</a:t>
            </a:r>
            <a:endParaRPr lang="hu-HU" sz="14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428728" y="92867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</a:t>
            </a:r>
            <a:r>
              <a:rPr lang="hu-HU" sz="1400" baseline="-25000" dirty="0" smtClean="0"/>
              <a:t>i</a:t>
            </a:r>
            <a:endParaRPr lang="hu-HU" sz="1400" baseline="-25000" dirty="0"/>
          </a:p>
        </p:txBody>
      </p:sp>
      <p:cxnSp>
        <p:nvCxnSpPr>
          <p:cNvPr id="39" name="Egyenes összekötő nyíllal 38"/>
          <p:cNvCxnSpPr/>
          <p:nvPr/>
        </p:nvCxnSpPr>
        <p:spPr>
          <a:xfrm>
            <a:off x="2571736" y="3357562"/>
            <a:ext cx="192882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2571736" y="3786190"/>
            <a:ext cx="128588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abadkézi sokszög 41"/>
          <p:cNvSpPr/>
          <p:nvPr/>
        </p:nvSpPr>
        <p:spPr>
          <a:xfrm>
            <a:off x="2581835" y="3801036"/>
            <a:ext cx="1223683" cy="434788"/>
          </a:xfrm>
          <a:custGeom>
            <a:avLst/>
            <a:gdLst>
              <a:gd name="connsiteX0" fmla="*/ 0 w 1223683"/>
              <a:gd name="connsiteY0" fmla="*/ 434788 h 434788"/>
              <a:gd name="connsiteX1" fmla="*/ 564777 w 1223683"/>
              <a:gd name="connsiteY1" fmla="*/ 4482 h 434788"/>
              <a:gd name="connsiteX2" fmla="*/ 1223683 w 1223683"/>
              <a:gd name="connsiteY2" fmla="*/ 407893 h 4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683" h="434788">
                <a:moveTo>
                  <a:pt x="0" y="434788"/>
                </a:moveTo>
                <a:cubicBezTo>
                  <a:pt x="180415" y="221876"/>
                  <a:pt x="360830" y="8964"/>
                  <a:pt x="564777" y="4482"/>
                </a:cubicBezTo>
                <a:cubicBezTo>
                  <a:pt x="768724" y="0"/>
                  <a:pt x="1107142" y="345140"/>
                  <a:pt x="1223683" y="407893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2357422" y="4214818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</a:t>
            </a:r>
            <a:r>
              <a:rPr lang="hu-HU" sz="1400" baseline="-25000" dirty="0" smtClean="0"/>
              <a:t>2</a:t>
            </a:r>
            <a:r>
              <a:rPr lang="hu-HU" sz="1400" dirty="0" smtClean="0"/>
              <a:t>O</a:t>
            </a:r>
            <a:endParaRPr lang="hu-HU" sz="14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571868" y="421481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NH</a:t>
            </a:r>
            <a:r>
              <a:rPr lang="hu-HU" sz="1400" baseline="-25000" dirty="0" smtClean="0"/>
              <a:t>4</a:t>
            </a:r>
            <a:r>
              <a:rPr lang="hu-HU" sz="1400" baseline="30000" dirty="0" smtClean="0"/>
              <a:t>+</a:t>
            </a:r>
            <a:endParaRPr lang="hu-HU" sz="1400" baseline="30000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2643174" y="3429000"/>
            <a:ext cx="1129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dezaminázok</a:t>
            </a:r>
            <a:endParaRPr lang="hu-HU" sz="1400" dirty="0"/>
          </a:p>
        </p:txBody>
      </p:sp>
      <p:sp>
        <p:nvSpPr>
          <p:cNvPr id="46" name="Szövegdoboz 45"/>
          <p:cNvSpPr txBox="1"/>
          <p:nvPr/>
        </p:nvSpPr>
        <p:spPr>
          <a:xfrm rot="21230593">
            <a:off x="2227565" y="1564077"/>
            <a:ext cx="1208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nukleotidázok</a:t>
            </a:r>
            <a:endParaRPr lang="hu-HU" sz="1400" dirty="0"/>
          </a:p>
        </p:txBody>
      </p:sp>
      <p:sp>
        <p:nvSpPr>
          <p:cNvPr id="47" name="Szabadkézi sokszög 46"/>
          <p:cNvSpPr/>
          <p:nvPr/>
        </p:nvSpPr>
        <p:spPr>
          <a:xfrm>
            <a:off x="2407024" y="1479176"/>
            <a:ext cx="5147982" cy="1707777"/>
          </a:xfrm>
          <a:custGeom>
            <a:avLst/>
            <a:gdLst>
              <a:gd name="connsiteX0" fmla="*/ 0 w 5147982"/>
              <a:gd name="connsiteY0" fmla="*/ 1707777 h 1707777"/>
              <a:gd name="connsiteX1" fmla="*/ 4679576 w 5147982"/>
              <a:gd name="connsiteY1" fmla="*/ 1196789 h 1707777"/>
              <a:gd name="connsiteX2" fmla="*/ 2810435 w 5147982"/>
              <a:gd name="connsiteY2" fmla="*/ 0 h 17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7982" h="1707777">
                <a:moveTo>
                  <a:pt x="0" y="1707777"/>
                </a:moveTo>
                <a:cubicBezTo>
                  <a:pt x="2105585" y="1594598"/>
                  <a:pt x="4211170" y="1481419"/>
                  <a:pt x="4679576" y="1196789"/>
                </a:cubicBezTo>
                <a:cubicBezTo>
                  <a:pt x="5147982" y="912160"/>
                  <a:pt x="2810435" y="0"/>
                  <a:pt x="2810435" y="0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abadkézi sokszög 47"/>
          <p:cNvSpPr/>
          <p:nvPr/>
        </p:nvSpPr>
        <p:spPr>
          <a:xfrm>
            <a:off x="5446059" y="2501153"/>
            <a:ext cx="1801905" cy="726141"/>
          </a:xfrm>
          <a:custGeom>
            <a:avLst/>
            <a:gdLst>
              <a:gd name="connsiteX0" fmla="*/ 0 w 1801905"/>
              <a:gd name="connsiteY0" fmla="*/ 726141 h 726141"/>
              <a:gd name="connsiteX1" fmla="*/ 1519517 w 1801905"/>
              <a:gd name="connsiteY1" fmla="*/ 389965 h 726141"/>
              <a:gd name="connsiteX2" fmla="*/ 1694329 w 1801905"/>
              <a:gd name="connsiteY2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5" h="726141">
                <a:moveTo>
                  <a:pt x="0" y="726141"/>
                </a:moveTo>
                <a:cubicBezTo>
                  <a:pt x="618564" y="618565"/>
                  <a:pt x="1237129" y="510989"/>
                  <a:pt x="1519517" y="389965"/>
                </a:cubicBezTo>
                <a:cubicBezTo>
                  <a:pt x="1801905" y="268942"/>
                  <a:pt x="1748117" y="134471"/>
                  <a:pt x="1694329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Szabadkézi sokszög 48"/>
          <p:cNvSpPr/>
          <p:nvPr/>
        </p:nvSpPr>
        <p:spPr>
          <a:xfrm>
            <a:off x="7113494" y="2581835"/>
            <a:ext cx="121024" cy="847165"/>
          </a:xfrm>
          <a:custGeom>
            <a:avLst/>
            <a:gdLst>
              <a:gd name="connsiteX0" fmla="*/ 0 w 121024"/>
              <a:gd name="connsiteY0" fmla="*/ 847165 h 847165"/>
              <a:gd name="connsiteX1" fmla="*/ 107577 w 121024"/>
              <a:gd name="connsiteY1" fmla="*/ 389965 h 847165"/>
              <a:gd name="connsiteX2" fmla="*/ 80682 w 121024"/>
              <a:gd name="connsiteY2" fmla="*/ 0 h 8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24" h="847165">
                <a:moveTo>
                  <a:pt x="0" y="847165"/>
                </a:moveTo>
                <a:cubicBezTo>
                  <a:pt x="47065" y="689162"/>
                  <a:pt x="94130" y="531159"/>
                  <a:pt x="107577" y="389965"/>
                </a:cubicBezTo>
                <a:cubicBezTo>
                  <a:pt x="121024" y="248771"/>
                  <a:pt x="80682" y="0"/>
                  <a:pt x="80682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abadkézi sokszög 49"/>
          <p:cNvSpPr/>
          <p:nvPr/>
        </p:nvSpPr>
        <p:spPr>
          <a:xfrm>
            <a:off x="5889812" y="1411941"/>
            <a:ext cx="1344706" cy="708212"/>
          </a:xfrm>
          <a:custGeom>
            <a:avLst/>
            <a:gdLst>
              <a:gd name="connsiteX0" fmla="*/ 1344706 w 1344706"/>
              <a:gd name="connsiteY0" fmla="*/ 618565 h 708212"/>
              <a:gd name="connsiteX1" fmla="*/ 564776 w 1344706"/>
              <a:gd name="connsiteY1" fmla="*/ 605118 h 708212"/>
              <a:gd name="connsiteX2" fmla="*/ 0 w 1344706"/>
              <a:gd name="connsiteY2" fmla="*/ 0 h 7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708212">
                <a:moveTo>
                  <a:pt x="1344706" y="618565"/>
                </a:moveTo>
                <a:cubicBezTo>
                  <a:pt x="1066800" y="663388"/>
                  <a:pt x="788894" y="708212"/>
                  <a:pt x="564776" y="605118"/>
                </a:cubicBezTo>
                <a:cubicBezTo>
                  <a:pt x="340658" y="502024"/>
                  <a:pt x="170329" y="251012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Szövegdoboz 50"/>
          <p:cNvSpPr txBox="1"/>
          <p:nvPr/>
        </p:nvSpPr>
        <p:spPr>
          <a:xfrm>
            <a:off x="6786578" y="785794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PRPP</a:t>
            </a:r>
            <a:endParaRPr lang="hu-HU" sz="14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5072066" y="78579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PP</a:t>
            </a:r>
            <a:r>
              <a:rPr lang="hu-HU" sz="1400" baseline="-25000" dirty="0" err="1" smtClean="0"/>
              <a:t>i</a:t>
            </a:r>
            <a:endParaRPr lang="hu-HU" sz="1400" baseline="-25000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7215206" y="1857364"/>
            <a:ext cx="455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ATP</a:t>
            </a:r>
            <a:endParaRPr lang="hu-HU" sz="14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5643570" y="114298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ADP</a:t>
            </a:r>
            <a:endParaRPr lang="hu-HU" sz="1400" dirty="0"/>
          </a:p>
        </p:txBody>
      </p:sp>
      <p:sp>
        <p:nvSpPr>
          <p:cNvPr id="55" name="Szövegdoboz 54"/>
          <p:cNvSpPr txBox="1"/>
          <p:nvPr/>
        </p:nvSpPr>
        <p:spPr>
          <a:xfrm rot="1537361">
            <a:off x="5007037" y="1949736"/>
            <a:ext cx="2230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pirimidin-nukleotid-kinázok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58" name="Szabadkézi sokszög 57"/>
          <p:cNvSpPr/>
          <p:nvPr/>
        </p:nvSpPr>
        <p:spPr>
          <a:xfrm>
            <a:off x="4457700" y="208429"/>
            <a:ext cx="4457700" cy="6613712"/>
          </a:xfrm>
          <a:custGeom>
            <a:avLst/>
            <a:gdLst>
              <a:gd name="connsiteX0" fmla="*/ 504265 w 4457700"/>
              <a:gd name="connsiteY0" fmla="*/ 5815853 h 6613712"/>
              <a:gd name="connsiteX1" fmla="*/ 2467535 w 4457700"/>
              <a:gd name="connsiteY1" fmla="*/ 6286500 h 6613712"/>
              <a:gd name="connsiteX2" fmla="*/ 4296335 w 4457700"/>
              <a:gd name="connsiteY2" fmla="*/ 3852583 h 6613712"/>
              <a:gd name="connsiteX3" fmla="*/ 3435724 w 4457700"/>
              <a:gd name="connsiteY3" fmla="*/ 584947 h 6613712"/>
              <a:gd name="connsiteX4" fmla="*/ 571500 w 4457700"/>
              <a:gd name="connsiteY4" fmla="*/ 342900 h 6613712"/>
              <a:gd name="connsiteX5" fmla="*/ 6724 w 4457700"/>
              <a:gd name="connsiteY5" fmla="*/ 786653 h 661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700" h="6613712">
                <a:moveTo>
                  <a:pt x="504265" y="5815853"/>
                </a:moveTo>
                <a:cubicBezTo>
                  <a:pt x="1169894" y="6214782"/>
                  <a:pt x="1835523" y="6613712"/>
                  <a:pt x="2467535" y="6286500"/>
                </a:cubicBezTo>
                <a:cubicBezTo>
                  <a:pt x="3099547" y="5959288"/>
                  <a:pt x="4134970" y="4802842"/>
                  <a:pt x="4296335" y="3852583"/>
                </a:cubicBezTo>
                <a:cubicBezTo>
                  <a:pt x="4457700" y="2902324"/>
                  <a:pt x="4056530" y="1169894"/>
                  <a:pt x="3435724" y="584947"/>
                </a:cubicBezTo>
                <a:cubicBezTo>
                  <a:pt x="2814918" y="0"/>
                  <a:pt x="1143000" y="309282"/>
                  <a:pt x="571500" y="342900"/>
                </a:cubicBezTo>
                <a:cubicBezTo>
                  <a:pt x="0" y="376518"/>
                  <a:pt x="3362" y="581585"/>
                  <a:pt x="6724" y="786653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abadkézi sokszög 58"/>
          <p:cNvSpPr/>
          <p:nvPr/>
        </p:nvSpPr>
        <p:spPr>
          <a:xfrm>
            <a:off x="5298141" y="454959"/>
            <a:ext cx="1734671" cy="365312"/>
          </a:xfrm>
          <a:custGeom>
            <a:avLst/>
            <a:gdLst>
              <a:gd name="connsiteX0" fmla="*/ 1734671 w 1734671"/>
              <a:gd name="connsiteY0" fmla="*/ 351865 h 365312"/>
              <a:gd name="connsiteX1" fmla="*/ 847165 w 1734671"/>
              <a:gd name="connsiteY1" fmla="*/ 2241 h 365312"/>
              <a:gd name="connsiteX2" fmla="*/ 0 w 1734671"/>
              <a:gd name="connsiteY2" fmla="*/ 365312 h 3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671" h="365312">
                <a:moveTo>
                  <a:pt x="1734671" y="351865"/>
                </a:moveTo>
                <a:cubicBezTo>
                  <a:pt x="1435474" y="175932"/>
                  <a:pt x="1136277" y="0"/>
                  <a:pt x="847165" y="2241"/>
                </a:cubicBezTo>
                <a:cubicBezTo>
                  <a:pt x="558053" y="4482"/>
                  <a:pt x="279026" y="184897"/>
                  <a:pt x="0" y="365312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övegdoboz 59"/>
          <p:cNvSpPr txBox="1"/>
          <p:nvPr/>
        </p:nvSpPr>
        <p:spPr>
          <a:xfrm>
            <a:off x="785786" y="35716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400" dirty="0"/>
          </a:p>
        </p:txBody>
      </p:sp>
      <p:sp>
        <p:nvSpPr>
          <p:cNvPr id="61" name="Szövegdoboz 60"/>
          <p:cNvSpPr txBox="1"/>
          <p:nvPr/>
        </p:nvSpPr>
        <p:spPr>
          <a:xfrm rot="21411191">
            <a:off x="4864419" y="207439"/>
            <a:ext cx="2361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uracil-foszforibozil-transzferáz</a:t>
            </a:r>
            <a:endParaRPr lang="hu-HU" sz="1400" dirty="0"/>
          </a:p>
        </p:txBody>
      </p:sp>
      <p:cxnSp>
        <p:nvCxnSpPr>
          <p:cNvPr id="63" name="Egyenes összekötő nyíllal 62"/>
          <p:cNvCxnSpPr/>
          <p:nvPr/>
        </p:nvCxnSpPr>
        <p:spPr>
          <a:xfrm rot="5400000">
            <a:off x="4357686" y="4714884"/>
            <a:ext cx="1286678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 rot="5400000">
            <a:off x="5715008" y="4714884"/>
            <a:ext cx="1286678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214942" y="4286256"/>
            <a:ext cx="940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pirimidin-</a:t>
            </a:r>
            <a:endParaRPr lang="hu-HU" sz="1400" dirty="0" smtClean="0"/>
          </a:p>
          <a:p>
            <a:r>
              <a:rPr lang="hu-HU" sz="1400" dirty="0" err="1" smtClean="0"/>
              <a:t>nukleozid-</a:t>
            </a:r>
            <a:endParaRPr lang="hu-HU" sz="1400" dirty="0" smtClean="0"/>
          </a:p>
          <a:p>
            <a:r>
              <a:rPr lang="hu-HU" sz="1400" dirty="0" err="1" smtClean="0"/>
              <a:t>foszforiláz</a:t>
            </a:r>
            <a:endParaRPr lang="hu-HU" sz="1400" dirty="0"/>
          </a:p>
        </p:txBody>
      </p:sp>
      <p:sp>
        <p:nvSpPr>
          <p:cNvPr id="69" name="Szabadkézi sokszög 68"/>
          <p:cNvSpPr/>
          <p:nvPr/>
        </p:nvSpPr>
        <p:spPr>
          <a:xfrm>
            <a:off x="3751729" y="4706471"/>
            <a:ext cx="1237130" cy="627529"/>
          </a:xfrm>
          <a:custGeom>
            <a:avLst/>
            <a:gdLst>
              <a:gd name="connsiteX0" fmla="*/ 0 w 1237130"/>
              <a:gd name="connsiteY0" fmla="*/ 0 h 627529"/>
              <a:gd name="connsiteX1" fmla="*/ 1237130 w 1237130"/>
              <a:gd name="connsiteY1" fmla="*/ 282388 h 627529"/>
              <a:gd name="connsiteX2" fmla="*/ 0 w 1237130"/>
              <a:gd name="connsiteY2" fmla="*/ 578223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130" h="627529">
                <a:moveTo>
                  <a:pt x="0" y="0"/>
                </a:moveTo>
                <a:cubicBezTo>
                  <a:pt x="618565" y="93009"/>
                  <a:pt x="1237130" y="186018"/>
                  <a:pt x="1237130" y="282388"/>
                </a:cubicBezTo>
                <a:cubicBezTo>
                  <a:pt x="1237130" y="378758"/>
                  <a:pt x="206188" y="627529"/>
                  <a:pt x="0" y="578223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Szövegdoboz 69"/>
          <p:cNvSpPr txBox="1"/>
          <p:nvPr/>
        </p:nvSpPr>
        <p:spPr>
          <a:xfrm>
            <a:off x="3428992" y="457200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</a:t>
            </a:r>
            <a:r>
              <a:rPr lang="hu-HU" sz="1400" baseline="-25000" dirty="0" smtClean="0"/>
              <a:t>i</a:t>
            </a:r>
            <a:endParaRPr lang="hu-HU" sz="1400" baseline="-25000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358082" y="414338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P</a:t>
            </a:r>
            <a:r>
              <a:rPr lang="hu-HU" sz="1400" baseline="-25000" dirty="0" smtClean="0"/>
              <a:t>i</a:t>
            </a:r>
            <a:endParaRPr lang="hu-HU" sz="1400" baseline="-25000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2928926" y="5072074"/>
            <a:ext cx="83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(</a:t>
            </a:r>
            <a:r>
              <a:rPr lang="hu-HU" sz="1400" dirty="0" err="1" smtClean="0"/>
              <a:t>dezoxi</a:t>
            </a:r>
            <a:r>
              <a:rPr lang="hu-HU" sz="1400" dirty="0" smtClean="0"/>
              <a:t>)</a:t>
            </a:r>
          </a:p>
          <a:p>
            <a:r>
              <a:rPr lang="hu-HU" sz="1400" dirty="0" smtClean="0"/>
              <a:t>ribóz-1-P</a:t>
            </a:r>
            <a:endParaRPr lang="hu-HU" sz="1400" dirty="0"/>
          </a:p>
        </p:txBody>
      </p:sp>
      <p:sp>
        <p:nvSpPr>
          <p:cNvPr id="73" name="Szabadkézi sokszög 72"/>
          <p:cNvSpPr/>
          <p:nvPr/>
        </p:nvSpPr>
        <p:spPr>
          <a:xfrm>
            <a:off x="6364941" y="4343400"/>
            <a:ext cx="977153" cy="753035"/>
          </a:xfrm>
          <a:custGeom>
            <a:avLst/>
            <a:gdLst>
              <a:gd name="connsiteX0" fmla="*/ 977153 w 977153"/>
              <a:gd name="connsiteY0" fmla="*/ 0 h 753035"/>
              <a:gd name="connsiteX1" fmla="*/ 8965 w 977153"/>
              <a:gd name="connsiteY1" fmla="*/ 322729 h 753035"/>
              <a:gd name="connsiteX2" fmla="*/ 923365 w 977153"/>
              <a:gd name="connsiteY2" fmla="*/ 753035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153" h="753035">
                <a:moveTo>
                  <a:pt x="977153" y="0"/>
                </a:moveTo>
                <a:cubicBezTo>
                  <a:pt x="497541" y="98611"/>
                  <a:pt x="17930" y="197223"/>
                  <a:pt x="8965" y="322729"/>
                </a:cubicBezTo>
                <a:cubicBezTo>
                  <a:pt x="0" y="448235"/>
                  <a:pt x="461682" y="600635"/>
                  <a:pt x="923365" y="753035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Szövegdoboz 73"/>
          <p:cNvSpPr txBox="1"/>
          <p:nvPr/>
        </p:nvSpPr>
        <p:spPr>
          <a:xfrm>
            <a:off x="7286644" y="4857760"/>
            <a:ext cx="83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dezoxi-</a:t>
            </a:r>
            <a:endParaRPr lang="hu-HU" sz="1400" dirty="0" smtClean="0"/>
          </a:p>
          <a:p>
            <a:r>
              <a:rPr lang="hu-HU" sz="1400" dirty="0" smtClean="0"/>
              <a:t>ribóz-1-P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498" y="437062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dezoxi-</a:t>
            </a:r>
            <a:endParaRPr lang="hu-HU" sz="1000" dirty="0" smtClean="0"/>
          </a:p>
          <a:p>
            <a:r>
              <a:rPr lang="hu-HU" sz="1000" dirty="0" err="1" smtClean="0"/>
              <a:t>timidin</a:t>
            </a:r>
            <a:endParaRPr lang="hu-HU" sz="1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371050" y="3339683"/>
          <a:ext cx="747669" cy="816160"/>
        </p:xfrm>
        <a:graphic>
          <a:graphicData uri="http://schemas.openxmlformats.org/presentationml/2006/ole">
            <p:oleObj spid="_x0000_s103426" name="ChemSketch" r:id="rId3" imgW="862560" imgH="905400" progId="ACD.ChemSketch.20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371050" y="4306195"/>
          <a:ext cx="985876" cy="816160"/>
        </p:xfrm>
        <a:graphic>
          <a:graphicData uri="http://schemas.openxmlformats.org/presentationml/2006/ole">
            <p:oleObj spid="_x0000_s103427" name="ChemSketch" r:id="rId4" imgW="1136880" imgH="905400" progId="ACD.ChemSketch.20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167945" y="3339683"/>
          <a:ext cx="827529" cy="866275"/>
        </p:xfrm>
        <a:graphic>
          <a:graphicData uri="http://schemas.openxmlformats.org/presentationml/2006/ole">
            <p:oleObj spid="_x0000_s103428" name="ChemSketch" r:id="rId5" imgW="954000" imgH="960120" progId="ACD.ChemSketch.20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840916" y="3339683"/>
          <a:ext cx="827529" cy="882026"/>
        </p:xfrm>
        <a:graphic>
          <a:graphicData uri="http://schemas.openxmlformats.org/presentationml/2006/ole">
            <p:oleObj spid="_x0000_s103429" name="ChemSketch" r:id="rId6" imgW="954000" imgH="978480" progId="ACD.ChemSketch.20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840916" y="4241761"/>
          <a:ext cx="948698" cy="882026"/>
        </p:xfrm>
        <a:graphic>
          <a:graphicData uri="http://schemas.openxmlformats.org/presentationml/2006/ole">
            <p:oleObj spid="_x0000_s103430" name="ChemSketch" r:id="rId7" imgW="1094400" imgH="978480" progId="ACD.ChemSketch.20">
              <p:embed/>
            </p:oleObj>
          </a:graphicData>
        </a:graphic>
      </p:graphicFrame>
      <p:grpSp>
        <p:nvGrpSpPr>
          <p:cNvPr id="11" name="Csoportba foglalás 48"/>
          <p:cNvGrpSpPr/>
          <p:nvPr/>
        </p:nvGrpSpPr>
        <p:grpSpPr>
          <a:xfrm>
            <a:off x="5221297" y="4563931"/>
            <a:ext cx="619619" cy="240565"/>
            <a:chOff x="3929058" y="1428736"/>
            <a:chExt cx="714380" cy="266714"/>
          </a:xfrm>
        </p:grpSpPr>
        <p:cxnSp>
          <p:nvCxnSpPr>
            <p:cNvPr id="100" name="Egyenes összekötő nyíllal 99"/>
            <p:cNvCxnSpPr/>
            <p:nvPr/>
          </p:nvCxnSpPr>
          <p:spPr>
            <a:xfrm>
              <a:off x="3929058" y="1428736"/>
              <a:ext cx="7143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Szabadkézi sokszög 100"/>
            <p:cNvSpPr/>
            <p:nvPr/>
          </p:nvSpPr>
          <p:spPr>
            <a:xfrm>
              <a:off x="3971925" y="1428750"/>
              <a:ext cx="428625" cy="266700"/>
            </a:xfrm>
            <a:custGeom>
              <a:avLst/>
              <a:gdLst>
                <a:gd name="connsiteX0" fmla="*/ 0 w 428625"/>
                <a:gd name="connsiteY0" fmla="*/ 266700 h 266700"/>
                <a:gd name="connsiteX1" fmla="*/ 104775 w 428625"/>
                <a:gd name="connsiteY1" fmla="*/ 76200 h 266700"/>
                <a:gd name="connsiteX2" fmla="*/ 428625 w 428625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66700">
                  <a:moveTo>
                    <a:pt x="0" y="266700"/>
                  </a:moveTo>
                  <a:cubicBezTo>
                    <a:pt x="16669" y="193675"/>
                    <a:pt x="33338" y="120650"/>
                    <a:pt x="104775" y="76200"/>
                  </a:cubicBezTo>
                  <a:cubicBezTo>
                    <a:pt x="176212" y="31750"/>
                    <a:pt x="302418" y="15875"/>
                    <a:pt x="428625" y="0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5097373" y="4821668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159335" y="4112892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dihidro-</a:t>
            </a:r>
            <a:endParaRPr lang="hu-HU" sz="1000" dirty="0" smtClean="0"/>
          </a:p>
          <a:p>
            <a:r>
              <a:rPr lang="hu-HU" sz="1000" dirty="0" err="1" smtClean="0"/>
              <a:t>pirimidináz</a:t>
            </a:r>
            <a:endParaRPr lang="hu-HU" sz="1000" dirty="0"/>
          </a:p>
        </p:txBody>
      </p:sp>
      <p:grpSp>
        <p:nvGrpSpPr>
          <p:cNvPr id="14" name="Csoportba foglalás 23"/>
          <p:cNvGrpSpPr/>
          <p:nvPr/>
        </p:nvGrpSpPr>
        <p:grpSpPr>
          <a:xfrm>
            <a:off x="6894268" y="4563931"/>
            <a:ext cx="623736" cy="257750"/>
            <a:chOff x="2352675" y="1000108"/>
            <a:chExt cx="719127" cy="285767"/>
          </a:xfrm>
          <a:effectLst/>
        </p:grpSpPr>
        <p:cxnSp>
          <p:nvCxnSpPr>
            <p:cNvPr id="98" name="Egyenes összekötő nyíllal 97"/>
            <p:cNvCxnSpPr/>
            <p:nvPr/>
          </p:nvCxnSpPr>
          <p:spPr>
            <a:xfrm>
              <a:off x="2357422" y="1000108"/>
              <a:ext cx="7143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Szabadkézi sokszög 98"/>
            <p:cNvSpPr/>
            <p:nvPr/>
          </p:nvSpPr>
          <p:spPr>
            <a:xfrm>
              <a:off x="2352675" y="1009650"/>
              <a:ext cx="647700" cy="276225"/>
            </a:xfrm>
            <a:custGeom>
              <a:avLst/>
              <a:gdLst>
                <a:gd name="connsiteX0" fmla="*/ 0 w 647700"/>
                <a:gd name="connsiteY0" fmla="*/ 276225 h 276225"/>
                <a:gd name="connsiteX1" fmla="*/ 304800 w 647700"/>
                <a:gd name="connsiteY1" fmla="*/ 0 h 276225"/>
                <a:gd name="connsiteX2" fmla="*/ 647700 w 647700"/>
                <a:gd name="connsiteY2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276225">
                  <a:moveTo>
                    <a:pt x="0" y="276225"/>
                  </a:moveTo>
                  <a:cubicBezTo>
                    <a:pt x="98425" y="138112"/>
                    <a:pt x="196850" y="0"/>
                    <a:pt x="304800" y="0"/>
                  </a:cubicBezTo>
                  <a:cubicBezTo>
                    <a:pt x="412750" y="0"/>
                    <a:pt x="593725" y="231775"/>
                    <a:pt x="647700" y="2762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6667632" y="4177327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ureidopropionáz</a:t>
            </a:r>
            <a:endParaRPr lang="hu-HU" sz="1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266039" y="4886102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HCO</a:t>
            </a:r>
            <a:r>
              <a:rPr lang="hu-HU" sz="1000" baseline="-25000" dirty="0" smtClean="0"/>
              <a:t>3</a:t>
            </a:r>
            <a:r>
              <a:rPr lang="hu-HU" sz="1000" baseline="30000" dirty="0" smtClean="0"/>
              <a:t>-</a:t>
            </a:r>
            <a:endParaRPr lang="hu-HU" sz="1000" baseline="30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708382" y="4886102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266039" y="5014971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NH</a:t>
            </a:r>
            <a:r>
              <a:rPr lang="hu-HU" sz="1000" baseline="-25000" dirty="0" smtClean="0"/>
              <a:t>4</a:t>
            </a:r>
            <a:r>
              <a:rPr lang="hu-HU" sz="1000" baseline="30000" dirty="0" smtClean="0"/>
              <a:t>+</a:t>
            </a:r>
            <a:endParaRPr lang="hu-HU" sz="1000" baseline="30000" dirty="0"/>
          </a:p>
        </p:txBody>
      </p:sp>
      <p:grpSp>
        <p:nvGrpSpPr>
          <p:cNvPr id="19" name="Csoportba foglalás 203"/>
          <p:cNvGrpSpPr/>
          <p:nvPr/>
        </p:nvGrpSpPr>
        <p:grpSpPr>
          <a:xfrm>
            <a:off x="3300478" y="4563931"/>
            <a:ext cx="1093936" cy="503958"/>
            <a:chOff x="4935519" y="4572008"/>
            <a:chExt cx="1261236" cy="558737"/>
          </a:xfrm>
        </p:grpSpPr>
        <p:sp>
          <p:nvSpPr>
            <p:cNvPr id="94" name="Szövegdoboz 93"/>
            <p:cNvSpPr txBox="1"/>
            <p:nvPr/>
          </p:nvSpPr>
          <p:spPr>
            <a:xfrm>
              <a:off x="4935519" y="4857760"/>
              <a:ext cx="739633" cy="272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NADPH</a:t>
              </a:r>
              <a:endParaRPr lang="hu-HU" sz="1000" dirty="0"/>
            </a:p>
          </p:txBody>
        </p:sp>
        <p:cxnSp>
          <p:nvCxnSpPr>
            <p:cNvPr id="95" name="Egyenes összekötő nyíllal 94"/>
            <p:cNvCxnSpPr/>
            <p:nvPr/>
          </p:nvCxnSpPr>
          <p:spPr>
            <a:xfrm>
              <a:off x="5154580" y="4572008"/>
              <a:ext cx="7143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zabadkézi sokszög 18"/>
            <p:cNvSpPr/>
            <p:nvPr/>
          </p:nvSpPr>
          <p:spPr>
            <a:xfrm>
              <a:off x="5149833" y="4581550"/>
              <a:ext cx="647700" cy="276225"/>
            </a:xfrm>
            <a:custGeom>
              <a:avLst/>
              <a:gdLst>
                <a:gd name="connsiteX0" fmla="*/ 0 w 647700"/>
                <a:gd name="connsiteY0" fmla="*/ 276225 h 276225"/>
                <a:gd name="connsiteX1" fmla="*/ 304800 w 647700"/>
                <a:gd name="connsiteY1" fmla="*/ 0 h 276225"/>
                <a:gd name="connsiteX2" fmla="*/ 647700 w 647700"/>
                <a:gd name="connsiteY2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276225">
                  <a:moveTo>
                    <a:pt x="0" y="276225"/>
                  </a:moveTo>
                  <a:cubicBezTo>
                    <a:pt x="98425" y="138112"/>
                    <a:pt x="196850" y="0"/>
                    <a:pt x="304800" y="0"/>
                  </a:cubicBezTo>
                  <a:cubicBezTo>
                    <a:pt x="412750" y="0"/>
                    <a:pt x="593725" y="231775"/>
                    <a:pt x="647700" y="2762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  <p:sp>
          <p:nvSpPr>
            <p:cNvPr id="97" name="Szövegdoboz 96"/>
            <p:cNvSpPr txBox="1"/>
            <p:nvPr/>
          </p:nvSpPr>
          <p:spPr>
            <a:xfrm>
              <a:off x="5507023" y="4857760"/>
              <a:ext cx="689732" cy="272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NADP</a:t>
              </a:r>
              <a:r>
                <a:rPr lang="hu-HU" sz="1000" baseline="30000" dirty="0" smtClean="0"/>
                <a:t>+</a:t>
              </a:r>
              <a:endParaRPr lang="hu-HU" sz="1000" baseline="30000" dirty="0"/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3362440" y="4112892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pirimidin-</a:t>
            </a:r>
            <a:endParaRPr lang="hu-HU" sz="1000" dirty="0" smtClean="0"/>
          </a:p>
          <a:p>
            <a:r>
              <a:rPr lang="hu-HU" sz="1000" dirty="0" err="1" smtClean="0"/>
              <a:t>dehidrogenáz</a:t>
            </a:r>
            <a:endParaRPr lang="hu-HU" sz="1000" dirty="0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7699773" y="4435063"/>
          <a:ext cx="1252998" cy="442444"/>
        </p:xfrm>
        <a:graphic>
          <a:graphicData uri="http://schemas.openxmlformats.org/presentationml/2006/ole">
            <p:oleObj spid="_x0000_s103431" name="ChemSketch" r:id="rId8" imgW="1444680" imgH="490680" progId="ACD.ChemSketch.20">
              <p:embed/>
            </p:oleObj>
          </a:graphicData>
        </a:graphic>
      </p:graphicFrame>
      <p:sp>
        <p:nvSpPr>
          <p:cNvPr id="22" name="Szövegdoboz 21"/>
          <p:cNvSpPr txBox="1"/>
          <p:nvPr/>
        </p:nvSpPr>
        <p:spPr>
          <a:xfrm>
            <a:off x="7699773" y="4821668"/>
            <a:ext cx="1301227" cy="24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β</a:t>
            </a:r>
            <a:r>
              <a:rPr lang="hu-HU" sz="1000" b="1" dirty="0" err="1" smtClean="0"/>
              <a:t>-amino-izobutirát</a:t>
            </a:r>
            <a:endParaRPr lang="hu-HU" sz="1000" b="1" dirty="0" smtClean="0"/>
          </a:p>
        </p:txBody>
      </p:sp>
      <p:cxnSp>
        <p:nvCxnSpPr>
          <p:cNvPr id="23" name="Egyenes összekötő nyíllal 22"/>
          <p:cNvCxnSpPr/>
          <p:nvPr/>
        </p:nvCxnSpPr>
        <p:spPr>
          <a:xfrm rot="16200000" flipH="1">
            <a:off x="8188467" y="5206216"/>
            <a:ext cx="257737" cy="41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7761734" y="5337141"/>
            <a:ext cx="1281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metil-malonil-KoA</a:t>
            </a:r>
            <a:endParaRPr lang="hu-HU" sz="1000" b="1" dirty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7699773" y="3855156"/>
          <a:ext cx="1295682" cy="217643"/>
        </p:xfrm>
        <a:graphic>
          <a:graphicData uri="http://schemas.openxmlformats.org/presentationml/2006/ole">
            <p:oleObj spid="_x0000_s103432" name="ChemSketch" r:id="rId9" imgW="1493640" imgH="240840" progId="ACD.ChemSketch.20">
              <p:embed/>
            </p:oleObj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8009582" y="4048458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 dirty="0" smtClean="0"/>
              <a:t>β</a:t>
            </a:r>
            <a:r>
              <a:rPr lang="hu-HU" sz="1000" b="1" dirty="0" err="1" smtClean="0"/>
              <a:t>-alanin</a:t>
            </a:r>
            <a:endParaRPr lang="hu-HU" sz="1000" b="1" dirty="0" smtClean="0"/>
          </a:p>
        </p:txBody>
      </p:sp>
      <p:cxnSp>
        <p:nvCxnSpPr>
          <p:cNvPr id="27" name="Egyenes összekötő nyíllal 26"/>
          <p:cNvCxnSpPr/>
          <p:nvPr/>
        </p:nvCxnSpPr>
        <p:spPr>
          <a:xfrm rot="5400000" flipH="1" flipV="1">
            <a:off x="8138179" y="3746763"/>
            <a:ext cx="309999" cy="27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947620" y="3339683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acetil-KoA</a:t>
            </a:r>
            <a:endParaRPr lang="hu-HU" sz="1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866745" y="3275249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uracil</a:t>
            </a:r>
            <a:endParaRPr lang="hu-HU" sz="1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928707" y="5079405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timin</a:t>
            </a:r>
            <a:endParaRPr lang="hu-HU" sz="1000" b="1" dirty="0"/>
          </a:p>
        </p:txBody>
      </p:sp>
      <p:grpSp>
        <p:nvGrpSpPr>
          <p:cNvPr id="31" name="Csoportba foglalás 194"/>
          <p:cNvGrpSpPr/>
          <p:nvPr/>
        </p:nvGrpSpPr>
        <p:grpSpPr>
          <a:xfrm>
            <a:off x="1449906" y="4598285"/>
            <a:ext cx="1042703" cy="657845"/>
            <a:chOff x="2500298" y="4500570"/>
            <a:chExt cx="1202168" cy="729351"/>
          </a:xfrm>
        </p:grpSpPr>
        <p:sp>
          <p:nvSpPr>
            <p:cNvPr id="91" name="Szabadkézi sokszög 90"/>
            <p:cNvSpPr/>
            <p:nvPr/>
          </p:nvSpPr>
          <p:spPr>
            <a:xfrm>
              <a:off x="2643174" y="4500570"/>
              <a:ext cx="647700" cy="276225"/>
            </a:xfrm>
            <a:custGeom>
              <a:avLst/>
              <a:gdLst>
                <a:gd name="connsiteX0" fmla="*/ 0 w 647700"/>
                <a:gd name="connsiteY0" fmla="*/ 276225 h 276225"/>
                <a:gd name="connsiteX1" fmla="*/ 304800 w 647700"/>
                <a:gd name="connsiteY1" fmla="*/ 0 h 276225"/>
                <a:gd name="connsiteX2" fmla="*/ 647700 w 647700"/>
                <a:gd name="connsiteY2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276225">
                  <a:moveTo>
                    <a:pt x="0" y="276225"/>
                  </a:moveTo>
                  <a:cubicBezTo>
                    <a:pt x="98425" y="138112"/>
                    <a:pt x="196850" y="0"/>
                    <a:pt x="304800" y="0"/>
                  </a:cubicBezTo>
                  <a:cubicBezTo>
                    <a:pt x="412750" y="0"/>
                    <a:pt x="593725" y="231775"/>
                    <a:pt x="647700" y="276225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  <p:sp>
          <p:nvSpPr>
            <p:cNvPr id="92" name="Szövegdoboz 91"/>
            <p:cNvSpPr txBox="1"/>
            <p:nvPr/>
          </p:nvSpPr>
          <p:spPr>
            <a:xfrm>
              <a:off x="2500298" y="4786320"/>
              <a:ext cx="338582" cy="272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P</a:t>
              </a:r>
              <a:r>
                <a:rPr lang="hu-HU" sz="1000" baseline="-25000" dirty="0" smtClean="0"/>
                <a:t>i</a:t>
              </a:r>
              <a:endParaRPr lang="hu-HU" sz="1000" baseline="-25000" dirty="0"/>
            </a:p>
          </p:txBody>
        </p:sp>
        <p:sp>
          <p:nvSpPr>
            <p:cNvPr id="93" name="Szövegdoboz 92"/>
            <p:cNvSpPr txBox="1"/>
            <p:nvPr/>
          </p:nvSpPr>
          <p:spPr>
            <a:xfrm>
              <a:off x="2857488" y="4786320"/>
              <a:ext cx="844978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(</a:t>
              </a:r>
              <a:r>
                <a:rPr lang="hu-HU" sz="1000" dirty="0" err="1" smtClean="0"/>
                <a:t>dezoxi</a:t>
              </a:r>
              <a:r>
                <a:rPr lang="hu-HU" sz="1000" dirty="0" smtClean="0"/>
                <a:t>)</a:t>
              </a:r>
            </a:p>
            <a:p>
              <a:r>
                <a:rPr lang="hu-HU" sz="1000" dirty="0" smtClean="0"/>
                <a:t>ribóz-1-P</a:t>
              </a:r>
              <a:endParaRPr lang="hu-HU" sz="1000" dirty="0"/>
            </a:p>
          </p:txBody>
        </p:sp>
      </p:grpSp>
      <p:sp>
        <p:nvSpPr>
          <p:cNvPr id="32" name="Szövegdoboz 31"/>
          <p:cNvSpPr txBox="1"/>
          <p:nvPr/>
        </p:nvSpPr>
        <p:spPr>
          <a:xfrm>
            <a:off x="1565568" y="4022680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pirimidin-</a:t>
            </a:r>
            <a:endParaRPr lang="hu-HU" sz="1000" dirty="0" smtClean="0"/>
          </a:p>
          <a:p>
            <a:r>
              <a:rPr lang="hu-HU" sz="1000" dirty="0" err="1" smtClean="0"/>
              <a:t>nukleozid-</a:t>
            </a:r>
            <a:endParaRPr lang="hu-HU" sz="1000" dirty="0" smtClean="0"/>
          </a:p>
          <a:p>
            <a:r>
              <a:rPr lang="hu-HU" sz="1000" dirty="0" err="1" smtClean="0"/>
              <a:t>foszforiláz</a:t>
            </a:r>
            <a:endParaRPr lang="hu-HU" sz="10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12193" y="3146380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uridin</a:t>
            </a:r>
            <a:endParaRPr lang="hu-HU" sz="10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88269" y="3275249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dezoxi-uridin</a:t>
            </a:r>
            <a:endParaRPr lang="hu-HU" sz="10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539552" y="2060848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citidin</a:t>
            </a:r>
            <a:endParaRPr lang="hu-HU" sz="10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539552" y="2204864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dezoxi-</a:t>
            </a:r>
            <a:endParaRPr lang="hu-HU" sz="1000" dirty="0" smtClean="0"/>
          </a:p>
          <a:p>
            <a:r>
              <a:rPr lang="hu-HU" sz="1000" dirty="0" err="1" smtClean="0"/>
              <a:t>citidin</a:t>
            </a:r>
            <a:endParaRPr lang="hu-HU" sz="1000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784825" y="2648089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dezamináz</a:t>
            </a:r>
            <a:endParaRPr lang="hu-HU" sz="1000" dirty="0"/>
          </a:p>
        </p:txBody>
      </p:sp>
      <p:cxnSp>
        <p:nvCxnSpPr>
          <p:cNvPr id="38" name="Egyenes összekötő nyíllal 37"/>
          <p:cNvCxnSpPr/>
          <p:nvPr/>
        </p:nvCxnSpPr>
        <p:spPr>
          <a:xfrm rot="10800000">
            <a:off x="1138669" y="2437605"/>
            <a:ext cx="185199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rot="10800000" flipV="1">
            <a:off x="1007888" y="2437605"/>
            <a:ext cx="1053352" cy="6443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zögletes összekötő 39"/>
          <p:cNvCxnSpPr/>
          <p:nvPr/>
        </p:nvCxnSpPr>
        <p:spPr>
          <a:xfrm rot="5400000">
            <a:off x="261671" y="2571060"/>
            <a:ext cx="1933024" cy="1666114"/>
          </a:xfrm>
          <a:prstGeom prst="bentConnector3">
            <a:avLst>
              <a:gd name="adj1" fmla="val -2111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4167945" y="4306195"/>
          <a:ext cx="948698" cy="866275"/>
        </p:xfrm>
        <a:graphic>
          <a:graphicData uri="http://schemas.openxmlformats.org/presentationml/2006/ole">
            <p:oleObj spid="_x0000_s103433" name="ChemSketch" r:id="rId10" imgW="1094400" imgH="960120" progId="ACD.ChemSketch.20">
              <p:embed/>
            </p:oleObj>
          </a:graphicData>
        </a:graphic>
      </p:graphicFrame>
      <p:sp>
        <p:nvSpPr>
          <p:cNvPr id="42" name="Szövegdoboz 41"/>
          <p:cNvSpPr txBox="1"/>
          <p:nvPr/>
        </p:nvSpPr>
        <p:spPr>
          <a:xfrm>
            <a:off x="1979712" y="2204864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nukleotidázok</a:t>
            </a:r>
            <a:endParaRPr lang="hu-HU" sz="1000" dirty="0"/>
          </a:p>
        </p:txBody>
      </p:sp>
      <p:grpSp>
        <p:nvGrpSpPr>
          <p:cNvPr id="43" name="Csoportba foglalás 173"/>
          <p:cNvGrpSpPr/>
          <p:nvPr/>
        </p:nvGrpSpPr>
        <p:grpSpPr>
          <a:xfrm>
            <a:off x="3052631" y="2179868"/>
            <a:ext cx="841772" cy="400110"/>
            <a:chOff x="2936832" y="1857364"/>
            <a:chExt cx="970508" cy="443601"/>
          </a:xfrm>
        </p:grpSpPr>
        <p:sp>
          <p:nvSpPr>
            <p:cNvPr id="89" name="Szövegdoboz 88"/>
            <p:cNvSpPr txBox="1"/>
            <p:nvPr/>
          </p:nvSpPr>
          <p:spPr>
            <a:xfrm>
              <a:off x="2936832" y="1857364"/>
              <a:ext cx="632440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/>
                <a:t>dTMP</a:t>
              </a:r>
              <a:endParaRPr lang="hu-HU" sz="1000" dirty="0" smtClean="0"/>
            </a:p>
            <a:p>
              <a:r>
                <a:rPr lang="hu-HU" sz="1000" dirty="0" err="1" smtClean="0"/>
                <a:t>dCMP</a:t>
              </a:r>
              <a:endParaRPr lang="hu-HU" sz="1000" dirty="0"/>
            </a:p>
          </p:txBody>
        </p:sp>
        <p:sp>
          <p:nvSpPr>
            <p:cNvPr id="90" name="Szövegdoboz 89"/>
            <p:cNvSpPr txBox="1"/>
            <p:nvPr/>
          </p:nvSpPr>
          <p:spPr>
            <a:xfrm>
              <a:off x="3365461" y="1857364"/>
              <a:ext cx="541879" cy="443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UMP</a:t>
              </a:r>
            </a:p>
            <a:p>
              <a:r>
                <a:rPr lang="hu-HU" sz="1000" dirty="0" smtClean="0"/>
                <a:t>CMP</a:t>
              </a:r>
              <a:endParaRPr lang="hu-HU" sz="1000" dirty="0"/>
            </a:p>
          </p:txBody>
        </p:sp>
      </p:grpSp>
      <p:sp>
        <p:nvSpPr>
          <p:cNvPr id="44" name="Szabadkézi sokszög 43"/>
          <p:cNvSpPr/>
          <p:nvPr/>
        </p:nvSpPr>
        <p:spPr>
          <a:xfrm>
            <a:off x="1565545" y="2566473"/>
            <a:ext cx="280892" cy="438149"/>
          </a:xfrm>
          <a:custGeom>
            <a:avLst/>
            <a:gdLst>
              <a:gd name="connsiteX0" fmla="*/ 323850 w 323850"/>
              <a:gd name="connsiteY0" fmla="*/ 0 h 485775"/>
              <a:gd name="connsiteX1" fmla="*/ 95250 w 323850"/>
              <a:gd name="connsiteY1" fmla="*/ 171450 h 485775"/>
              <a:gd name="connsiteX2" fmla="*/ 0 w 323850"/>
              <a:gd name="connsiteY2" fmla="*/ 485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485775">
                <a:moveTo>
                  <a:pt x="323850" y="0"/>
                </a:moveTo>
                <a:cubicBezTo>
                  <a:pt x="236537" y="45244"/>
                  <a:pt x="149225" y="90488"/>
                  <a:pt x="95250" y="171450"/>
                </a:cubicBezTo>
                <a:cubicBezTo>
                  <a:pt x="41275" y="252413"/>
                  <a:pt x="20637" y="369094"/>
                  <a:pt x="0" y="485775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45" name="Szövegdoboz 44"/>
          <p:cNvSpPr txBox="1"/>
          <p:nvPr/>
        </p:nvSpPr>
        <p:spPr>
          <a:xfrm>
            <a:off x="1441622" y="2953078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46" name="Szabadkézi sokszög 45"/>
          <p:cNvSpPr/>
          <p:nvPr/>
        </p:nvSpPr>
        <p:spPr>
          <a:xfrm>
            <a:off x="388269" y="3395538"/>
            <a:ext cx="147330" cy="652928"/>
          </a:xfrm>
          <a:custGeom>
            <a:avLst/>
            <a:gdLst>
              <a:gd name="connsiteX0" fmla="*/ 7937 w 169862"/>
              <a:gd name="connsiteY0" fmla="*/ 0 h 723900"/>
              <a:gd name="connsiteX1" fmla="*/ 26987 w 169862"/>
              <a:gd name="connsiteY1" fmla="*/ 323850 h 723900"/>
              <a:gd name="connsiteX2" fmla="*/ 169862 w 169862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62" h="723900">
                <a:moveTo>
                  <a:pt x="7937" y="0"/>
                </a:moveTo>
                <a:cubicBezTo>
                  <a:pt x="3968" y="101600"/>
                  <a:pt x="0" y="203200"/>
                  <a:pt x="26987" y="323850"/>
                </a:cubicBezTo>
                <a:cubicBezTo>
                  <a:pt x="53975" y="444500"/>
                  <a:pt x="144462" y="636588"/>
                  <a:pt x="169862" y="72390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47" name="Szövegdoboz 46"/>
          <p:cNvSpPr txBox="1"/>
          <p:nvPr/>
        </p:nvSpPr>
        <p:spPr>
          <a:xfrm>
            <a:off x="1324555" y="2244302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57089" y="4048458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49" name="Szabadkézi sokszög 48"/>
          <p:cNvSpPr/>
          <p:nvPr/>
        </p:nvSpPr>
        <p:spPr>
          <a:xfrm>
            <a:off x="1493937" y="2338826"/>
            <a:ext cx="470907" cy="94503"/>
          </a:xfrm>
          <a:custGeom>
            <a:avLst/>
            <a:gdLst>
              <a:gd name="connsiteX0" fmla="*/ 542925 w 542925"/>
              <a:gd name="connsiteY0" fmla="*/ 104775 h 104775"/>
              <a:gd name="connsiteX1" fmla="*/ 247650 w 542925"/>
              <a:gd name="connsiteY1" fmla="*/ 76200 h 104775"/>
              <a:gd name="connsiteX2" fmla="*/ 0 w 542925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925" h="104775">
                <a:moveTo>
                  <a:pt x="542925" y="104775"/>
                </a:moveTo>
                <a:cubicBezTo>
                  <a:pt x="440531" y="99219"/>
                  <a:pt x="338138" y="93663"/>
                  <a:pt x="247650" y="76200"/>
                </a:cubicBezTo>
                <a:cubicBezTo>
                  <a:pt x="157163" y="58738"/>
                  <a:pt x="58737" y="19050"/>
                  <a:pt x="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grpSp>
        <p:nvGrpSpPr>
          <p:cNvPr id="50" name="Csoportba foglalás 180"/>
          <p:cNvGrpSpPr/>
          <p:nvPr/>
        </p:nvGrpSpPr>
        <p:grpSpPr>
          <a:xfrm>
            <a:off x="636117" y="2695341"/>
            <a:ext cx="195523" cy="386605"/>
            <a:chOff x="1000125" y="2285992"/>
            <a:chExt cx="225425" cy="428628"/>
          </a:xfrm>
        </p:grpSpPr>
        <p:cxnSp>
          <p:nvCxnSpPr>
            <p:cNvPr id="87" name="Egyenes összekötő nyíllal 86"/>
            <p:cNvCxnSpPr/>
            <p:nvPr/>
          </p:nvCxnSpPr>
          <p:spPr>
            <a:xfrm rot="5400000">
              <a:off x="1008800" y="249951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zabadkézi sokszög 87"/>
            <p:cNvSpPr/>
            <p:nvPr/>
          </p:nvSpPr>
          <p:spPr>
            <a:xfrm>
              <a:off x="1000125" y="2295525"/>
              <a:ext cx="225425" cy="400050"/>
            </a:xfrm>
            <a:custGeom>
              <a:avLst/>
              <a:gdLst>
                <a:gd name="connsiteX0" fmla="*/ 38100 w 225425"/>
                <a:gd name="connsiteY0" fmla="*/ 0 h 400050"/>
                <a:gd name="connsiteX1" fmla="*/ 219075 w 225425"/>
                <a:gd name="connsiteY1" fmla="*/ 142875 h 400050"/>
                <a:gd name="connsiteX2" fmla="*/ 0 w 225425"/>
                <a:gd name="connsiteY2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25" h="400050">
                  <a:moveTo>
                    <a:pt x="38100" y="0"/>
                  </a:moveTo>
                  <a:cubicBezTo>
                    <a:pt x="131762" y="38100"/>
                    <a:pt x="225425" y="76200"/>
                    <a:pt x="219075" y="142875"/>
                  </a:cubicBezTo>
                  <a:cubicBezTo>
                    <a:pt x="212725" y="209550"/>
                    <a:pt x="31750" y="373063"/>
                    <a:pt x="0" y="40005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sz="1000"/>
            </a:p>
          </p:txBody>
        </p:sp>
      </p:grpSp>
      <p:sp>
        <p:nvSpPr>
          <p:cNvPr id="51" name="Szövegdoboz 50"/>
          <p:cNvSpPr txBox="1"/>
          <p:nvPr/>
        </p:nvSpPr>
        <p:spPr>
          <a:xfrm>
            <a:off x="388269" y="3017512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NH</a:t>
            </a:r>
            <a:r>
              <a:rPr lang="hu-HU" sz="1000" baseline="-25000" dirty="0" smtClean="0"/>
              <a:t>4</a:t>
            </a:r>
            <a:r>
              <a:rPr lang="hu-HU" sz="1000" baseline="30000" dirty="0" smtClean="0"/>
              <a:t>+</a:t>
            </a:r>
            <a:endParaRPr lang="hu-HU" sz="1000" baseline="300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388269" y="2630907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sp>
        <p:nvSpPr>
          <p:cNvPr id="53" name="Szabadkézi sokszög 52"/>
          <p:cNvSpPr/>
          <p:nvPr/>
        </p:nvSpPr>
        <p:spPr>
          <a:xfrm>
            <a:off x="776584" y="2592254"/>
            <a:ext cx="2718043" cy="1761188"/>
          </a:xfrm>
          <a:custGeom>
            <a:avLst/>
            <a:gdLst>
              <a:gd name="connsiteX0" fmla="*/ 0 w 3133725"/>
              <a:gd name="connsiteY0" fmla="*/ 1952625 h 1952625"/>
              <a:gd name="connsiteX1" fmla="*/ 1133475 w 3133725"/>
              <a:gd name="connsiteY1" fmla="*/ 838200 h 1952625"/>
              <a:gd name="connsiteX2" fmla="*/ 2733675 w 3133725"/>
              <a:gd name="connsiteY2" fmla="*/ 247650 h 1952625"/>
              <a:gd name="connsiteX3" fmla="*/ 3133725 w 3133725"/>
              <a:gd name="connsiteY3" fmla="*/ 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725" h="1952625">
                <a:moveTo>
                  <a:pt x="0" y="1952625"/>
                </a:moveTo>
                <a:cubicBezTo>
                  <a:pt x="338931" y="1537493"/>
                  <a:pt x="677863" y="1122362"/>
                  <a:pt x="1133475" y="838200"/>
                </a:cubicBezTo>
                <a:cubicBezTo>
                  <a:pt x="1589087" y="554038"/>
                  <a:pt x="2400300" y="387350"/>
                  <a:pt x="2733675" y="247650"/>
                </a:cubicBezTo>
                <a:cubicBezTo>
                  <a:pt x="3067050" y="107950"/>
                  <a:pt x="3100387" y="53975"/>
                  <a:pt x="313372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4" name="Szabadkézi sokszög 53"/>
          <p:cNvSpPr/>
          <p:nvPr/>
        </p:nvSpPr>
        <p:spPr>
          <a:xfrm>
            <a:off x="1173137" y="2492024"/>
            <a:ext cx="1445767" cy="534084"/>
          </a:xfrm>
          <a:custGeom>
            <a:avLst/>
            <a:gdLst>
              <a:gd name="connsiteX0" fmla="*/ 0 w 1666875"/>
              <a:gd name="connsiteY0" fmla="*/ 73025 h 592138"/>
              <a:gd name="connsiteX1" fmla="*/ 581025 w 1666875"/>
              <a:gd name="connsiteY1" fmla="*/ 73025 h 592138"/>
              <a:gd name="connsiteX2" fmla="*/ 962025 w 1666875"/>
              <a:gd name="connsiteY2" fmla="*/ 511175 h 592138"/>
              <a:gd name="connsiteX3" fmla="*/ 1666875 w 1666875"/>
              <a:gd name="connsiteY3" fmla="*/ 558800 h 5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75" h="592138">
                <a:moveTo>
                  <a:pt x="0" y="73025"/>
                </a:moveTo>
                <a:cubicBezTo>
                  <a:pt x="210343" y="36512"/>
                  <a:pt x="420687" y="0"/>
                  <a:pt x="581025" y="73025"/>
                </a:cubicBezTo>
                <a:cubicBezTo>
                  <a:pt x="741363" y="146050"/>
                  <a:pt x="781050" y="430212"/>
                  <a:pt x="962025" y="511175"/>
                </a:cubicBezTo>
                <a:cubicBezTo>
                  <a:pt x="1143000" y="592138"/>
                  <a:pt x="1517650" y="554037"/>
                  <a:pt x="1666875" y="5588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5" name="Szabadkézi sokszög 54"/>
          <p:cNvSpPr/>
          <p:nvPr/>
        </p:nvSpPr>
        <p:spPr>
          <a:xfrm>
            <a:off x="1156614" y="3219409"/>
            <a:ext cx="842676" cy="110254"/>
          </a:xfrm>
          <a:custGeom>
            <a:avLst/>
            <a:gdLst>
              <a:gd name="connsiteX0" fmla="*/ 0 w 971550"/>
              <a:gd name="connsiteY0" fmla="*/ 104775 h 122238"/>
              <a:gd name="connsiteX1" fmla="*/ 628650 w 971550"/>
              <a:gd name="connsiteY1" fmla="*/ 104775 h 122238"/>
              <a:gd name="connsiteX2" fmla="*/ 971550 w 971550"/>
              <a:gd name="connsiteY2" fmla="*/ 0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122238">
                <a:moveTo>
                  <a:pt x="0" y="104775"/>
                </a:moveTo>
                <a:cubicBezTo>
                  <a:pt x="233362" y="113506"/>
                  <a:pt x="466725" y="122238"/>
                  <a:pt x="628650" y="104775"/>
                </a:cubicBezTo>
                <a:cubicBezTo>
                  <a:pt x="790575" y="87313"/>
                  <a:pt x="909638" y="26987"/>
                  <a:pt x="97155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6" name="Téglalap 55"/>
          <p:cNvSpPr/>
          <p:nvPr/>
        </p:nvSpPr>
        <p:spPr>
          <a:xfrm>
            <a:off x="3052631" y="2179868"/>
            <a:ext cx="743543" cy="3221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7" name="Szabadkézi sokszög 56"/>
          <p:cNvSpPr/>
          <p:nvPr/>
        </p:nvSpPr>
        <p:spPr>
          <a:xfrm>
            <a:off x="2453674" y="2746895"/>
            <a:ext cx="520476" cy="210483"/>
          </a:xfrm>
          <a:custGeom>
            <a:avLst/>
            <a:gdLst>
              <a:gd name="connsiteX0" fmla="*/ 0 w 600075"/>
              <a:gd name="connsiteY0" fmla="*/ 28575 h 233362"/>
              <a:gd name="connsiteX1" fmla="*/ 323850 w 600075"/>
              <a:gd name="connsiteY1" fmla="*/ 228600 h 233362"/>
              <a:gd name="connsiteX2" fmla="*/ 600075 w 600075"/>
              <a:gd name="connsiteY2" fmla="*/ 0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233362">
                <a:moveTo>
                  <a:pt x="0" y="28575"/>
                </a:moveTo>
                <a:cubicBezTo>
                  <a:pt x="111919" y="130968"/>
                  <a:pt x="223838" y="233362"/>
                  <a:pt x="323850" y="228600"/>
                </a:cubicBezTo>
                <a:cubicBezTo>
                  <a:pt x="423862" y="223838"/>
                  <a:pt x="511968" y="111919"/>
                  <a:pt x="60007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58" name="Szövegdoboz 57"/>
          <p:cNvSpPr txBox="1"/>
          <p:nvPr/>
        </p:nvSpPr>
        <p:spPr>
          <a:xfrm>
            <a:off x="2247126" y="2566473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ATP</a:t>
            </a:r>
            <a:endParaRPr lang="hu-HU" sz="1000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2804783" y="256647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ADP</a:t>
            </a:r>
            <a:endParaRPr lang="hu-HU" sz="1000" dirty="0"/>
          </a:p>
        </p:txBody>
      </p:sp>
      <p:sp>
        <p:nvSpPr>
          <p:cNvPr id="60" name="Szövegdoboz 59"/>
          <p:cNvSpPr txBox="1"/>
          <p:nvPr/>
        </p:nvSpPr>
        <p:spPr>
          <a:xfrm rot="20487533">
            <a:off x="1887611" y="2909501"/>
            <a:ext cx="1869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pirimidin-nukleozid-kinázok</a:t>
            </a:r>
            <a:endParaRPr lang="hu-HU" sz="1000" dirty="0"/>
          </a:p>
        </p:txBody>
      </p:sp>
      <p:sp>
        <p:nvSpPr>
          <p:cNvPr id="61" name="Szabadkézi sokszög 60"/>
          <p:cNvSpPr/>
          <p:nvPr/>
        </p:nvSpPr>
        <p:spPr>
          <a:xfrm>
            <a:off x="1065737" y="3494326"/>
            <a:ext cx="1272275" cy="478241"/>
          </a:xfrm>
          <a:custGeom>
            <a:avLst/>
            <a:gdLst>
              <a:gd name="connsiteX0" fmla="*/ 0 w 1466850"/>
              <a:gd name="connsiteY0" fmla="*/ 0 h 530225"/>
              <a:gd name="connsiteX1" fmla="*/ 114300 w 1466850"/>
              <a:gd name="connsiteY1" fmla="*/ 314325 h 530225"/>
              <a:gd name="connsiteX2" fmla="*/ 561975 w 1466850"/>
              <a:gd name="connsiteY2" fmla="*/ 495300 h 530225"/>
              <a:gd name="connsiteX3" fmla="*/ 1466850 w 1466850"/>
              <a:gd name="connsiteY3" fmla="*/ 523875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0" h="530225">
                <a:moveTo>
                  <a:pt x="0" y="0"/>
                </a:moveTo>
                <a:cubicBezTo>
                  <a:pt x="10318" y="115887"/>
                  <a:pt x="20637" y="231775"/>
                  <a:pt x="114300" y="314325"/>
                </a:cubicBezTo>
                <a:cubicBezTo>
                  <a:pt x="207963" y="396875"/>
                  <a:pt x="336550" y="460375"/>
                  <a:pt x="561975" y="495300"/>
                </a:cubicBezTo>
                <a:cubicBezTo>
                  <a:pt x="787400" y="530225"/>
                  <a:pt x="1295400" y="527050"/>
                  <a:pt x="1466850" y="523875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62" name="Szabadkézi sokszög 61"/>
          <p:cNvSpPr/>
          <p:nvPr/>
        </p:nvSpPr>
        <p:spPr>
          <a:xfrm>
            <a:off x="850938" y="4533857"/>
            <a:ext cx="1454029" cy="60138"/>
          </a:xfrm>
          <a:custGeom>
            <a:avLst/>
            <a:gdLst>
              <a:gd name="connsiteX0" fmla="*/ 0 w 1676400"/>
              <a:gd name="connsiteY0" fmla="*/ 0 h 66675"/>
              <a:gd name="connsiteX1" fmla="*/ 342900 w 1676400"/>
              <a:gd name="connsiteY1" fmla="*/ 57150 h 66675"/>
              <a:gd name="connsiteX2" fmla="*/ 1676400 w 1676400"/>
              <a:gd name="connsiteY2" fmla="*/ 5715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66675">
                <a:moveTo>
                  <a:pt x="0" y="0"/>
                </a:moveTo>
                <a:cubicBezTo>
                  <a:pt x="31750" y="23812"/>
                  <a:pt x="63500" y="47625"/>
                  <a:pt x="342900" y="57150"/>
                </a:cubicBezTo>
                <a:cubicBezTo>
                  <a:pt x="622300" y="66675"/>
                  <a:pt x="1676400" y="57150"/>
                  <a:pt x="1676400" y="5715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63" name="Szövegdoboz 62"/>
          <p:cNvSpPr txBox="1"/>
          <p:nvPr/>
        </p:nvSpPr>
        <p:spPr>
          <a:xfrm>
            <a:off x="1937317" y="3404117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(</a:t>
            </a:r>
            <a:r>
              <a:rPr lang="hu-HU" sz="1000" dirty="0" err="1" smtClean="0"/>
              <a:t>dezoxi</a:t>
            </a:r>
            <a:r>
              <a:rPr lang="hu-HU" sz="1000" dirty="0" smtClean="0"/>
              <a:t>)</a:t>
            </a:r>
          </a:p>
          <a:p>
            <a:r>
              <a:rPr lang="hu-HU" sz="1000" dirty="0" smtClean="0"/>
              <a:t>ribóz-1-P</a:t>
            </a:r>
            <a:endParaRPr lang="hu-HU" sz="1000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1524251" y="3502917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</a:t>
            </a:r>
            <a:r>
              <a:rPr lang="hu-HU" sz="1000" baseline="-25000" dirty="0" smtClean="0"/>
              <a:t>i</a:t>
            </a:r>
            <a:endParaRPr lang="hu-HU" sz="1000" baseline="-25000" dirty="0"/>
          </a:p>
        </p:txBody>
      </p:sp>
      <p:sp>
        <p:nvSpPr>
          <p:cNvPr id="65" name="Szabadkézi sokszög 64"/>
          <p:cNvSpPr/>
          <p:nvPr/>
        </p:nvSpPr>
        <p:spPr>
          <a:xfrm>
            <a:off x="1627521" y="3700514"/>
            <a:ext cx="561784" cy="260599"/>
          </a:xfrm>
          <a:custGeom>
            <a:avLst/>
            <a:gdLst>
              <a:gd name="connsiteX0" fmla="*/ 0 w 647700"/>
              <a:gd name="connsiteY0" fmla="*/ 0 h 288925"/>
              <a:gd name="connsiteX1" fmla="*/ 257175 w 647700"/>
              <a:gd name="connsiteY1" fmla="*/ 285750 h 288925"/>
              <a:gd name="connsiteX2" fmla="*/ 647700 w 647700"/>
              <a:gd name="connsiteY2" fmla="*/ 1905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288925">
                <a:moveTo>
                  <a:pt x="0" y="0"/>
                </a:moveTo>
                <a:cubicBezTo>
                  <a:pt x="74612" y="141287"/>
                  <a:pt x="149225" y="282575"/>
                  <a:pt x="257175" y="285750"/>
                </a:cubicBezTo>
                <a:cubicBezTo>
                  <a:pt x="365125" y="288925"/>
                  <a:pt x="585788" y="61913"/>
                  <a:pt x="647700" y="1905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cxnSp>
        <p:nvCxnSpPr>
          <p:cNvPr id="66" name="Egyenes összekötő nyíllal 65"/>
          <p:cNvCxnSpPr/>
          <p:nvPr/>
        </p:nvCxnSpPr>
        <p:spPr>
          <a:xfrm>
            <a:off x="3486364" y="3984024"/>
            <a:ext cx="61961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zabadkézi sokszög 66"/>
          <p:cNvSpPr/>
          <p:nvPr/>
        </p:nvSpPr>
        <p:spPr>
          <a:xfrm>
            <a:off x="3478103" y="3743470"/>
            <a:ext cx="553522" cy="241984"/>
          </a:xfrm>
          <a:custGeom>
            <a:avLst/>
            <a:gdLst>
              <a:gd name="connsiteX0" fmla="*/ 0 w 638175"/>
              <a:gd name="connsiteY0" fmla="*/ 0 h 268287"/>
              <a:gd name="connsiteX1" fmla="*/ 285750 w 638175"/>
              <a:gd name="connsiteY1" fmla="*/ 266700 h 268287"/>
              <a:gd name="connsiteX2" fmla="*/ 638175 w 638175"/>
              <a:gd name="connsiteY2" fmla="*/ 9525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5" h="268287">
                <a:moveTo>
                  <a:pt x="0" y="0"/>
                </a:moveTo>
                <a:cubicBezTo>
                  <a:pt x="89694" y="132556"/>
                  <a:pt x="179388" y="265113"/>
                  <a:pt x="285750" y="266700"/>
                </a:cubicBezTo>
                <a:cubicBezTo>
                  <a:pt x="392112" y="268287"/>
                  <a:pt x="638175" y="9525"/>
                  <a:pt x="638175" y="9525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68" name="Szövegdoboz 67"/>
          <p:cNvSpPr txBox="1"/>
          <p:nvPr/>
        </p:nvSpPr>
        <p:spPr>
          <a:xfrm>
            <a:off x="3300478" y="3532985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NADPH</a:t>
            </a:r>
            <a:endParaRPr lang="hu-HU" sz="1000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3796173" y="3532985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NADP</a:t>
            </a:r>
            <a:r>
              <a:rPr lang="hu-HU" sz="1000" baseline="30000" dirty="0" smtClean="0"/>
              <a:t>+</a:t>
            </a:r>
            <a:endParaRPr lang="hu-HU" sz="1000" baseline="30000" dirty="0"/>
          </a:p>
        </p:txBody>
      </p:sp>
      <p:cxnSp>
        <p:nvCxnSpPr>
          <p:cNvPr id="70" name="Egyenes összekötő nyíllal 69"/>
          <p:cNvCxnSpPr/>
          <p:nvPr/>
        </p:nvCxnSpPr>
        <p:spPr>
          <a:xfrm>
            <a:off x="5221297" y="3984024"/>
            <a:ext cx="61961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zabadkézi sokszög 70"/>
          <p:cNvSpPr/>
          <p:nvPr/>
        </p:nvSpPr>
        <p:spPr>
          <a:xfrm>
            <a:off x="5258451" y="3756355"/>
            <a:ext cx="462646" cy="231961"/>
          </a:xfrm>
          <a:custGeom>
            <a:avLst/>
            <a:gdLst>
              <a:gd name="connsiteX0" fmla="*/ 0 w 533400"/>
              <a:gd name="connsiteY0" fmla="*/ 0 h 257175"/>
              <a:gd name="connsiteX1" fmla="*/ 152400 w 533400"/>
              <a:gd name="connsiteY1" fmla="*/ 209550 h 257175"/>
              <a:gd name="connsiteX2" fmla="*/ 533400 w 533400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57175">
                <a:moveTo>
                  <a:pt x="0" y="0"/>
                </a:moveTo>
                <a:cubicBezTo>
                  <a:pt x="31750" y="83344"/>
                  <a:pt x="63500" y="166688"/>
                  <a:pt x="152400" y="209550"/>
                </a:cubicBezTo>
                <a:cubicBezTo>
                  <a:pt x="241300" y="252413"/>
                  <a:pt x="533400" y="257175"/>
                  <a:pt x="533400" y="2571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2" name="Szövegdoboz 71"/>
          <p:cNvSpPr txBox="1"/>
          <p:nvPr/>
        </p:nvSpPr>
        <p:spPr>
          <a:xfrm>
            <a:off x="5097373" y="353298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cxnSp>
        <p:nvCxnSpPr>
          <p:cNvPr id="73" name="Egyenes összekötő nyíllal 72"/>
          <p:cNvCxnSpPr/>
          <p:nvPr/>
        </p:nvCxnSpPr>
        <p:spPr>
          <a:xfrm>
            <a:off x="6890137" y="3984024"/>
            <a:ext cx="619619" cy="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zabadkézi sokszög 73"/>
          <p:cNvSpPr/>
          <p:nvPr/>
        </p:nvSpPr>
        <p:spPr>
          <a:xfrm>
            <a:off x="6898376" y="3743470"/>
            <a:ext cx="536999" cy="249144"/>
          </a:xfrm>
          <a:custGeom>
            <a:avLst/>
            <a:gdLst>
              <a:gd name="connsiteX0" fmla="*/ 0 w 619125"/>
              <a:gd name="connsiteY0" fmla="*/ 0 h 276225"/>
              <a:gd name="connsiteX1" fmla="*/ 266700 w 619125"/>
              <a:gd name="connsiteY1" fmla="*/ 276225 h 276225"/>
              <a:gd name="connsiteX2" fmla="*/ 619125 w 619125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5" h="276225">
                <a:moveTo>
                  <a:pt x="0" y="0"/>
                </a:moveTo>
                <a:cubicBezTo>
                  <a:pt x="81756" y="138112"/>
                  <a:pt x="163513" y="276225"/>
                  <a:pt x="266700" y="276225"/>
                </a:cubicBezTo>
                <a:cubicBezTo>
                  <a:pt x="369887" y="276225"/>
                  <a:pt x="619125" y="0"/>
                  <a:pt x="619125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5" name="Szövegdoboz 74"/>
          <p:cNvSpPr txBox="1"/>
          <p:nvPr/>
        </p:nvSpPr>
        <p:spPr>
          <a:xfrm>
            <a:off x="6708382" y="353298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</a:t>
            </a:r>
            <a:r>
              <a:rPr lang="hu-HU" sz="1000" baseline="-25000" dirty="0" smtClean="0"/>
              <a:t>2</a:t>
            </a:r>
            <a:r>
              <a:rPr lang="hu-HU" sz="1000" dirty="0" smtClean="0"/>
              <a:t>0</a:t>
            </a:r>
            <a:endParaRPr lang="hu-HU" sz="1000" dirty="0"/>
          </a:p>
        </p:txBody>
      </p:sp>
      <p:grpSp>
        <p:nvGrpSpPr>
          <p:cNvPr id="76" name="Csoportba foglalás 219"/>
          <p:cNvGrpSpPr/>
          <p:nvPr/>
        </p:nvGrpSpPr>
        <p:grpSpPr>
          <a:xfrm>
            <a:off x="7266039" y="3404117"/>
            <a:ext cx="546945" cy="375088"/>
            <a:chOff x="8643542" y="3071810"/>
            <a:chExt cx="630592" cy="415859"/>
          </a:xfrm>
        </p:grpSpPr>
        <p:sp>
          <p:nvSpPr>
            <p:cNvPr id="85" name="Szövegdoboz 84"/>
            <p:cNvSpPr txBox="1"/>
            <p:nvPr/>
          </p:nvSpPr>
          <p:spPr>
            <a:xfrm>
              <a:off x="8643542" y="3071810"/>
              <a:ext cx="630592" cy="27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HCO</a:t>
              </a:r>
              <a:r>
                <a:rPr lang="hu-HU" sz="1000" baseline="-25000" dirty="0" smtClean="0"/>
                <a:t>3</a:t>
              </a:r>
              <a:r>
                <a:rPr lang="hu-HU" sz="1000" baseline="30000" dirty="0" smtClean="0"/>
                <a:t>-</a:t>
              </a:r>
              <a:endParaRPr lang="hu-HU" sz="1000" baseline="30000" dirty="0"/>
            </a:p>
          </p:txBody>
        </p:sp>
        <p:sp>
          <p:nvSpPr>
            <p:cNvPr id="86" name="Szövegdoboz 85"/>
            <p:cNvSpPr txBox="1"/>
            <p:nvPr/>
          </p:nvSpPr>
          <p:spPr>
            <a:xfrm>
              <a:off x="8643542" y="3214685"/>
              <a:ext cx="540032" cy="27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/>
                <a:t>NH</a:t>
              </a:r>
              <a:r>
                <a:rPr lang="hu-HU" sz="1000" baseline="-25000" dirty="0" smtClean="0"/>
                <a:t>4</a:t>
              </a:r>
              <a:r>
                <a:rPr lang="hu-HU" sz="1000" baseline="30000" dirty="0" smtClean="0"/>
                <a:t>+</a:t>
              </a:r>
              <a:endParaRPr lang="hu-HU" sz="1000" baseline="30000" dirty="0"/>
            </a:p>
          </p:txBody>
        </p:sp>
      </p:grpSp>
      <p:sp>
        <p:nvSpPr>
          <p:cNvPr id="77" name="Téglalap 76"/>
          <p:cNvSpPr/>
          <p:nvPr/>
        </p:nvSpPr>
        <p:spPr>
          <a:xfrm>
            <a:off x="467544" y="2132856"/>
            <a:ext cx="681581" cy="5040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8" name="Téglalap 77"/>
          <p:cNvSpPr/>
          <p:nvPr/>
        </p:nvSpPr>
        <p:spPr>
          <a:xfrm>
            <a:off x="450231" y="3176453"/>
            <a:ext cx="619619" cy="2920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79" name="Téglalap 78"/>
          <p:cNvSpPr/>
          <p:nvPr/>
        </p:nvSpPr>
        <p:spPr>
          <a:xfrm>
            <a:off x="78460" y="4370628"/>
            <a:ext cx="681581" cy="3545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80" name="Szabadkézi sokszög 79"/>
          <p:cNvSpPr/>
          <p:nvPr/>
        </p:nvSpPr>
        <p:spPr>
          <a:xfrm>
            <a:off x="3147642" y="2592254"/>
            <a:ext cx="559030" cy="1056713"/>
          </a:xfrm>
          <a:custGeom>
            <a:avLst/>
            <a:gdLst>
              <a:gd name="connsiteX0" fmla="*/ 0 w 644525"/>
              <a:gd name="connsiteY0" fmla="*/ 1171575 h 1171575"/>
              <a:gd name="connsiteX1" fmla="*/ 542925 w 644525"/>
              <a:gd name="connsiteY1" fmla="*/ 771525 h 1171575"/>
              <a:gd name="connsiteX2" fmla="*/ 609600 w 644525"/>
              <a:gd name="connsiteY2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525" h="1171575">
                <a:moveTo>
                  <a:pt x="0" y="1171575"/>
                </a:moveTo>
                <a:cubicBezTo>
                  <a:pt x="220662" y="1069181"/>
                  <a:pt x="441325" y="966787"/>
                  <a:pt x="542925" y="771525"/>
                </a:cubicBezTo>
                <a:cubicBezTo>
                  <a:pt x="644525" y="576263"/>
                  <a:pt x="604838" y="128587"/>
                  <a:pt x="60960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81" name="Szabadkézi sokszög 80"/>
          <p:cNvSpPr/>
          <p:nvPr/>
        </p:nvSpPr>
        <p:spPr>
          <a:xfrm>
            <a:off x="3668118" y="2703940"/>
            <a:ext cx="280892" cy="627155"/>
          </a:xfrm>
          <a:custGeom>
            <a:avLst/>
            <a:gdLst>
              <a:gd name="connsiteX0" fmla="*/ 266700 w 323850"/>
              <a:gd name="connsiteY0" fmla="*/ 695325 h 695325"/>
              <a:gd name="connsiteX1" fmla="*/ 9525 w 323850"/>
              <a:gd name="connsiteY1" fmla="*/ 400050 h 695325"/>
              <a:gd name="connsiteX2" fmla="*/ 323850 w 32385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695325">
                <a:moveTo>
                  <a:pt x="266700" y="695325"/>
                </a:moveTo>
                <a:cubicBezTo>
                  <a:pt x="133350" y="605631"/>
                  <a:pt x="0" y="515938"/>
                  <a:pt x="9525" y="400050"/>
                </a:cubicBezTo>
                <a:cubicBezTo>
                  <a:pt x="19050" y="284163"/>
                  <a:pt x="171450" y="142081"/>
                  <a:pt x="323850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000"/>
          </a:p>
        </p:txBody>
      </p:sp>
      <p:sp>
        <p:nvSpPr>
          <p:cNvPr id="82" name="Szövegdoboz 81"/>
          <p:cNvSpPr txBox="1"/>
          <p:nvPr/>
        </p:nvSpPr>
        <p:spPr>
          <a:xfrm>
            <a:off x="3858135" y="3275249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PRPP</a:t>
            </a:r>
            <a:endParaRPr lang="hu-HU" sz="1000" dirty="0"/>
          </a:p>
        </p:txBody>
      </p:sp>
      <p:sp>
        <p:nvSpPr>
          <p:cNvPr id="83" name="Szövegdoboz 82"/>
          <p:cNvSpPr txBox="1"/>
          <p:nvPr/>
        </p:nvSpPr>
        <p:spPr>
          <a:xfrm>
            <a:off x="3920097" y="2566473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PP</a:t>
            </a:r>
            <a:r>
              <a:rPr lang="hu-HU" sz="1000" baseline="-25000" dirty="0" err="1" smtClean="0"/>
              <a:t>i</a:t>
            </a:r>
            <a:endParaRPr lang="hu-HU" sz="1000" baseline="-25000" dirty="0"/>
          </a:p>
        </p:txBody>
      </p:sp>
      <p:sp>
        <p:nvSpPr>
          <p:cNvPr id="84" name="Szövegdoboz 83"/>
          <p:cNvSpPr txBox="1"/>
          <p:nvPr/>
        </p:nvSpPr>
        <p:spPr>
          <a:xfrm>
            <a:off x="3730076" y="2798442"/>
            <a:ext cx="982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uracil-</a:t>
            </a:r>
            <a:endParaRPr lang="hu-HU" sz="1000" dirty="0" smtClean="0"/>
          </a:p>
          <a:p>
            <a:r>
              <a:rPr lang="hu-HU" sz="1000" dirty="0" err="1" smtClean="0"/>
              <a:t>foszforibozil-</a:t>
            </a:r>
            <a:endParaRPr lang="hu-HU" sz="1000" dirty="0" smtClean="0"/>
          </a:p>
          <a:p>
            <a:r>
              <a:rPr lang="hu-HU" sz="1000" dirty="0" err="1" smtClean="0"/>
              <a:t>transzferáz</a:t>
            </a:r>
            <a:endParaRPr lang="hu-HU" sz="1000" dirty="0"/>
          </a:p>
        </p:txBody>
      </p:sp>
      <p:sp>
        <p:nvSpPr>
          <p:cNvPr id="5" name="Szabadkézi sokszög 4"/>
          <p:cNvSpPr/>
          <p:nvPr/>
        </p:nvSpPr>
        <p:spPr>
          <a:xfrm>
            <a:off x="0" y="1844824"/>
            <a:ext cx="4572000" cy="2972541"/>
          </a:xfrm>
          <a:custGeom>
            <a:avLst/>
            <a:gdLst>
              <a:gd name="connsiteX0" fmla="*/ 209550 w 5086350"/>
              <a:gd name="connsiteY0" fmla="*/ 9525 h 3295650"/>
              <a:gd name="connsiteX1" fmla="*/ 5076825 w 5086350"/>
              <a:gd name="connsiteY1" fmla="*/ 9525 h 3295650"/>
              <a:gd name="connsiteX2" fmla="*/ 5086350 w 5086350"/>
              <a:gd name="connsiteY2" fmla="*/ 1866900 h 3295650"/>
              <a:gd name="connsiteX3" fmla="*/ 4038600 w 5086350"/>
              <a:gd name="connsiteY3" fmla="*/ 1866900 h 3295650"/>
              <a:gd name="connsiteX4" fmla="*/ 3571875 w 5086350"/>
              <a:gd name="connsiteY4" fmla="*/ 1419225 h 3295650"/>
              <a:gd name="connsiteX5" fmla="*/ 1800225 w 5086350"/>
              <a:gd name="connsiteY5" fmla="*/ 1895475 h 3295650"/>
              <a:gd name="connsiteX6" fmla="*/ 1104900 w 5086350"/>
              <a:gd name="connsiteY6" fmla="*/ 3295650 h 3295650"/>
              <a:gd name="connsiteX7" fmla="*/ 0 w 5086350"/>
              <a:gd name="connsiteY7" fmla="*/ 3295650 h 3295650"/>
              <a:gd name="connsiteX8" fmla="*/ 19050 w 5086350"/>
              <a:gd name="connsiteY8" fmla="*/ 0 h 3295650"/>
              <a:gd name="connsiteX9" fmla="*/ 209550 w 5086350"/>
              <a:gd name="connsiteY9" fmla="*/ 9525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6350" h="3295650">
                <a:moveTo>
                  <a:pt x="209550" y="9525"/>
                </a:moveTo>
                <a:lnTo>
                  <a:pt x="5076825" y="9525"/>
                </a:lnTo>
                <a:lnTo>
                  <a:pt x="5086350" y="1866900"/>
                </a:lnTo>
                <a:lnTo>
                  <a:pt x="4038600" y="1866900"/>
                </a:lnTo>
                <a:lnTo>
                  <a:pt x="3571875" y="1419225"/>
                </a:lnTo>
                <a:lnTo>
                  <a:pt x="1800225" y="1895475"/>
                </a:lnTo>
                <a:lnTo>
                  <a:pt x="1104900" y="3295650"/>
                </a:lnTo>
                <a:lnTo>
                  <a:pt x="0" y="3295650"/>
                </a:lnTo>
                <a:lnTo>
                  <a:pt x="19050" y="0"/>
                </a:lnTo>
                <a:lnTo>
                  <a:pt x="209550" y="9525"/>
                </a:lnTo>
                <a:close/>
              </a:path>
            </a:pathLst>
          </a:cu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620713"/>
            <a:ext cx="457041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47675" y="1236663"/>
            <a:ext cx="22028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 smtClean="0"/>
              <a:t>Pirimidin</a:t>
            </a:r>
            <a:endParaRPr lang="hu-HU" sz="2800" dirty="0" smtClean="0"/>
          </a:p>
          <a:p>
            <a:r>
              <a:rPr lang="hu-HU" sz="2800" dirty="0" err="1" smtClean="0"/>
              <a:t>nukleotidok</a:t>
            </a:r>
            <a:endParaRPr lang="hu-HU" sz="2800" dirty="0"/>
          </a:p>
          <a:p>
            <a:r>
              <a:rPr lang="hu-HU" sz="2800" dirty="0"/>
              <a:t>átalakulása</a:t>
            </a:r>
          </a:p>
          <a:p>
            <a:r>
              <a:rPr lang="hu-HU" sz="2800" dirty="0"/>
              <a:t>egymásba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448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nukleotidok szerepe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76247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 sz="2800"/>
              <a:t>Energiatárolás (pl. ATP)</a:t>
            </a:r>
          </a:p>
          <a:p>
            <a:pPr>
              <a:buFontTx/>
              <a:buChar char="-"/>
            </a:pPr>
            <a:r>
              <a:rPr lang="hu-HU" sz="2800"/>
              <a:t>Reguláció (pl. cAMP)</a:t>
            </a:r>
          </a:p>
          <a:p>
            <a:pPr>
              <a:buFontTx/>
              <a:buChar char="-"/>
            </a:pPr>
            <a:r>
              <a:rPr lang="hu-HU" sz="2800"/>
              <a:t>Koenzimek, prosztetikus csoportok</a:t>
            </a:r>
          </a:p>
          <a:p>
            <a:r>
              <a:rPr lang="hu-HU" sz="2800"/>
              <a:t>(pl. NAD, NADP, FAD, FMN, CoA)</a:t>
            </a:r>
          </a:p>
          <a:p>
            <a:pPr>
              <a:buFontTx/>
              <a:buChar char="-"/>
            </a:pPr>
            <a:r>
              <a:rPr lang="hu-HU" sz="2800"/>
              <a:t>Anyagcsere-intermedierek (pl. UDP-glukóz)</a:t>
            </a:r>
          </a:p>
          <a:p>
            <a:pPr>
              <a:buFontTx/>
              <a:buChar char="-"/>
            </a:pPr>
            <a:r>
              <a:rPr lang="hu-HU" sz="2800"/>
              <a:t>Nukleinsav-építőelemek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133600"/>
            <a:ext cx="3238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835150" y="404813"/>
            <a:ext cx="524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dezoxiribonukleinsav (DNS)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5132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Feladata:Információ tárolása,</a:t>
            </a:r>
          </a:p>
          <a:p>
            <a:r>
              <a:rPr lang="hu-HU"/>
              <a:t>örökítése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808038" y="2316163"/>
            <a:ext cx="348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Két szálú hélix</a:t>
            </a:r>
          </a:p>
          <a:p>
            <a:r>
              <a:rPr lang="hu-HU"/>
              <a:t>Antiparalel lefutású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827088" y="3644900"/>
            <a:ext cx="218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Dezoxiribóz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879475" y="4476750"/>
            <a:ext cx="178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A, C, T,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40957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213100"/>
            <a:ext cx="2943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268413"/>
            <a:ext cx="46482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411413" y="404813"/>
            <a:ext cx="3903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Ribonukleinsav (RNS)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37068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Feladata:</a:t>
            </a:r>
          </a:p>
          <a:p>
            <a:r>
              <a:rPr lang="hu-HU"/>
              <a:t>Információ olvasása,</a:t>
            </a:r>
          </a:p>
          <a:p>
            <a:r>
              <a:rPr lang="hu-HU"/>
              <a:t>másolása</a:t>
            </a:r>
          </a:p>
          <a:p>
            <a:r>
              <a:rPr lang="hu-HU"/>
              <a:t>(tárolás, örökítés,</a:t>
            </a:r>
          </a:p>
          <a:p>
            <a:r>
              <a:rPr lang="hu-HU"/>
              <a:t>egyéb funkciók)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50825" y="3860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 szálú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76238" y="469265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Ribóz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68313" y="55165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47675" y="5557838"/>
            <a:ext cx="1822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A, C, U,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5372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00213"/>
            <a:ext cx="4676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469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 nukleinsavak eredete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19113" y="1236663"/>
            <a:ext cx="606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1. Táplálékból (általában nem elég)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808038" y="1957388"/>
            <a:ext cx="63960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Nukleázok: </a:t>
            </a:r>
          </a:p>
          <a:p>
            <a:r>
              <a:rPr lang="hu-HU" sz="2800"/>
              <a:t>Ribonukleázok, dezoxiribonukleázok</a:t>
            </a:r>
          </a:p>
          <a:p>
            <a:r>
              <a:rPr lang="hu-HU" sz="2800"/>
              <a:t>Exogén és endogén nukleázok</a:t>
            </a:r>
          </a:p>
          <a:p>
            <a:r>
              <a:rPr lang="hu-HU" sz="2800"/>
              <a:t>Exonukleázok és endonukleázok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611188" y="3860800"/>
            <a:ext cx="2735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2. Bioszintézis 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827088" y="4437063"/>
            <a:ext cx="553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Pirimidin és purinbázisok, ribóz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92138" y="5197475"/>
            <a:ext cx="3173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3. Mentő reakciók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808038" y="5700713"/>
            <a:ext cx="6559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Egymásba való átalakulás lehetősége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612</Words>
  <Application>Microsoft Office PowerPoint</Application>
  <PresentationFormat>Diavetítés a képernyőre (4:3 oldalarány)</PresentationFormat>
  <Paragraphs>404</Paragraphs>
  <Slides>34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6" baseType="lpstr">
      <vt:lpstr>Alapértelmezett terv</vt:lpstr>
      <vt:lpstr>ChemSketch</vt:lpstr>
      <vt:lpstr>Nukleotid anyagcsere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</vt:vector>
  </TitlesOfParts>
  <Company>Semmelweis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Nukleotid anyagcsere</dc:title>
  <dc:creator>Wunderlicht Liviusz</dc:creator>
  <cp:lastModifiedBy>Wunderlich Lívius</cp:lastModifiedBy>
  <cp:revision>79</cp:revision>
  <dcterms:created xsi:type="dcterms:W3CDTF">2010-10-28T09:02:27Z</dcterms:created>
  <dcterms:modified xsi:type="dcterms:W3CDTF">2015-12-10T09:32:55Z</dcterms:modified>
</cp:coreProperties>
</file>