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62" r:id="rId6"/>
    <p:sldId id="264" r:id="rId7"/>
    <p:sldId id="260" r:id="rId8"/>
    <p:sldId id="259" r:id="rId9"/>
    <p:sldId id="261" r:id="rId10"/>
    <p:sldId id="258" r:id="rId11"/>
    <p:sldId id="265" r:id="rId12"/>
    <p:sldId id="266" r:id="rId13"/>
    <p:sldId id="267" r:id="rId14"/>
    <p:sldId id="270" r:id="rId15"/>
    <p:sldId id="272" r:id="rId16"/>
    <p:sldId id="271" r:id="rId17"/>
    <p:sldId id="275" r:id="rId18"/>
    <p:sldId id="27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1379-BE01-45AF-ACA0-C3D4AA2E9210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5728B-7CC3-41DF-ABD2-4031B232BC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70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https://en.wikipedia.org/wiki/Load_following_power_plant</a:t>
            </a:r>
          </a:p>
          <a:p>
            <a:endParaRPr lang="hu-HU" dirty="0"/>
          </a:p>
          <a:p>
            <a:r>
              <a:rPr lang="hu-HU" dirty="0"/>
              <a:t>https://transmission.bpa.gov/business/operations/wind/baltwg.aspx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5728B-7CC3-41DF-ABD2-4031B232BC6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92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Francia, mérnök hadseregnél, 1796-1832ig élt… 36 évesen kolerában meghalt 1824 legfőbb műve (28 évesen) </a:t>
            </a:r>
            <a:r>
              <a:rPr lang="hu-HU" dirty="0" err="1"/>
              <a:t>napoleon</a:t>
            </a:r>
            <a:r>
              <a:rPr lang="hu-HU" dirty="0"/>
              <a:t> 1821-ben meghalt (</a:t>
            </a:r>
            <a:r>
              <a:rPr lang="hu-HU" dirty="0" err="1"/>
              <a:t>st</a:t>
            </a:r>
            <a:r>
              <a:rPr lang="hu-HU" dirty="0"/>
              <a:t> </a:t>
            </a:r>
            <a:r>
              <a:rPr lang="hu-HU" dirty="0" err="1"/>
              <a:t>heléna</a:t>
            </a:r>
            <a:r>
              <a:rPr lang="hu-HU" dirty="0"/>
              <a:t> szigeten).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5728B-7CC3-41DF-ABD2-4031B232BC6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82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Okok: 1. hiba, kiesés, </a:t>
            </a:r>
            <a:r>
              <a:rPr lang="hu-HU" dirty="0" err="1"/>
              <a:t>tmk</a:t>
            </a:r>
            <a:r>
              <a:rPr lang="hu-HU" dirty="0"/>
              <a:t>, 2, nincs igény, 3, profit </a:t>
            </a:r>
            <a:r>
              <a:rPr lang="hu-HU" dirty="0" err="1"/>
              <a:t>maximalizácio</a:t>
            </a:r>
            <a:r>
              <a:rPr lang="hu-HU" dirty="0"/>
              <a:t> (spot ár)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5728B-7CC3-41DF-ABD2-4031B232BC6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49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5728B-7CC3-41DF-ABD2-4031B232BC6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29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18DBDB-D6B2-403C-8735-13C0263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BD0CB1F-2AFF-45DD-ACB3-CDE93C10D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6C91CC-A512-4FAF-B263-3C33F55A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740F83-0A6F-42A6-ADF5-7F4453BA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A318F0-7500-4B8E-ACC8-52BEF63B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9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F3C103-9A6F-4F28-BBB3-A9C607C1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2077D01-A430-40AB-93EC-F8CD78D2D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B6A1C0-50BB-4834-B423-C4AB3F94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5CE999-347D-4704-B9BB-108D6795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734C5A-3B4E-431C-97E4-C02DEB6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66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7E1DDC9-0EA8-411F-A512-B09FB3A02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C4F82F2-8063-42E9-BC24-1131C8481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A66C6D-427A-4DF2-943B-4685679F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F53E0EC-1D88-4ACD-A1F0-49A0C893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031261-B66A-4A60-BBF2-8503DE2B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42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6C9C16-BF29-43FB-8658-1DABC05D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FB08DA-76FB-4418-9C56-CACBA62F5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E64E00-FE52-4F3A-9B89-15FD386A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A383F8-F7EB-4C78-8D9B-AFC28736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C83B21-403B-43A4-8E8E-F5ABA6FE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43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37288A-87FB-4E64-BF7F-3B7820B7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F334E4-1163-46EA-8C98-A54DDF0C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634C98-8B89-4DC5-B699-EA3E21FC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20DEDE-9108-407B-A909-EB571A53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E81FAD-F747-4685-8E8A-D2AB33B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29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F5DC84-FD1D-4F2D-BAAA-0666A34E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54B56A-5A48-46BC-8663-E5AB6978C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DA2E616-3D64-45F5-9B48-7A7DB500C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5941CED-7938-4F8A-B561-9AAABD96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3D72B8-483A-4DC2-9667-889A67A8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57AF43-030B-4746-AAF4-D8AFCB13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94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2CA16D-FD68-4E79-AFF7-0D3E7793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6F0885D-F422-42DE-BBE5-15EC08989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3C22193-3F13-47B4-9D2D-7232EECDB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F2E25A2-179F-48FA-A2FD-5C5D09A79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30935BF-C1ED-4ABE-9E4A-A4869AA80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AB81426-8D40-4E01-8003-460A24F0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B66CEFB-64DB-47F4-BD7B-E1DDE5CE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54F7918-EC94-45EB-AA49-B57C02AF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51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D06E71-F08E-485C-B0BE-31EA0D07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63C0678-616B-4025-99DA-C2F9E762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C32E351-DB24-456B-864A-2AF98246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09FAB6F-3D6E-4042-9271-2A6BDEE3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6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1FC4B90-B5BD-49C6-9711-E6409BDD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3860438-FD83-42F3-8727-49A7E53C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2B2A16-9153-45C7-9989-E6EB87DD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41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DA3DAF-56E3-4E1D-AAAA-CB131196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5B2F0B-5071-4099-A772-DF24BCFA5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6A2DD43-269A-4A79-A7B9-9903A3CE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96D528-4277-47D8-8934-58E2D908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A0F61D4-4B2F-4A0D-B6F4-12D6568E4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FDC812D-B847-4115-8F41-79002D92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37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153963-273C-4AEA-85D3-B0D0C427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4BA228F-9289-49BA-978F-8B913F21B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0B382A7-8207-47DC-B7A8-6F7EE3CB6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33CC1A9-8DBD-47AD-85ED-AEC84AB3F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375F331-EF59-42C5-9694-B7AB7071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769028-1F37-4E64-92EC-74475AE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36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6DBF975-5052-41B6-B9D6-4323D91D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D06034B-08B9-459A-BE5A-4C24D8C0E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FD01E1-14A5-49F9-9C8D-380A0921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A0E3-214C-4853-84B0-C4DA2B399235}" type="datetimeFigureOut">
              <a:rPr lang="hu-HU" smtClean="0"/>
              <a:t>2018. 11. 27.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77DCB1-D7B9-4EE7-8360-5AE3FC38C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ECD85C-02FE-41FB-B5C9-6E8B86EDB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4AC3-5963-4EF8-BF94-F0E17DD83D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37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B9A83D-0F79-4D3D-AE06-33257ED30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jövő energia termelés és a </a:t>
            </a:r>
            <a:r>
              <a:rPr lang="hu-HU" dirty="0" err="1"/>
              <a:t>geotermia</a:t>
            </a:r>
            <a:r>
              <a:rPr lang="hu-HU" dirty="0"/>
              <a:t> szerepe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EFDAF00-1816-4996-A7F9-D92C7C1A01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Nagy Tibor</a:t>
            </a:r>
          </a:p>
        </p:txBody>
      </p:sp>
    </p:spTree>
    <p:extLst>
      <p:ext uri="{BB962C8B-B14F-4D97-AF65-F5344CB8AC3E}">
        <p14:creationId xmlns:p14="http://schemas.microsoft.com/office/powerpoint/2010/main" val="215475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A7BA68-A21B-4916-95C0-F3B914AF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B7C6A9-E7E4-4F6A-B3C0-42ACF9E7D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9520" y="1825625"/>
            <a:ext cx="2494280" cy="3660775"/>
          </a:xfrm>
        </p:spPr>
        <p:txBody>
          <a:bodyPr/>
          <a:lstStyle/>
          <a:p>
            <a:endParaRPr lang="hu-HU"/>
          </a:p>
        </p:txBody>
      </p:sp>
      <p:pic>
        <p:nvPicPr>
          <p:cNvPr id="1026" name="Picture 2" descr="https://upload.wikimedia.org/wikipedia/commons/6/6b/Sonoma_Plant_at_The_Geysers_4778.png">
            <a:extLst>
              <a:ext uri="{FF2B5EF4-FFF2-40B4-BE49-F238E27FC236}">
                <a16:creationId xmlns:a16="http://schemas.microsoft.com/office/drawing/2014/main" id="{18C54A8E-5B9D-4E35-A150-03ED5CB4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12192000" cy="62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0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277DD4-40AA-4513-969E-9D3AD3DC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5400" dirty="0" err="1">
                <a:solidFill>
                  <a:srgbClr val="FFFFFF"/>
                </a:solidFill>
              </a:rPr>
              <a:t>Hőszivattyű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>
            <a:extLst>
              <a:ext uri="{FF2B5EF4-FFF2-40B4-BE49-F238E27FC236}">
                <a16:creationId xmlns:a16="http://schemas.microsoft.com/office/drawing/2014/main" id="{BFA543B2-0D0D-4D74-BF3D-34C409C9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5" y="2426818"/>
            <a:ext cx="5438961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5319D17-53CF-4C0F-B993-5DDCF1D91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45073" y="2536526"/>
            <a:ext cx="5455917" cy="37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6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10938C-CC26-4618-B15D-126B0137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B59FD3-24BF-4757-98FA-1A18A00D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1EEF449-FE96-4BAE-8D27-F5476E0B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528637"/>
            <a:ext cx="75914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7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6F442B-68AD-4C85-BE49-A1FA499A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8E149A-8805-4BC4-BA76-0FA94F9A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0A52D1C-8622-424A-8D52-F87B611C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557212"/>
            <a:ext cx="762952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4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778E5B-DEA4-43FE-95A7-61F912C1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Rankine</a:t>
            </a:r>
            <a:r>
              <a:rPr lang="hu-HU" dirty="0"/>
              <a:t> ciklus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53E2976-13BB-461D-8EEB-16F4C9F96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542" y="1825625"/>
            <a:ext cx="94129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9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27B512-581F-44B8-B01D-D1A0A9D6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7CAD77-35EB-45B3-962E-5F18D612B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01E1A92-5752-478A-AAC8-DCFB73B6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00" y="1062037"/>
            <a:ext cx="7477125" cy="47339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B2FD632-A23B-4980-82B5-FB8003C5B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8967"/>
            <a:ext cx="12192000" cy="43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5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865CCE-D3CD-4243-A8D8-42EE6D79E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Joule </a:t>
            </a:r>
            <a:r>
              <a:rPr lang="hu-HU" dirty="0" err="1"/>
              <a:t>Brayton</a:t>
            </a:r>
            <a:r>
              <a:rPr lang="hu-HU" dirty="0"/>
              <a:t> </a:t>
            </a:r>
            <a:r>
              <a:rPr lang="hu-HU" dirty="0" err="1"/>
              <a:t>cycle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686643-4DBC-44C5-AB13-0973521B2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KÃ©ptalÃ¡lat a kÃ¶vetkezÅre: âjoule brayton cycleâ">
            <a:extLst>
              <a:ext uri="{FF2B5EF4-FFF2-40B4-BE49-F238E27FC236}">
                <a16:creationId xmlns:a16="http://schemas.microsoft.com/office/drawing/2014/main" id="{F6C8469B-9CBB-4E85-8F77-2C05193B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2" y="2816013"/>
            <a:ext cx="70961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6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ADA957-B430-45A6-ADBA-20A8F09B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Joule </a:t>
            </a:r>
            <a:r>
              <a:rPr lang="hu-HU" dirty="0" err="1"/>
              <a:t>Brayton</a:t>
            </a:r>
            <a:r>
              <a:rPr lang="hu-HU" dirty="0"/>
              <a:t> és </a:t>
            </a:r>
            <a:r>
              <a:rPr lang="hu-HU" dirty="0" err="1"/>
              <a:t>Rankine</a:t>
            </a:r>
            <a:r>
              <a:rPr lang="hu-HU" dirty="0"/>
              <a:t> </a:t>
            </a:r>
            <a:r>
              <a:rPr lang="hu-HU" dirty="0" err="1"/>
              <a:t>Clausius</a:t>
            </a:r>
            <a:r>
              <a:rPr lang="hu-HU" dirty="0"/>
              <a:t> körfolyamat kombinált ciklus</a:t>
            </a:r>
          </a:p>
        </p:txBody>
      </p:sp>
      <p:pic>
        <p:nvPicPr>
          <p:cNvPr id="1026" name="Picture 2" descr="https://qph.fs.quoracdn.net/main-qimg-242a1a8db480f6abf285f2323a1ab563-c">
            <a:extLst>
              <a:ext uri="{FF2B5EF4-FFF2-40B4-BE49-F238E27FC236}">
                <a16:creationId xmlns:a16="http://schemas.microsoft.com/office/drawing/2014/main" id="{1DF0B045-AB50-4E53-B66F-95F16F3422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70" y="2185780"/>
            <a:ext cx="4862830" cy="35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0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1979B3-01D2-42F3-9B02-278EC49B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Hőszivattyú körfolyamat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7A47599-09FB-4671-A9D2-009D2DE63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787" y="1825625"/>
            <a:ext cx="89164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9F5454-A7D3-453E-BA48-71C337CC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tematika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D6CEE2-1D2D-4BBA-A73D-906C925ED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Energia fogalma </a:t>
            </a:r>
          </a:p>
          <a:p>
            <a:r>
              <a:rPr lang="hu-HU" dirty="0"/>
              <a:t>Energia típusok</a:t>
            </a:r>
          </a:p>
          <a:p>
            <a:r>
              <a:rPr lang="hu-HU" dirty="0"/>
              <a:t>Energetika pozicionálása</a:t>
            </a:r>
          </a:p>
          <a:p>
            <a:r>
              <a:rPr lang="hu-HU" dirty="0"/>
              <a:t>Energia átalakító berendezések ma </a:t>
            </a:r>
          </a:p>
          <a:p>
            <a:r>
              <a:rPr lang="hu-HU" dirty="0" err="1"/>
              <a:t>Geotermia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282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59C4AB-B816-4DAD-B73F-5D676CCF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89DE20-51C9-4FEC-A883-C29C446DD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B74EFCD-0BDE-4953-A046-A2E7369B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223837"/>
            <a:ext cx="89344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1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A576DA-7A73-44B9-85C1-9E4048E4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07F4A1D-855E-4126-B0F6-58DAB2244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998" y="1825625"/>
            <a:ext cx="68340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8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95F4E6-FD25-4EEF-B1CC-E403255D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Erőmű típusok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D067E3-1CED-4431-81E2-B643E8B9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Alap</a:t>
            </a:r>
          </a:p>
          <a:p>
            <a:r>
              <a:rPr lang="hu-HU" dirty="0"/>
              <a:t>Menetrendtartó</a:t>
            </a:r>
          </a:p>
          <a:p>
            <a:r>
              <a:rPr lang="hu-HU" dirty="0"/>
              <a:t>Csúcs</a:t>
            </a:r>
          </a:p>
        </p:txBody>
      </p:sp>
    </p:spTree>
    <p:extLst>
      <p:ext uri="{BB962C8B-B14F-4D97-AF65-F5344CB8AC3E}">
        <p14:creationId xmlns:p14="http://schemas.microsoft.com/office/powerpoint/2010/main" val="91187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F6BAD4-0B94-4FB6-B6D4-09DB055A2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C944C7-8B6C-4B4E-AEF0-7C3BC823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6984" y="1825625"/>
            <a:ext cx="3976816" cy="4351338"/>
          </a:xfrm>
        </p:spPr>
        <p:txBody>
          <a:bodyPr/>
          <a:lstStyle/>
          <a:p>
            <a:endParaRPr lang="hu-HU"/>
          </a:p>
        </p:txBody>
      </p:sp>
      <p:pic>
        <p:nvPicPr>
          <p:cNvPr id="1026" name="Picture 2" descr="https://transmission.bpa.gov/business/operations/wind/baltwg.png">
            <a:extLst>
              <a:ext uri="{FF2B5EF4-FFF2-40B4-BE49-F238E27FC236}">
                <a16:creationId xmlns:a16="http://schemas.microsoft.com/office/drawing/2014/main" id="{E23A8D27-B378-4264-9956-B3B81988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762000"/>
            <a:ext cx="7239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1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0769BD-C16F-41D4-B053-C9893C6FF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Carnot</a:t>
            </a:r>
            <a:r>
              <a:rPr lang="hu-HU" dirty="0"/>
              <a:t> körfolyamat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FF1781-34C7-448C-8E2C-A88AF6A4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74" y="1825625"/>
            <a:ext cx="2066925" cy="435133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Picture 4" descr="KÃ©ptalÃ¡lat a kÃ¶vetkezÅre: âcarnot cycleâ">
            <a:extLst>
              <a:ext uri="{FF2B5EF4-FFF2-40B4-BE49-F238E27FC236}">
                <a16:creationId xmlns:a16="http://schemas.microsoft.com/office/drawing/2014/main" id="{91427AE6-F940-4C5F-A2DD-47187121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6" y="2003422"/>
            <a:ext cx="5542836" cy="39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3DE37B5-2040-4D6C-B78B-D5598DD0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086" y="681037"/>
            <a:ext cx="4843576" cy="41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7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8F399F-86F3-48DB-9A58-D35C2FD0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38" y="-297657"/>
            <a:ext cx="10515600" cy="1325563"/>
          </a:xfrm>
        </p:spPr>
        <p:txBody>
          <a:bodyPr/>
          <a:lstStyle/>
          <a:p>
            <a:r>
              <a:rPr lang="hu-HU" dirty="0" err="1"/>
              <a:t>Carnot</a:t>
            </a:r>
            <a:r>
              <a:rPr lang="hu-HU" dirty="0"/>
              <a:t> elméleti határ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1476A4-2194-451A-941A-6E5CD010A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65125"/>
            <a:ext cx="5013960" cy="549275"/>
          </a:xfrm>
        </p:spPr>
        <p:txBody>
          <a:bodyPr/>
          <a:lstStyle/>
          <a:p>
            <a:r>
              <a:rPr lang="hu-HU" dirty="0"/>
              <a:t>Nicolas </a:t>
            </a:r>
            <a:r>
              <a:rPr lang="hu-HU" dirty="0" err="1"/>
              <a:t>Léonard</a:t>
            </a:r>
            <a:r>
              <a:rPr lang="hu-HU" dirty="0"/>
              <a:t> </a:t>
            </a:r>
            <a:r>
              <a:rPr lang="hu-HU" dirty="0" err="1"/>
              <a:t>Sadi</a:t>
            </a:r>
            <a:r>
              <a:rPr lang="hu-HU" dirty="0"/>
              <a:t> </a:t>
            </a:r>
            <a:r>
              <a:rPr lang="hu-HU" dirty="0" err="1"/>
              <a:t>Carnot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8ACCF9A-DB21-4B4A-8387-A2AF5E092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0" y="2152649"/>
            <a:ext cx="6677025" cy="36385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2FEC938-7705-4791-9CE0-D8D8CFA6B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593" y="914399"/>
            <a:ext cx="2488559" cy="3057525"/>
          </a:xfrm>
          <a:prstGeom prst="rect">
            <a:avLst/>
          </a:prstGeom>
        </p:spPr>
      </p:pic>
      <p:pic>
        <p:nvPicPr>
          <p:cNvPr id="1026" name="Picture 2" descr="https://upload.wikimedia.org/wikipedia/commons/c/ca/Carnot_title_page.png">
            <a:extLst>
              <a:ext uri="{FF2B5EF4-FFF2-40B4-BE49-F238E27FC236}">
                <a16:creationId xmlns:a16="http://schemas.microsoft.com/office/drawing/2014/main" id="{106D458A-3125-4CAF-BDD6-1C818A9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7" y="914400"/>
            <a:ext cx="261937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5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260A10-5CDE-44F8-B3AE-5C18BE1F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Kihasználtsági tényező (</a:t>
            </a:r>
            <a:r>
              <a:rPr lang="hu-HU" dirty="0" err="1"/>
              <a:t>capacity</a:t>
            </a:r>
            <a:r>
              <a:rPr lang="hu-HU" dirty="0"/>
              <a:t> </a:t>
            </a:r>
            <a:r>
              <a:rPr lang="hu-HU" dirty="0" err="1"/>
              <a:t>factor</a:t>
            </a:r>
            <a:r>
              <a:rPr lang="hu-HU" dirty="0"/>
              <a:t>) (%)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29DA93-F9C1-4A64-B59D-DC33E3B0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22159"/>
          </a:xfrm>
        </p:spPr>
        <p:txBody>
          <a:bodyPr/>
          <a:lstStyle/>
          <a:p>
            <a:r>
              <a:rPr lang="hu-HU" dirty="0"/>
              <a:t>CF = tényleges munka (</a:t>
            </a:r>
            <a:r>
              <a:rPr lang="hu-HU" dirty="0" err="1"/>
              <a:t>MWh</a:t>
            </a:r>
            <a:r>
              <a:rPr lang="hu-HU" dirty="0"/>
              <a:t>)/adott idő alatt maximális munka (</a:t>
            </a:r>
            <a:r>
              <a:rPr lang="hu-HU" dirty="0" err="1"/>
              <a:t>MWh</a:t>
            </a:r>
            <a:r>
              <a:rPr lang="hu-HU" dirty="0"/>
              <a:t>)</a:t>
            </a:r>
          </a:p>
        </p:txBody>
      </p:sp>
      <p:pic>
        <p:nvPicPr>
          <p:cNvPr id="4" name="Picture 2" descr="https://upload.wikimedia.org/wikipedia/commons/2/21/US_EIA_monthly_capacity_factors_2011-2013.png">
            <a:extLst>
              <a:ext uri="{FF2B5EF4-FFF2-40B4-BE49-F238E27FC236}">
                <a16:creationId xmlns:a16="http://schemas.microsoft.com/office/drawing/2014/main" id="{CA6B88AA-8FF8-4CC4-90E1-538644AF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7784"/>
            <a:ext cx="54768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67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12268</TotalTime>
  <Words>162</Words>
  <Application>Microsoft Office PowerPoint</Application>
  <PresentationFormat>Szélesvásznú</PresentationFormat>
  <Paragraphs>31</Paragraphs>
  <Slides>18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A jövő energia termelés és a geotermia szerepe</vt:lpstr>
      <vt:lpstr>tematika</vt:lpstr>
      <vt:lpstr>PowerPoint-bemutató</vt:lpstr>
      <vt:lpstr>PowerPoint-bemutató</vt:lpstr>
      <vt:lpstr>Erőmű típusok</vt:lpstr>
      <vt:lpstr>PowerPoint-bemutató</vt:lpstr>
      <vt:lpstr>Carnot körfolyamat</vt:lpstr>
      <vt:lpstr>Carnot elméleti határ</vt:lpstr>
      <vt:lpstr>Kihasználtsági tényező (capacity factor) (%)</vt:lpstr>
      <vt:lpstr>PowerPoint-bemutató</vt:lpstr>
      <vt:lpstr>Hőszivattyű</vt:lpstr>
      <vt:lpstr>PowerPoint-bemutató</vt:lpstr>
      <vt:lpstr>PowerPoint-bemutató</vt:lpstr>
      <vt:lpstr>Rankine ciklus</vt:lpstr>
      <vt:lpstr>PowerPoint-bemutató</vt:lpstr>
      <vt:lpstr>Joule Brayton cycle</vt:lpstr>
      <vt:lpstr>Joule Brayton és Rankine Clausius körfolyamat kombinált ciklus</vt:lpstr>
      <vt:lpstr>Hőszivattyú körfolyamat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jövő energia termelés és a geotermia szerepe</dc:title>
  <dc:creator>Tibor Nagy</dc:creator>
  <cp:lastModifiedBy>Tibor Nagy</cp:lastModifiedBy>
  <cp:revision>12</cp:revision>
  <dcterms:created xsi:type="dcterms:W3CDTF">2018-11-19T19:33:01Z</dcterms:created>
  <dcterms:modified xsi:type="dcterms:W3CDTF">2018-11-28T08:03:02Z</dcterms:modified>
</cp:coreProperties>
</file>