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>
        <p:scale>
          <a:sx n="81" d="100"/>
          <a:sy n="81" d="100"/>
        </p:scale>
        <p:origin x="-379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10/09/2019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10/09/2019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10/09/2019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10/09/2019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10/09/2019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10/09/2019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10/09/2019</a:t>
            </a:fld>
            <a:endParaRPr lang="en-GB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10/09/2019</a:t>
            </a:fld>
            <a:endParaRPr lang="en-GB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10/09/2019</a:t>
            </a:fld>
            <a:endParaRPr lang="en-GB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10/09/2019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10/09/2019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BD49B-8280-4793-AFC7-7EC4CAF24651}" type="datetimeFigureOut">
              <a:rPr lang="en-GB" smtClean="0"/>
              <a:pPr/>
              <a:t>10/09/2019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>
              <a:lnSpc>
                <a:spcPct val="95000"/>
              </a:lnSpc>
              <a:buNone/>
            </a:pPr>
            <a:r>
              <a:rPr lang="hu-HU" sz="2000" b="1" dirty="0" smtClean="0">
                <a:solidFill>
                  <a:srgbClr val="008000"/>
                </a:solidFill>
              </a:rPr>
              <a:t>BIOENERGIA, MEGÚJULÓ NYERSANYAGOK, ZÖLDKÉMIA </a:t>
            </a:r>
            <a:r>
              <a:rPr lang="hu-HU" sz="2000" b="1" dirty="0">
                <a:solidFill>
                  <a:srgbClr val="008000"/>
                </a:solidFill>
              </a:rPr>
              <a:t> </a:t>
            </a:r>
            <a:r>
              <a:rPr lang="hu-HU" sz="2000" b="1" dirty="0" smtClean="0">
                <a:solidFill>
                  <a:srgbClr val="008000"/>
                </a:solidFill>
              </a:rPr>
              <a:t>2019. ősz</a:t>
            </a:r>
          </a:p>
          <a:p>
            <a:pPr algn="ctr">
              <a:lnSpc>
                <a:spcPct val="95000"/>
              </a:lnSpc>
              <a:buNone/>
            </a:pPr>
            <a:endParaRPr lang="hu-HU" sz="2000" b="1" dirty="0" smtClean="0">
              <a:solidFill>
                <a:srgbClr val="0080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1900" b="1" dirty="0" smtClean="0">
                <a:solidFill>
                  <a:srgbClr val="008000"/>
                </a:solidFill>
              </a:rPr>
              <a:t>Szeptember 10.	</a:t>
            </a:r>
            <a:r>
              <a:rPr lang="hu-HU" sz="1900" b="1" dirty="0" err="1">
                <a:solidFill>
                  <a:srgbClr val="008000"/>
                </a:solidFill>
              </a:rPr>
              <a:t>Réczey</a:t>
            </a:r>
            <a:r>
              <a:rPr lang="hu-HU" sz="1900" b="1" dirty="0">
                <a:solidFill>
                  <a:srgbClr val="008000"/>
                </a:solidFill>
              </a:rPr>
              <a:t> Istvánné: </a:t>
            </a:r>
            <a:r>
              <a:rPr lang="hu-HU" sz="1900" b="1" dirty="0" smtClean="0">
                <a:solidFill>
                  <a:srgbClr val="008000"/>
                </a:solidFill>
              </a:rPr>
              <a:t>Megújuló energiaforrások</a:t>
            </a:r>
            <a:endParaRPr lang="hu-HU" sz="1900" b="1" dirty="0">
              <a:solidFill>
                <a:srgbClr val="0080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1900" b="1" dirty="0" smtClean="0">
                <a:solidFill>
                  <a:srgbClr val="008000"/>
                </a:solidFill>
              </a:rPr>
              <a:t>Szeptember 17.	</a:t>
            </a:r>
            <a:r>
              <a:rPr lang="hu-HU" sz="1900" b="1" dirty="0" err="1">
                <a:solidFill>
                  <a:srgbClr val="008000"/>
                </a:solidFill>
              </a:rPr>
              <a:t>Réczey</a:t>
            </a:r>
            <a:r>
              <a:rPr lang="hu-HU" sz="1900" b="1" dirty="0">
                <a:solidFill>
                  <a:srgbClr val="008000"/>
                </a:solidFill>
              </a:rPr>
              <a:t> Istvánné: </a:t>
            </a:r>
            <a:r>
              <a:rPr lang="hu-HU" sz="1900" b="1" dirty="0" err="1" smtClean="0">
                <a:solidFill>
                  <a:srgbClr val="008000"/>
                </a:solidFill>
              </a:rPr>
              <a:t>Bioetanol</a:t>
            </a:r>
            <a:r>
              <a:rPr lang="hu-HU" sz="1900" b="1" dirty="0" smtClean="0">
                <a:solidFill>
                  <a:srgbClr val="008000"/>
                </a:solidFill>
              </a:rPr>
              <a:t> </a:t>
            </a:r>
            <a:endParaRPr lang="hu-HU" sz="1900" b="1" dirty="0" smtClean="0">
              <a:solidFill>
                <a:srgbClr val="0080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1900" b="1" dirty="0" smtClean="0">
                <a:solidFill>
                  <a:srgbClr val="008000"/>
                </a:solidFill>
              </a:rPr>
              <a:t>Szeptember 24.</a:t>
            </a:r>
            <a:r>
              <a:rPr lang="hu-HU" sz="1900" b="1" dirty="0">
                <a:solidFill>
                  <a:srgbClr val="008000"/>
                </a:solidFill>
              </a:rPr>
              <a:t>	</a:t>
            </a:r>
            <a:r>
              <a:rPr lang="hu-HU" sz="1900" b="1" dirty="0" err="1" smtClean="0">
                <a:solidFill>
                  <a:srgbClr val="008000"/>
                </a:solidFill>
              </a:rPr>
              <a:t>Réczey</a:t>
            </a:r>
            <a:r>
              <a:rPr lang="hu-HU" sz="1900" b="1" dirty="0" smtClean="0">
                <a:solidFill>
                  <a:srgbClr val="008000"/>
                </a:solidFill>
              </a:rPr>
              <a:t> Istvánné: </a:t>
            </a:r>
            <a:r>
              <a:rPr lang="hu-HU" sz="1900" b="1" dirty="0" err="1" smtClean="0">
                <a:solidFill>
                  <a:srgbClr val="008000"/>
                </a:solidFill>
              </a:rPr>
              <a:t>Bioműanyagok</a:t>
            </a:r>
            <a:r>
              <a:rPr lang="hu-HU" sz="1900" b="1" dirty="0" smtClean="0">
                <a:solidFill>
                  <a:srgbClr val="008000"/>
                </a:solidFill>
              </a:rPr>
              <a:t> 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1900" b="1" dirty="0" smtClean="0">
                <a:solidFill>
                  <a:srgbClr val="008000"/>
                </a:solidFill>
              </a:rPr>
              <a:t>Október 1.		Székely Edit: Növényi anyagok kinyerése 1 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1900" b="1" dirty="0" smtClean="0">
                <a:solidFill>
                  <a:srgbClr val="008000"/>
                </a:solidFill>
              </a:rPr>
              <a:t>Október 8.	</a:t>
            </a:r>
            <a:r>
              <a:rPr lang="hu-HU" sz="1900" b="1" i="1" dirty="0">
                <a:solidFill>
                  <a:srgbClr val="008000"/>
                </a:solidFill>
              </a:rPr>
              <a:t>	</a:t>
            </a:r>
            <a:r>
              <a:rPr lang="hu-HU" sz="1900" b="1" dirty="0" smtClean="0">
                <a:solidFill>
                  <a:srgbClr val="008000"/>
                </a:solidFill>
              </a:rPr>
              <a:t>Székely Edit: Növényi anyagok kinyerése 2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1900" b="1" dirty="0" smtClean="0">
                <a:solidFill>
                  <a:srgbClr val="008000"/>
                </a:solidFill>
              </a:rPr>
              <a:t>Október 15.</a:t>
            </a:r>
            <a:r>
              <a:rPr lang="hu-HU" sz="1900" b="1" dirty="0">
                <a:solidFill>
                  <a:srgbClr val="008000"/>
                </a:solidFill>
              </a:rPr>
              <a:t>	</a:t>
            </a:r>
            <a:r>
              <a:rPr lang="hu-HU" sz="1900" b="1" dirty="0" smtClean="0">
                <a:solidFill>
                  <a:srgbClr val="008000"/>
                </a:solidFill>
              </a:rPr>
              <a:t>	Nagy Balázs: Algatechnológiák és zöld innováció a 				szennyvíztisztításban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1900" b="1" dirty="0" smtClean="0">
                <a:solidFill>
                  <a:srgbClr val="008000"/>
                </a:solidFill>
              </a:rPr>
              <a:t>Október 22.</a:t>
            </a:r>
            <a:r>
              <a:rPr lang="hu-HU" sz="1900" b="1" dirty="0">
                <a:solidFill>
                  <a:srgbClr val="008000"/>
                </a:solidFill>
              </a:rPr>
              <a:t>	</a:t>
            </a:r>
            <a:r>
              <a:rPr lang="hu-HU" sz="1900" b="1" dirty="0" smtClean="0">
                <a:solidFill>
                  <a:srgbClr val="008000"/>
                </a:solidFill>
              </a:rPr>
              <a:t>	</a:t>
            </a:r>
            <a:r>
              <a:rPr lang="hu-HU" sz="1900" b="1" dirty="0">
                <a:solidFill>
                  <a:srgbClr val="008000"/>
                </a:solidFill>
              </a:rPr>
              <a:t>Nagy Tibor: A jövő energiatermelése és a 					</a:t>
            </a:r>
            <a:r>
              <a:rPr lang="hu-HU" sz="1900" b="1" dirty="0" err="1">
                <a:solidFill>
                  <a:srgbClr val="008000"/>
                </a:solidFill>
              </a:rPr>
              <a:t>geotermális</a:t>
            </a:r>
            <a:r>
              <a:rPr lang="hu-HU" sz="1900" b="1" dirty="0">
                <a:solidFill>
                  <a:srgbClr val="008000"/>
                </a:solidFill>
              </a:rPr>
              <a:t> energia szerepe 1</a:t>
            </a:r>
            <a:endParaRPr lang="hu-HU" sz="1900" b="1" i="1" dirty="0">
              <a:solidFill>
                <a:srgbClr val="0080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1900" b="1" dirty="0" smtClean="0">
                <a:solidFill>
                  <a:srgbClr val="008000"/>
                </a:solidFill>
              </a:rPr>
              <a:t>Október 29.		Nagy </a:t>
            </a:r>
            <a:r>
              <a:rPr lang="hu-HU" sz="1900" b="1" dirty="0">
                <a:solidFill>
                  <a:srgbClr val="008000"/>
                </a:solidFill>
              </a:rPr>
              <a:t>Tibor: A jövő energiatermelése és a 					</a:t>
            </a:r>
            <a:r>
              <a:rPr lang="hu-HU" sz="1900" b="1" dirty="0" err="1">
                <a:solidFill>
                  <a:srgbClr val="008000"/>
                </a:solidFill>
              </a:rPr>
              <a:t>geotermális</a:t>
            </a:r>
            <a:r>
              <a:rPr lang="hu-HU" sz="1900" b="1" dirty="0">
                <a:solidFill>
                  <a:srgbClr val="008000"/>
                </a:solidFill>
              </a:rPr>
              <a:t> energia szerepe </a:t>
            </a:r>
            <a:r>
              <a:rPr lang="hu-HU" sz="1900" b="1" dirty="0" smtClean="0">
                <a:solidFill>
                  <a:srgbClr val="008000"/>
                </a:solidFill>
              </a:rPr>
              <a:t>2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1900" b="1" dirty="0" smtClean="0">
                <a:solidFill>
                  <a:srgbClr val="008000"/>
                </a:solidFill>
              </a:rPr>
              <a:t>November </a:t>
            </a:r>
            <a:r>
              <a:rPr lang="hu-HU" sz="1900" b="1" dirty="0">
                <a:solidFill>
                  <a:srgbClr val="008000"/>
                </a:solidFill>
              </a:rPr>
              <a:t>5</a:t>
            </a:r>
            <a:r>
              <a:rPr lang="hu-HU" sz="1900" b="1" dirty="0" smtClean="0">
                <a:solidFill>
                  <a:srgbClr val="008000"/>
                </a:solidFill>
              </a:rPr>
              <a:t>.		</a:t>
            </a:r>
            <a:r>
              <a:rPr lang="hu-HU" sz="1900" b="1" dirty="0" err="1">
                <a:solidFill>
                  <a:srgbClr val="008000"/>
                </a:solidFill>
              </a:rPr>
              <a:t>Gyalai-Korpos</a:t>
            </a:r>
            <a:r>
              <a:rPr lang="hu-HU" sz="1900" b="1" dirty="0">
                <a:solidFill>
                  <a:srgbClr val="008000"/>
                </a:solidFill>
              </a:rPr>
              <a:t> Miklós: </a:t>
            </a:r>
            <a:r>
              <a:rPr lang="hu-HU" sz="1900" b="1" dirty="0" err="1">
                <a:solidFill>
                  <a:srgbClr val="008000"/>
                </a:solidFill>
              </a:rPr>
              <a:t>Bioeconomy</a:t>
            </a:r>
            <a:r>
              <a:rPr lang="hu-HU" sz="1900" b="1" dirty="0">
                <a:solidFill>
                  <a:srgbClr val="008000"/>
                </a:solidFill>
              </a:rPr>
              <a:t> 1 (biogáz, </a:t>
            </a:r>
            <a:r>
              <a:rPr lang="hu-HU" sz="1900" b="1" dirty="0" err="1">
                <a:solidFill>
                  <a:srgbClr val="008000"/>
                </a:solidFill>
              </a:rPr>
              <a:t>biofinomító</a:t>
            </a:r>
            <a:r>
              <a:rPr lang="hu-HU" sz="1900" b="1" dirty="0">
                <a:solidFill>
                  <a:srgbClr val="008000"/>
                </a:solidFill>
              </a:rPr>
              <a:t>) </a:t>
            </a:r>
            <a:endParaRPr lang="hu-HU" sz="1900" b="1" dirty="0" smtClean="0">
              <a:solidFill>
                <a:srgbClr val="0080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1900" b="1" dirty="0" smtClean="0">
                <a:solidFill>
                  <a:srgbClr val="008000"/>
                </a:solidFill>
              </a:rPr>
              <a:t>November 12.	Dékáni szünet (TDK)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1900" b="1" dirty="0" smtClean="0">
                <a:solidFill>
                  <a:srgbClr val="008000"/>
                </a:solidFill>
              </a:rPr>
              <a:t>November 19.	</a:t>
            </a:r>
            <a:r>
              <a:rPr lang="hu-HU" sz="1900" b="1" dirty="0" err="1">
                <a:solidFill>
                  <a:srgbClr val="008000"/>
                </a:solidFill>
              </a:rPr>
              <a:t>Gyalai-Korpos</a:t>
            </a:r>
            <a:r>
              <a:rPr lang="hu-HU" sz="1900" b="1" dirty="0">
                <a:solidFill>
                  <a:srgbClr val="008000"/>
                </a:solidFill>
              </a:rPr>
              <a:t> Miklós: </a:t>
            </a:r>
            <a:r>
              <a:rPr lang="hu-HU" sz="1900" b="1" dirty="0" err="1">
                <a:solidFill>
                  <a:srgbClr val="008000"/>
                </a:solidFill>
              </a:rPr>
              <a:t>Bioeconomy</a:t>
            </a:r>
            <a:r>
              <a:rPr lang="hu-HU" sz="1900" b="1" dirty="0">
                <a:solidFill>
                  <a:srgbClr val="008000"/>
                </a:solidFill>
              </a:rPr>
              <a:t> 2 (</a:t>
            </a:r>
            <a:r>
              <a:rPr lang="hu-HU" sz="1900" b="1" dirty="0" err="1">
                <a:solidFill>
                  <a:srgbClr val="008000"/>
                </a:solidFill>
              </a:rPr>
              <a:t>biohidrogén</a:t>
            </a:r>
            <a:r>
              <a:rPr lang="hu-HU" sz="1900" b="1" dirty="0">
                <a:solidFill>
                  <a:srgbClr val="008000"/>
                </a:solidFill>
              </a:rPr>
              <a:t>, biodízel</a:t>
            </a:r>
            <a:r>
              <a:rPr lang="hu-HU" sz="1900" b="1" dirty="0" smtClean="0">
                <a:solidFill>
                  <a:srgbClr val="008000"/>
                </a:solidFill>
              </a:rPr>
              <a:t>)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1900" b="1" dirty="0" smtClean="0">
                <a:solidFill>
                  <a:srgbClr val="008000"/>
                </a:solidFill>
              </a:rPr>
              <a:t>November 26.	</a:t>
            </a:r>
            <a:r>
              <a:rPr lang="hu-HU" sz="1900" b="1" dirty="0" err="1">
                <a:solidFill>
                  <a:srgbClr val="008000"/>
                </a:solidFill>
              </a:rPr>
              <a:t>Gyalai-Korpos</a:t>
            </a:r>
            <a:r>
              <a:rPr lang="hu-HU" sz="1900" b="1" dirty="0">
                <a:solidFill>
                  <a:srgbClr val="008000"/>
                </a:solidFill>
              </a:rPr>
              <a:t> Miklós: Klímaváltozás </a:t>
            </a:r>
            <a:r>
              <a:rPr lang="hu-HU" sz="1900" b="1" dirty="0" smtClean="0">
                <a:solidFill>
                  <a:srgbClr val="008000"/>
                </a:solidFill>
              </a:rPr>
              <a:t>1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1900" b="1" dirty="0" smtClean="0">
                <a:solidFill>
                  <a:srgbClr val="008000"/>
                </a:solidFill>
              </a:rPr>
              <a:t>December </a:t>
            </a:r>
            <a:r>
              <a:rPr lang="hu-HU" sz="1900" b="1" dirty="0">
                <a:solidFill>
                  <a:srgbClr val="008000"/>
                </a:solidFill>
              </a:rPr>
              <a:t>3</a:t>
            </a:r>
            <a:r>
              <a:rPr lang="hu-HU" sz="1900" b="1" dirty="0" smtClean="0">
                <a:solidFill>
                  <a:srgbClr val="008000"/>
                </a:solidFill>
              </a:rPr>
              <a:t>.</a:t>
            </a:r>
            <a:r>
              <a:rPr lang="hu-HU" sz="1900" b="1" dirty="0">
                <a:solidFill>
                  <a:srgbClr val="008000"/>
                </a:solidFill>
              </a:rPr>
              <a:t>	</a:t>
            </a:r>
            <a:r>
              <a:rPr lang="hu-HU" sz="1900" b="1" dirty="0" smtClean="0">
                <a:solidFill>
                  <a:srgbClr val="008000"/>
                </a:solidFill>
              </a:rPr>
              <a:t>	</a:t>
            </a:r>
            <a:r>
              <a:rPr lang="hu-HU" sz="1900" b="1" dirty="0" err="1">
                <a:solidFill>
                  <a:srgbClr val="008000"/>
                </a:solidFill>
              </a:rPr>
              <a:t>Gyalai-Korpos</a:t>
            </a:r>
            <a:r>
              <a:rPr lang="hu-HU" sz="1900" b="1" dirty="0">
                <a:solidFill>
                  <a:srgbClr val="008000"/>
                </a:solidFill>
              </a:rPr>
              <a:t> Miklós: Klímaváltozás 2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1900" b="1" dirty="0" smtClean="0">
                <a:solidFill>
                  <a:srgbClr val="008000"/>
                </a:solidFill>
              </a:rPr>
              <a:t>December 10.	</a:t>
            </a:r>
            <a:r>
              <a:rPr lang="hu-HU" sz="1900" b="1" dirty="0">
                <a:solidFill>
                  <a:srgbClr val="008000"/>
                </a:solidFill>
              </a:rPr>
              <a:t>Vizsga ZH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endParaRPr lang="hu-HU" sz="1900" b="1" dirty="0" smtClean="0">
              <a:solidFill>
                <a:srgbClr val="0080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endParaRPr lang="hu-HU" sz="1900" b="1" dirty="0" smtClean="0">
              <a:solidFill>
                <a:srgbClr val="0080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endParaRPr lang="hu-HU" sz="1900" b="1" dirty="0" smtClean="0">
              <a:solidFill>
                <a:srgbClr val="0080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endParaRPr lang="hu-HU" sz="1900" b="1" dirty="0">
              <a:solidFill>
                <a:srgbClr val="0080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endParaRPr lang="hu-HU" sz="1900" b="1" dirty="0">
              <a:solidFill>
                <a:srgbClr val="0080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endParaRPr lang="hu-HU" sz="1900" b="1" dirty="0">
              <a:solidFill>
                <a:srgbClr val="0080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endParaRPr lang="hu-HU" sz="1900" b="1" i="1" dirty="0" smtClean="0">
              <a:solidFill>
                <a:srgbClr val="008000"/>
              </a:solidFill>
            </a:endParaRPr>
          </a:p>
          <a:p>
            <a:pPr marL="0" indent="0">
              <a:lnSpc>
                <a:spcPct val="95000"/>
              </a:lnSpc>
              <a:buNone/>
            </a:pPr>
            <a:r>
              <a:rPr lang="hu-HU" sz="2000" dirty="0" smtClean="0">
                <a:solidFill>
                  <a:srgbClr val="008000"/>
                </a:solidFill>
              </a:rPr>
              <a:t> </a:t>
            </a:r>
          </a:p>
          <a:p>
            <a:pPr>
              <a:lnSpc>
                <a:spcPct val="95000"/>
              </a:lnSpc>
            </a:pPr>
            <a:endParaRPr lang="hu-HU" sz="2000" dirty="0" smtClean="0">
              <a:solidFill>
                <a:srgbClr val="008000"/>
              </a:solidFill>
            </a:endParaRPr>
          </a:p>
          <a:p>
            <a:pPr>
              <a:lnSpc>
                <a:spcPct val="95000"/>
              </a:lnSpc>
            </a:pPr>
            <a:endParaRPr lang="hu-HU" sz="2000" dirty="0" smtClean="0">
              <a:solidFill>
                <a:srgbClr val="008000"/>
              </a:solidFill>
            </a:endParaRPr>
          </a:p>
          <a:p>
            <a:pPr>
              <a:lnSpc>
                <a:spcPct val="95000"/>
              </a:lnSpc>
            </a:pPr>
            <a:endParaRPr lang="hu-HU" sz="2000" dirty="0" smtClean="0">
              <a:solidFill>
                <a:srgbClr val="008000"/>
              </a:solidFill>
            </a:endParaRPr>
          </a:p>
          <a:p>
            <a:pPr>
              <a:lnSpc>
                <a:spcPct val="95000"/>
              </a:lnSpc>
            </a:pPr>
            <a:endParaRPr lang="hu-HU" sz="2000" dirty="0">
              <a:solidFill>
                <a:srgbClr val="008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7818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hu-HU" sz="2000" b="1" dirty="0" smtClean="0">
                <a:solidFill>
                  <a:srgbClr val="008000"/>
                </a:solidFill>
              </a:rPr>
              <a:t>A tárgy anyagai innen tölthetőek le:</a:t>
            </a:r>
            <a:br>
              <a:rPr lang="hu-HU" sz="2000" b="1" dirty="0" smtClean="0">
                <a:solidFill>
                  <a:srgbClr val="008000"/>
                </a:solidFill>
              </a:rPr>
            </a:br>
            <a:r>
              <a:rPr lang="hu-HU" sz="2000" b="1" dirty="0" smtClean="0">
                <a:solidFill>
                  <a:srgbClr val="008000"/>
                </a:solidFill>
              </a:rPr>
              <a:t>http://oktatas.ch.bme.hu/oktatas/konyvek/mezgaz/</a:t>
            </a:r>
            <a:br>
              <a:rPr lang="hu-HU" sz="2000" b="1" dirty="0" smtClean="0">
                <a:solidFill>
                  <a:srgbClr val="008000"/>
                </a:solidFill>
              </a:rPr>
            </a:br>
            <a:r>
              <a:rPr lang="hu-HU" sz="2000" b="1" dirty="0" smtClean="0">
                <a:solidFill>
                  <a:srgbClr val="008000"/>
                </a:solidFill>
              </a:rPr>
              <a:t>BMEVEMBM212_</a:t>
            </a:r>
            <a:r>
              <a:rPr lang="hu-HU" sz="2000" b="1" dirty="0" err="1" smtClean="0">
                <a:solidFill>
                  <a:srgbClr val="008000"/>
                </a:solidFill>
              </a:rPr>
              <a:t>Bioenergia-megujulo</a:t>
            </a:r>
            <a:r>
              <a:rPr lang="hu-HU" sz="2000" b="1" dirty="0" smtClean="0">
                <a:solidFill>
                  <a:srgbClr val="008000"/>
                </a:solidFill>
              </a:rPr>
              <a:t>_nyersanyagok-.../</a:t>
            </a:r>
          </a:p>
          <a:p>
            <a:pPr>
              <a:lnSpc>
                <a:spcPct val="120000"/>
              </a:lnSpc>
            </a:pPr>
            <a:r>
              <a:rPr lang="hu-HU" sz="2000" b="1" dirty="0" smtClean="0">
                <a:solidFill>
                  <a:srgbClr val="008000"/>
                </a:solidFill>
              </a:rPr>
              <a:t>A vizsga írásbeli, azonban megajánlott jegy szerezhető a szorgalmi időszakban. </a:t>
            </a:r>
            <a:br>
              <a:rPr lang="hu-HU" sz="2000" b="1" dirty="0" smtClean="0">
                <a:solidFill>
                  <a:srgbClr val="008000"/>
                </a:solidFill>
              </a:rPr>
            </a:br>
            <a:r>
              <a:rPr lang="hu-HU" sz="2000" b="1" dirty="0" smtClean="0">
                <a:solidFill>
                  <a:srgbClr val="008000"/>
                </a:solidFill>
              </a:rPr>
              <a:t>Több vizsgaalkalom lesz, de az elsőt csak azok vegyék fel, akik elfogadják a megajánlott jegyet (ezt a vizsgánál a megjegyzésben majd jelezzük), és akkor nem lesz vizsgaírás.</a:t>
            </a:r>
          </a:p>
          <a:p>
            <a:pPr>
              <a:lnSpc>
                <a:spcPct val="120000"/>
              </a:lnSpc>
            </a:pPr>
            <a:r>
              <a:rPr lang="hu-HU" sz="2000" b="1" dirty="0" smtClean="0">
                <a:solidFill>
                  <a:srgbClr val="008000"/>
                </a:solidFill>
              </a:rPr>
              <a:t>A megajánlott/vizsga jegy számítása, ha minden rész legalább elégséges: </a:t>
            </a:r>
            <a:br>
              <a:rPr lang="hu-HU" sz="2000" b="1" dirty="0" smtClean="0">
                <a:solidFill>
                  <a:srgbClr val="008000"/>
                </a:solidFill>
              </a:rPr>
            </a:br>
            <a:r>
              <a:rPr lang="hu-HU" sz="2000" b="1" dirty="0" smtClean="0">
                <a:solidFill>
                  <a:srgbClr val="008000"/>
                </a:solidFill>
              </a:rPr>
              <a:t>(7 * </a:t>
            </a:r>
            <a:r>
              <a:rPr lang="hu-HU" sz="2000" b="1" dirty="0" err="1" smtClean="0">
                <a:solidFill>
                  <a:srgbClr val="008000"/>
                </a:solidFill>
              </a:rPr>
              <a:t>GyKM-NB-RI</a:t>
            </a:r>
            <a:r>
              <a:rPr lang="hu-HU" sz="2000" b="1" dirty="0" smtClean="0">
                <a:solidFill>
                  <a:srgbClr val="008000"/>
                </a:solidFill>
              </a:rPr>
              <a:t> rész jegye + 3 * </a:t>
            </a:r>
            <a:r>
              <a:rPr lang="hu-HU" sz="2000" b="1" dirty="0" err="1" smtClean="0">
                <a:solidFill>
                  <a:srgbClr val="008000"/>
                </a:solidFill>
              </a:rPr>
              <a:t>SzE-TG</a:t>
            </a:r>
            <a:r>
              <a:rPr lang="hu-HU" sz="2000" b="1" dirty="0" smtClean="0">
                <a:solidFill>
                  <a:srgbClr val="008000"/>
                </a:solidFill>
              </a:rPr>
              <a:t> rész jegye + 2 * NT rész jegye)/12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u-HU" sz="2000" b="1" dirty="0" smtClean="0">
                <a:solidFill>
                  <a:srgbClr val="008000"/>
                </a:solidFill>
              </a:rPr>
              <a:t>	Minden rész jegye egészre </a:t>
            </a:r>
            <a:r>
              <a:rPr lang="hu-HU" sz="2000" b="1" dirty="0">
                <a:solidFill>
                  <a:srgbClr val="008000"/>
                </a:solidFill>
              </a:rPr>
              <a:t>kerekítve kerül </a:t>
            </a:r>
            <a:r>
              <a:rPr lang="hu-HU" sz="2000" b="1" dirty="0" smtClean="0">
                <a:solidFill>
                  <a:srgbClr val="008000"/>
                </a:solidFill>
              </a:rPr>
              <a:t>be a jegyszámításba.</a:t>
            </a:r>
            <a:r>
              <a:rPr lang="hu-HU" sz="2000" b="1" dirty="0">
                <a:solidFill>
                  <a:srgbClr val="008000"/>
                </a:solidFill>
              </a:rPr>
              <a:t>	</a:t>
            </a:r>
            <a:r>
              <a:rPr lang="hu-HU" sz="2000" b="1" dirty="0" smtClean="0">
                <a:solidFill>
                  <a:srgbClr val="008000"/>
                </a:solidFill>
              </a:rPr>
              <a:t>A részek egymástól függetlenül javíthatóak.</a:t>
            </a:r>
            <a:br>
              <a:rPr lang="hu-HU" sz="2000" b="1" dirty="0" smtClean="0">
                <a:solidFill>
                  <a:srgbClr val="008000"/>
                </a:solidFill>
              </a:rPr>
            </a:br>
            <a:r>
              <a:rPr lang="hu-HU" sz="2000" b="1" dirty="0" smtClean="0">
                <a:solidFill>
                  <a:srgbClr val="008000"/>
                </a:solidFill>
              </a:rPr>
              <a:t>	Vizsgajavítás: a javítóvizsga eredménye számít.</a:t>
            </a:r>
          </a:p>
          <a:p>
            <a:pPr>
              <a:lnSpc>
                <a:spcPct val="120000"/>
              </a:lnSpc>
            </a:pPr>
            <a:r>
              <a:rPr lang="hu-HU" sz="2000" b="1" dirty="0" smtClean="0">
                <a:solidFill>
                  <a:srgbClr val="008000"/>
                </a:solidFill>
              </a:rPr>
              <a:t>A változásokról, eredményekről </a:t>
            </a:r>
            <a:r>
              <a:rPr lang="hu-HU" sz="2000" b="1" dirty="0" err="1" smtClean="0">
                <a:solidFill>
                  <a:srgbClr val="008000"/>
                </a:solidFill>
              </a:rPr>
              <a:t>Neptun</a:t>
            </a:r>
            <a:r>
              <a:rPr lang="hu-HU" sz="2000" b="1" dirty="0" smtClean="0">
                <a:solidFill>
                  <a:srgbClr val="008000"/>
                </a:solidFill>
              </a:rPr>
              <a:t> üzenetet küldünk. </a:t>
            </a:r>
            <a:endParaRPr lang="hu-HU" sz="2000" b="1" dirty="0">
              <a:solidFill>
                <a:srgbClr val="008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3400" y="0"/>
            <a:ext cx="82296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u="sng" dirty="0" smtClean="0">
                <a:solidFill>
                  <a:srgbClr val="008000"/>
                </a:solidFill>
              </a:rPr>
              <a:t>Kapcsolat: </a:t>
            </a:r>
            <a:endParaRPr lang="hu-HU" sz="2000" b="1" dirty="0" smtClean="0">
              <a:solidFill>
                <a:srgbClr val="008000"/>
              </a:solidFill>
            </a:endParaRPr>
          </a:p>
          <a:p>
            <a:r>
              <a:rPr lang="hu-HU" sz="2000" b="1" dirty="0" err="1" smtClean="0">
                <a:solidFill>
                  <a:srgbClr val="008000"/>
                </a:solidFill>
              </a:rPr>
              <a:t>Dr</a:t>
            </a:r>
            <a:r>
              <a:rPr lang="hu-HU" sz="2000" b="1" dirty="0" smtClean="0">
                <a:solidFill>
                  <a:srgbClr val="008000"/>
                </a:solidFill>
              </a:rPr>
              <a:t> Fehér Csaba</a:t>
            </a:r>
          </a:p>
          <a:p>
            <a:r>
              <a:rPr lang="hu-HU" sz="2000" b="1" dirty="0" err="1" smtClean="0">
                <a:solidFill>
                  <a:srgbClr val="008000"/>
                </a:solidFill>
              </a:rPr>
              <a:t>csaba</a:t>
            </a:r>
            <a:r>
              <a:rPr lang="hu-HU" sz="2000" b="1" dirty="0" smtClean="0">
                <a:solidFill>
                  <a:srgbClr val="008000"/>
                </a:solidFill>
              </a:rPr>
              <a:t>_</a:t>
            </a:r>
            <a:r>
              <a:rPr lang="hu-HU" sz="2000" b="1" dirty="0" err="1" smtClean="0">
                <a:solidFill>
                  <a:srgbClr val="008000"/>
                </a:solidFill>
              </a:rPr>
              <a:t>feher</a:t>
            </a:r>
            <a:r>
              <a:rPr lang="hu-HU" sz="2000" b="1" dirty="0" smtClean="0">
                <a:solidFill>
                  <a:srgbClr val="008000"/>
                </a:solidFill>
              </a:rPr>
              <a:t>@</a:t>
            </a:r>
            <a:r>
              <a:rPr lang="hu-HU" sz="2000" b="1" dirty="0" err="1" smtClean="0">
                <a:solidFill>
                  <a:srgbClr val="008000"/>
                </a:solidFill>
              </a:rPr>
              <a:t>mail.bme.hu</a:t>
            </a:r>
            <a:r>
              <a:rPr lang="hu-HU" sz="2000" b="1" dirty="0" smtClean="0">
                <a:solidFill>
                  <a:srgbClr val="008000"/>
                </a:solidFill>
              </a:rPr>
              <a:t>, 463-2843</a:t>
            </a:r>
          </a:p>
          <a:p>
            <a:r>
              <a:rPr lang="en-GB" sz="2000" b="1" dirty="0" err="1" smtClean="0">
                <a:solidFill>
                  <a:srgbClr val="008000"/>
                </a:solidFill>
              </a:rPr>
              <a:t>Alkalmazott</a:t>
            </a:r>
            <a:r>
              <a:rPr lang="en-GB" sz="2000" b="1" dirty="0" smtClean="0">
                <a:solidFill>
                  <a:srgbClr val="008000"/>
                </a:solidFill>
              </a:rPr>
              <a:t> </a:t>
            </a:r>
            <a:r>
              <a:rPr lang="en-GB" sz="2000" b="1" dirty="0" err="1" smtClean="0">
                <a:solidFill>
                  <a:srgbClr val="008000"/>
                </a:solidFill>
              </a:rPr>
              <a:t>Biotechnológia</a:t>
            </a:r>
            <a:r>
              <a:rPr lang="en-GB" sz="2000" b="1" dirty="0" smtClean="0">
                <a:solidFill>
                  <a:srgbClr val="008000"/>
                </a:solidFill>
              </a:rPr>
              <a:t> </a:t>
            </a:r>
            <a:r>
              <a:rPr lang="en-GB" sz="2000" b="1" dirty="0" err="1" smtClean="0">
                <a:solidFill>
                  <a:srgbClr val="008000"/>
                </a:solidFill>
              </a:rPr>
              <a:t>és</a:t>
            </a:r>
            <a:r>
              <a:rPr lang="en-GB" sz="2000" b="1" dirty="0" smtClean="0">
                <a:solidFill>
                  <a:srgbClr val="008000"/>
                </a:solidFill>
              </a:rPr>
              <a:t> </a:t>
            </a:r>
            <a:r>
              <a:rPr lang="en-GB" sz="2000" b="1" dirty="0" err="1" smtClean="0">
                <a:solidFill>
                  <a:srgbClr val="008000"/>
                </a:solidFill>
              </a:rPr>
              <a:t>Élelmiszertudományi</a:t>
            </a:r>
            <a:r>
              <a:rPr lang="en-GB" sz="2000" b="1" dirty="0" smtClean="0">
                <a:solidFill>
                  <a:srgbClr val="008000"/>
                </a:solidFill>
              </a:rPr>
              <a:t> </a:t>
            </a:r>
            <a:r>
              <a:rPr lang="en-GB" sz="2000" b="1" dirty="0" err="1" smtClean="0">
                <a:solidFill>
                  <a:srgbClr val="008000"/>
                </a:solidFill>
              </a:rPr>
              <a:t>Tanszék</a:t>
            </a:r>
            <a:endParaRPr lang="hu-HU" sz="2000" b="1" dirty="0" smtClean="0">
              <a:solidFill>
                <a:srgbClr val="008000"/>
              </a:solidFill>
            </a:endParaRPr>
          </a:p>
          <a:p>
            <a:r>
              <a:rPr lang="hu-HU" sz="2000" b="1" dirty="0" err="1" smtClean="0">
                <a:solidFill>
                  <a:srgbClr val="008000"/>
                </a:solidFill>
              </a:rPr>
              <a:t>Ch</a:t>
            </a:r>
            <a:r>
              <a:rPr lang="hu-HU" sz="2000" b="1" dirty="0" smtClean="0">
                <a:solidFill>
                  <a:srgbClr val="008000"/>
                </a:solidFill>
              </a:rPr>
              <a:t> épület 2. emelet 264.</a:t>
            </a:r>
            <a:endParaRPr lang="en-GB" sz="2000" b="1" dirty="0">
              <a:solidFill>
                <a:srgbClr val="008000"/>
              </a:solidFill>
            </a:endParaRPr>
          </a:p>
          <a:p>
            <a:endParaRPr lang="hu-HU" sz="2000" b="1" dirty="0" smtClean="0">
              <a:solidFill>
                <a:srgbClr val="008000"/>
              </a:solidFill>
            </a:endParaRPr>
          </a:p>
          <a:p>
            <a:r>
              <a:rPr lang="en-GB" sz="2000" b="1" dirty="0" err="1" smtClean="0">
                <a:solidFill>
                  <a:srgbClr val="008000"/>
                </a:solidFill>
              </a:rPr>
              <a:t>Kózelné</a:t>
            </a:r>
            <a:r>
              <a:rPr lang="en-GB" sz="2000" b="1" dirty="0" smtClean="0">
                <a:solidFill>
                  <a:srgbClr val="008000"/>
                </a:solidFill>
              </a:rPr>
              <a:t> Dr. </a:t>
            </a:r>
            <a:r>
              <a:rPr lang="en-GB" sz="2000" b="1" dirty="0" err="1" smtClean="0">
                <a:solidFill>
                  <a:srgbClr val="008000"/>
                </a:solidFill>
              </a:rPr>
              <a:t>Székely</a:t>
            </a:r>
            <a:r>
              <a:rPr lang="en-GB" sz="2000" b="1" dirty="0" smtClean="0">
                <a:solidFill>
                  <a:srgbClr val="008000"/>
                </a:solidFill>
              </a:rPr>
              <a:t> Edit</a:t>
            </a:r>
            <a:endParaRPr lang="hu-HU" sz="2000" b="1" dirty="0" smtClean="0">
              <a:solidFill>
                <a:srgbClr val="008000"/>
              </a:solidFill>
            </a:endParaRPr>
          </a:p>
          <a:p>
            <a:r>
              <a:rPr lang="en-GB" sz="2000" b="1" dirty="0" smtClean="0">
                <a:solidFill>
                  <a:srgbClr val="008000"/>
                </a:solidFill>
              </a:rPr>
              <a:t>sz-edit@mail.bme.hu, , 463-3191</a:t>
            </a:r>
          </a:p>
          <a:p>
            <a:r>
              <a:rPr lang="hu-HU" sz="2000" b="1" dirty="0" smtClean="0">
                <a:solidFill>
                  <a:srgbClr val="008000"/>
                </a:solidFill>
              </a:rPr>
              <a:t>Kémiai </a:t>
            </a:r>
            <a:r>
              <a:rPr lang="hu-HU" sz="2000" b="1" dirty="0">
                <a:solidFill>
                  <a:srgbClr val="008000"/>
                </a:solidFill>
              </a:rPr>
              <a:t>és Környezeti Folyamatmérnöki Tanszék </a:t>
            </a:r>
            <a:r>
              <a:rPr lang="en-GB" sz="2000" b="1" dirty="0" smtClean="0">
                <a:solidFill>
                  <a:srgbClr val="008000"/>
                </a:solidFill>
              </a:rPr>
              <a:t/>
            </a:r>
            <a:br>
              <a:rPr lang="en-GB" sz="2000" b="1" dirty="0" smtClean="0">
                <a:solidFill>
                  <a:srgbClr val="008000"/>
                </a:solidFill>
              </a:rPr>
            </a:br>
            <a:r>
              <a:rPr lang="hu-HU" sz="2000" b="1" dirty="0" smtClean="0">
                <a:solidFill>
                  <a:srgbClr val="008000"/>
                </a:solidFill>
              </a:rPr>
              <a:t>F ép</a:t>
            </a:r>
            <a:r>
              <a:rPr lang="en-GB" sz="2000" b="1" dirty="0" smtClean="0">
                <a:solidFill>
                  <a:srgbClr val="008000"/>
                </a:solidFill>
              </a:rPr>
              <a:t>. </a:t>
            </a:r>
            <a:r>
              <a:rPr lang="hu-HU" sz="2000" b="1" dirty="0" smtClean="0">
                <a:solidFill>
                  <a:srgbClr val="008000"/>
                </a:solidFill>
              </a:rPr>
              <a:t>II</a:t>
            </a:r>
            <a:r>
              <a:rPr lang="hu-HU" sz="2000" b="1" dirty="0">
                <a:solidFill>
                  <a:srgbClr val="008000"/>
                </a:solidFill>
              </a:rPr>
              <a:t>. lépcsőház 2. emelet 4. (műszeres laboratórium</a:t>
            </a:r>
            <a:r>
              <a:rPr lang="hu-HU" sz="2000" b="1" dirty="0" smtClean="0">
                <a:solidFill>
                  <a:srgbClr val="008000"/>
                </a:solidFill>
              </a:rPr>
              <a:t>)</a:t>
            </a:r>
          </a:p>
          <a:p>
            <a:endParaRPr lang="hu-HU" sz="2000" b="1" dirty="0">
              <a:solidFill>
                <a:srgbClr val="008000"/>
              </a:solidFill>
            </a:endParaRPr>
          </a:p>
          <a:p>
            <a:r>
              <a:rPr lang="hu-HU" sz="2000" b="1" dirty="0" smtClean="0">
                <a:solidFill>
                  <a:srgbClr val="008000"/>
                </a:solidFill>
              </a:rPr>
              <a:t>Nagy Tibor</a:t>
            </a:r>
          </a:p>
          <a:p>
            <a:r>
              <a:rPr lang="en-GB" sz="2000" b="1" dirty="0" err="1" smtClean="0">
                <a:solidFill>
                  <a:srgbClr val="008000"/>
                </a:solidFill>
              </a:rPr>
              <a:t>tibor.nagy</a:t>
            </a:r>
            <a:r>
              <a:rPr lang="en-GB" sz="2000" b="1" dirty="0" smtClean="0">
                <a:solidFill>
                  <a:srgbClr val="008000"/>
                </a:solidFill>
              </a:rPr>
              <a:t>@</a:t>
            </a:r>
            <a:r>
              <a:rPr lang="hu-HU" sz="2000" b="1" dirty="0" smtClean="0">
                <a:solidFill>
                  <a:srgbClr val="008000"/>
                </a:solidFill>
              </a:rPr>
              <a:t>mail</a:t>
            </a:r>
            <a:r>
              <a:rPr lang="en-GB" sz="2000" b="1" dirty="0" smtClean="0">
                <a:solidFill>
                  <a:srgbClr val="008000"/>
                </a:solidFill>
              </a:rPr>
              <a:t>.</a:t>
            </a:r>
            <a:r>
              <a:rPr lang="en-GB" sz="2000" b="1" dirty="0" err="1" smtClean="0">
                <a:solidFill>
                  <a:srgbClr val="008000"/>
                </a:solidFill>
              </a:rPr>
              <a:t>bme.hu</a:t>
            </a:r>
            <a:r>
              <a:rPr lang="hu-HU" sz="2000" b="1" dirty="0">
                <a:solidFill>
                  <a:srgbClr val="008000"/>
                </a:solidFill>
              </a:rPr>
              <a:t>, </a:t>
            </a:r>
            <a:r>
              <a:rPr lang="hu-HU" sz="2000" b="1" dirty="0" smtClean="0">
                <a:solidFill>
                  <a:srgbClr val="008000"/>
                </a:solidFill>
              </a:rPr>
              <a:t>463-1203</a:t>
            </a:r>
          </a:p>
          <a:p>
            <a:r>
              <a:rPr lang="hu-HU" sz="2000" b="1" dirty="0">
                <a:solidFill>
                  <a:srgbClr val="008000"/>
                </a:solidFill>
              </a:rPr>
              <a:t>Kémiai és Környezeti Folyamatmérnöki </a:t>
            </a:r>
            <a:r>
              <a:rPr lang="hu-HU" sz="2000" b="1" dirty="0" smtClean="0">
                <a:solidFill>
                  <a:srgbClr val="008000"/>
                </a:solidFill>
              </a:rPr>
              <a:t>Tanszék</a:t>
            </a:r>
            <a:br>
              <a:rPr lang="hu-HU" sz="2000" b="1" dirty="0" smtClean="0">
                <a:solidFill>
                  <a:srgbClr val="008000"/>
                </a:solidFill>
              </a:rPr>
            </a:br>
            <a:r>
              <a:rPr lang="hu-HU" sz="2000" b="1" dirty="0" smtClean="0">
                <a:solidFill>
                  <a:srgbClr val="008000"/>
                </a:solidFill>
              </a:rPr>
              <a:t>F </a:t>
            </a:r>
            <a:r>
              <a:rPr lang="hu-HU" sz="2000" b="1" dirty="0">
                <a:solidFill>
                  <a:srgbClr val="008000"/>
                </a:solidFill>
              </a:rPr>
              <a:t>épület, II. lépcsőház 2. emelet 12. (oktatói szoba) </a:t>
            </a:r>
            <a:endParaRPr lang="en-GB" sz="2000" b="1" dirty="0" smtClean="0">
              <a:solidFill>
                <a:srgbClr val="008000"/>
              </a:solidFill>
            </a:endParaRPr>
          </a:p>
          <a:p>
            <a:endParaRPr lang="en-GB" sz="2000" b="1" dirty="0" smtClean="0">
              <a:solidFill>
                <a:srgbClr val="008000"/>
              </a:solidFill>
            </a:endParaRPr>
          </a:p>
          <a:p>
            <a:pPr>
              <a:buNone/>
            </a:pPr>
            <a:endParaRPr lang="hu-HU" sz="2000" b="1" dirty="0" smtClean="0">
              <a:solidFill>
                <a:srgbClr val="008000"/>
              </a:solidFill>
            </a:endParaRPr>
          </a:p>
          <a:p>
            <a:pPr>
              <a:buNone/>
            </a:pPr>
            <a:endParaRPr lang="en-GB" sz="2000" b="1" dirty="0" smtClean="0">
              <a:solidFill>
                <a:srgbClr val="008000"/>
              </a:solidFill>
            </a:endParaRPr>
          </a:p>
          <a:p>
            <a:endParaRPr lang="en-GB" sz="2000" b="1" dirty="0">
              <a:solidFill>
                <a:srgbClr val="008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36367</TotalTime>
  <Words>53</Words>
  <Application>Microsoft Office PowerPoint</Application>
  <PresentationFormat>Diavetítés a képernyőre (4:3 oldalarány)</PresentationFormat>
  <Paragraphs>46</Paragraphs>
  <Slides>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Office-téma</vt:lpstr>
      <vt:lpstr>PowerPoint bemutató</vt:lpstr>
      <vt:lpstr>PowerPoint bemutató</vt:lpstr>
      <vt:lpstr>PowerPoint bemutató</vt:lpstr>
    </vt:vector>
  </TitlesOfParts>
  <Company>Non-Food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Mező</dc:title>
  <dc:creator>Balint Sipos</dc:creator>
  <cp:lastModifiedBy>Csabi</cp:lastModifiedBy>
  <cp:revision>130</cp:revision>
  <dcterms:created xsi:type="dcterms:W3CDTF">2014-02-11T14:11:10Z</dcterms:created>
  <dcterms:modified xsi:type="dcterms:W3CDTF">2019-09-10T06:01:19Z</dcterms:modified>
</cp:coreProperties>
</file>