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0"/>
  </p:notesMasterIdLst>
  <p:sldIdLst>
    <p:sldId id="335" r:id="rId3"/>
    <p:sldId id="336" r:id="rId4"/>
    <p:sldId id="279" r:id="rId5"/>
    <p:sldId id="351" r:id="rId6"/>
    <p:sldId id="334" r:id="rId7"/>
    <p:sldId id="278" r:id="rId8"/>
    <p:sldId id="329" r:id="rId9"/>
    <p:sldId id="330" r:id="rId10"/>
    <p:sldId id="352" r:id="rId11"/>
    <p:sldId id="349" r:id="rId12"/>
    <p:sldId id="353" r:id="rId13"/>
    <p:sldId id="347" r:id="rId14"/>
    <p:sldId id="350" r:id="rId15"/>
    <p:sldId id="332" r:id="rId16"/>
    <p:sldId id="333" r:id="rId17"/>
    <p:sldId id="331" r:id="rId18"/>
    <p:sldId id="283" r:id="rId19"/>
    <p:sldId id="348" r:id="rId20"/>
    <p:sldId id="284" r:id="rId21"/>
    <p:sldId id="345" r:id="rId22"/>
    <p:sldId id="343" r:id="rId23"/>
    <p:sldId id="344" r:id="rId24"/>
    <p:sldId id="312" r:id="rId25"/>
    <p:sldId id="318" r:id="rId26"/>
    <p:sldId id="313" r:id="rId27"/>
    <p:sldId id="314" r:id="rId28"/>
    <p:sldId id="315" r:id="rId29"/>
    <p:sldId id="341" r:id="rId30"/>
    <p:sldId id="316" r:id="rId31"/>
    <p:sldId id="320" r:id="rId32"/>
    <p:sldId id="323" r:id="rId33"/>
    <p:sldId id="322" r:id="rId34"/>
    <p:sldId id="324" r:id="rId35"/>
    <p:sldId id="328" r:id="rId36"/>
    <p:sldId id="291" r:id="rId37"/>
    <p:sldId id="293" r:id="rId38"/>
    <p:sldId id="295" r:id="rId39"/>
    <p:sldId id="296" r:id="rId40"/>
    <p:sldId id="297" r:id="rId41"/>
    <p:sldId id="299" r:id="rId42"/>
    <p:sldId id="301" r:id="rId43"/>
    <p:sldId id="307" r:id="rId44"/>
    <p:sldId id="309" r:id="rId45"/>
    <p:sldId id="305" r:id="rId46"/>
    <p:sldId id="308" r:id="rId47"/>
    <p:sldId id="269" r:id="rId48"/>
    <p:sldId id="260" r:id="rId49"/>
  </p:sldIdLst>
  <p:sldSz cx="9144000" cy="6858000" type="screen4x3"/>
  <p:notesSz cx="7099300" cy="10234613"/>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2" autoAdjust="0"/>
    <p:restoredTop sz="94207" autoAdjust="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A2544270-A75C-41AF-8E15-5C1EBE2568AC}" type="slidenum">
              <a:rPr lang="hu-HU"/>
              <a:pPr>
                <a:defRPr/>
              </a:pPr>
              <a:t>‹#›</a:t>
            </a:fld>
            <a:endParaRPr lang="hu-HU"/>
          </a:p>
        </p:txBody>
      </p:sp>
    </p:spTree>
    <p:extLst>
      <p:ext uri="{BB962C8B-B14F-4D97-AF65-F5344CB8AC3E}">
        <p14:creationId xmlns:p14="http://schemas.microsoft.com/office/powerpoint/2010/main" val="2510138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akép helye 1"/>
          <p:cNvSpPr>
            <a:spLocks noGrp="1" noRot="1" noChangeAspect="1" noTextEdit="1"/>
          </p:cNvSpPr>
          <p:nvPr>
            <p:ph type="sldImg"/>
          </p:nvPr>
        </p:nvSpPr>
        <p:spPr>
          <a:xfrm>
            <a:off x="992188" y="768350"/>
            <a:ext cx="5114925" cy="3836988"/>
          </a:xfrm>
          <a:ln/>
        </p:spPr>
      </p:sp>
      <p:sp>
        <p:nvSpPr>
          <p:cNvPr id="5123" name="Jegyzetek helye 2"/>
          <p:cNvSpPr>
            <a:spLocks noGrp="1"/>
          </p:cNvSpPr>
          <p:nvPr>
            <p:ph type="body" idx="1"/>
          </p:nvPr>
        </p:nvSpPr>
        <p:spPr>
          <a:noFill/>
        </p:spPr>
        <p:txBody>
          <a:bodyPr/>
          <a:lstStyle/>
          <a:p>
            <a:endParaRPr lang="en-US">
              <a:latin typeface="Arial" panose="020B0604020202020204" pitchFamily="34" charset="0"/>
            </a:endParaRPr>
          </a:p>
        </p:txBody>
      </p:sp>
      <p:sp>
        <p:nvSpPr>
          <p:cNvPr id="5124"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D79D5-85C8-4BB1-BD1F-446E03FD4FB1}" type="slidenum">
              <a:rPr lang="hu-HU" sz="1300" smtClean="0"/>
              <a:pPr>
                <a:spcBef>
                  <a:spcPct val="0"/>
                </a:spcBef>
              </a:pPr>
              <a:t>2</a:t>
            </a:fld>
            <a:endParaRPr lang="hu-HU" sz="1300"/>
          </a:p>
        </p:txBody>
      </p:sp>
    </p:spTree>
    <p:extLst>
      <p:ext uri="{BB962C8B-B14F-4D97-AF65-F5344CB8AC3E}">
        <p14:creationId xmlns:p14="http://schemas.microsoft.com/office/powerpoint/2010/main" val="327666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kép helye 1"/>
          <p:cNvSpPr>
            <a:spLocks noGrp="1" noRot="1" noChangeAspect="1" noTextEdit="1"/>
          </p:cNvSpPr>
          <p:nvPr>
            <p:ph type="sldImg"/>
          </p:nvPr>
        </p:nvSpPr>
        <p:spPr>
          <a:xfrm>
            <a:off x="992188" y="768350"/>
            <a:ext cx="5114925" cy="3836988"/>
          </a:xfrm>
          <a:ln/>
        </p:spPr>
      </p:sp>
      <p:sp>
        <p:nvSpPr>
          <p:cNvPr id="49155" name="Jegyzetek helye 2"/>
          <p:cNvSpPr>
            <a:spLocks noGrp="1"/>
          </p:cNvSpPr>
          <p:nvPr>
            <p:ph type="body" idx="1"/>
          </p:nvPr>
        </p:nvSpPr>
        <p:spPr>
          <a:noFill/>
        </p:spPr>
        <p:txBody>
          <a:bodyPr/>
          <a:lstStyle/>
          <a:p>
            <a:pPr eaLnBrk="1" hangingPunct="1"/>
            <a:r>
              <a:rPr lang="hu-HU">
                <a:latin typeface="Arial" panose="020B0604020202020204" pitchFamily="34" charset="0"/>
              </a:rPr>
              <a:t>A Fe(2+) 6. koordinációs szférájánál történik az O2 kötés.</a:t>
            </a:r>
          </a:p>
          <a:p>
            <a:pPr eaLnBrk="1" hangingPunct="1"/>
            <a:r>
              <a:rPr lang="hu-HU">
                <a:latin typeface="Arial" panose="020B0604020202020204" pitchFamily="34" charset="0"/>
              </a:rPr>
              <a:t>A Fe2+ kisebb lesz, behúzódik a hem síkjába. </a:t>
            </a:r>
          </a:p>
          <a:p>
            <a:pPr eaLnBrk="1" hangingPunct="1"/>
            <a:r>
              <a:rPr lang="hu-HU">
                <a:latin typeface="Arial" panose="020B0604020202020204" pitchFamily="34" charset="0"/>
              </a:rPr>
              <a:t>Az V. (átellenes) koordinációs helyen kötött His követi a mozgását,</a:t>
            </a:r>
          </a:p>
          <a:p>
            <a:pPr eaLnBrk="1" hangingPunct="1"/>
            <a:r>
              <a:rPr lang="hu-HU">
                <a:latin typeface="Arial" panose="020B0604020202020204" pitchFamily="34" charset="0"/>
              </a:rPr>
              <a:t>Magával húzva az őt tartalmazó a hélixet.</a:t>
            </a:r>
          </a:p>
          <a:p>
            <a:pPr eaLnBrk="1" hangingPunct="1"/>
            <a:r>
              <a:rPr lang="hu-HU">
                <a:latin typeface="Arial" panose="020B0604020202020204" pitchFamily="34" charset="0"/>
              </a:rPr>
              <a:t>A héliux C term vége érintkezik az oligomer kcsh felülettel, ez teszilehetővé az információ továbbadását, a kooperativitást.</a:t>
            </a:r>
          </a:p>
          <a:p>
            <a:endParaRPr lang="hu-HU">
              <a:latin typeface="Arial" panose="020B0604020202020204" pitchFamily="34" charset="0"/>
            </a:endParaRPr>
          </a:p>
        </p:txBody>
      </p:sp>
      <p:sp>
        <p:nvSpPr>
          <p:cNvPr id="49156"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FC05C-35A1-4A86-81D2-3F0161A0636C}" type="slidenum">
              <a:rPr lang="hu-HU" sz="1300" smtClean="0"/>
              <a:pPr>
                <a:spcBef>
                  <a:spcPct val="0"/>
                </a:spcBef>
              </a:pPr>
              <a:t>39</a:t>
            </a:fld>
            <a:endParaRPr lang="hu-HU" sz="1300"/>
          </a:p>
        </p:txBody>
      </p:sp>
    </p:spTree>
    <p:extLst>
      <p:ext uri="{BB962C8B-B14F-4D97-AF65-F5344CB8AC3E}">
        <p14:creationId xmlns:p14="http://schemas.microsoft.com/office/powerpoint/2010/main" val="429330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xfrm>
            <a:off x="992188" y="768350"/>
            <a:ext cx="5114925" cy="3836988"/>
          </a:xfrm>
          <a:ln/>
        </p:spPr>
      </p:sp>
      <p:sp>
        <p:nvSpPr>
          <p:cNvPr id="51203" name="Jegyzetek helye 2"/>
          <p:cNvSpPr>
            <a:spLocks noGrp="1"/>
          </p:cNvSpPr>
          <p:nvPr>
            <p:ph type="body" idx="1"/>
          </p:nvPr>
        </p:nvSpPr>
        <p:spPr>
          <a:noFill/>
        </p:spPr>
        <p:txBody>
          <a:bodyPr/>
          <a:lstStyle/>
          <a:p>
            <a:r>
              <a:rPr lang="hu-HU">
                <a:latin typeface="Arial" panose="020B0604020202020204" pitchFamily="34" charset="0"/>
              </a:rPr>
              <a:t>H híd kötések alakulnak</a:t>
            </a:r>
          </a:p>
        </p:txBody>
      </p:sp>
      <p:sp>
        <p:nvSpPr>
          <p:cNvPr id="51204"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D26CF9-6243-4151-A1C7-E129954F0E03}" type="slidenum">
              <a:rPr lang="hu-HU" sz="1300" smtClean="0"/>
              <a:pPr>
                <a:spcBef>
                  <a:spcPct val="0"/>
                </a:spcBef>
              </a:pPr>
              <a:t>40</a:t>
            </a:fld>
            <a:endParaRPr lang="hu-HU" sz="1300"/>
          </a:p>
        </p:txBody>
      </p:sp>
    </p:spTree>
    <p:extLst>
      <p:ext uri="{BB962C8B-B14F-4D97-AF65-F5344CB8AC3E}">
        <p14:creationId xmlns:p14="http://schemas.microsoft.com/office/powerpoint/2010/main" val="16593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992188" y="768350"/>
            <a:ext cx="5114925" cy="3836988"/>
          </a:xfrm>
          <a:ln/>
        </p:spPr>
      </p:sp>
      <p:sp>
        <p:nvSpPr>
          <p:cNvPr id="53251" name="Jegyzetek helye 2"/>
          <p:cNvSpPr>
            <a:spLocks noGrp="1"/>
          </p:cNvSpPr>
          <p:nvPr>
            <p:ph type="body" idx="1"/>
          </p:nvPr>
        </p:nvSpPr>
        <p:spPr>
          <a:noFill/>
        </p:spPr>
        <p:txBody>
          <a:bodyPr/>
          <a:lstStyle/>
          <a:p>
            <a:r>
              <a:rPr lang="hu-HU">
                <a:latin typeface="Arial" panose="020B0604020202020204" pitchFamily="34" charset="0"/>
              </a:rPr>
              <a:t>A görbéről: </a:t>
            </a:r>
          </a:p>
          <a:p>
            <a:r>
              <a:rPr lang="hu-HU">
                <a:latin typeface="Arial" panose="020B0604020202020204" pitchFamily="34" charset="0"/>
              </a:rPr>
              <a:t>Y tengely Hb O2nel telítettsége az elm maxhoz képest (4 alegység 4*O2)</a:t>
            </a:r>
          </a:p>
        </p:txBody>
      </p:sp>
      <p:sp>
        <p:nvSpPr>
          <p:cNvPr id="5325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7AA775-9C02-42C2-A0E8-21747BEA961B}" type="slidenum">
              <a:rPr lang="hu-HU" sz="1300" smtClean="0"/>
              <a:pPr>
                <a:spcBef>
                  <a:spcPct val="0"/>
                </a:spcBef>
              </a:pPr>
              <a:t>41</a:t>
            </a:fld>
            <a:endParaRPr lang="hu-HU" sz="1300"/>
          </a:p>
        </p:txBody>
      </p:sp>
    </p:spTree>
    <p:extLst>
      <p:ext uri="{BB962C8B-B14F-4D97-AF65-F5344CB8AC3E}">
        <p14:creationId xmlns:p14="http://schemas.microsoft.com/office/powerpoint/2010/main" val="30133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xfrm>
            <a:off x="992188" y="768350"/>
            <a:ext cx="5114925" cy="3836988"/>
          </a:xfrm>
          <a:ln/>
        </p:spPr>
      </p:sp>
      <p:sp>
        <p:nvSpPr>
          <p:cNvPr id="56323" name="Jegyzetek helye 2"/>
          <p:cNvSpPr>
            <a:spLocks noGrp="1"/>
          </p:cNvSpPr>
          <p:nvPr>
            <p:ph type="body" idx="1"/>
          </p:nvPr>
        </p:nvSpPr>
        <p:spPr>
          <a:noFill/>
        </p:spPr>
        <p:txBody>
          <a:bodyPr/>
          <a:lstStyle/>
          <a:p>
            <a:r>
              <a:rPr lang="hu-HU">
                <a:latin typeface="Arial" panose="020B0604020202020204" pitchFamily="34" charset="0"/>
              </a:rPr>
              <a:t>O2 kötés hatására a központi csatorna összeomlik</a:t>
            </a:r>
          </a:p>
        </p:txBody>
      </p:sp>
      <p:sp>
        <p:nvSpPr>
          <p:cNvPr id="56324"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5096A2-EA36-42E9-BA34-13E70ADE416E}" type="slidenum">
              <a:rPr lang="hu-HU" sz="1300" smtClean="0"/>
              <a:pPr>
                <a:spcBef>
                  <a:spcPct val="0"/>
                </a:spcBef>
              </a:pPr>
              <a:t>43</a:t>
            </a:fld>
            <a:endParaRPr lang="hu-HU" sz="1300"/>
          </a:p>
        </p:txBody>
      </p:sp>
    </p:spTree>
    <p:extLst>
      <p:ext uri="{BB962C8B-B14F-4D97-AF65-F5344CB8AC3E}">
        <p14:creationId xmlns:p14="http://schemas.microsoft.com/office/powerpoint/2010/main" val="310128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xfrm>
            <a:off x="992188" y="768350"/>
            <a:ext cx="5114925" cy="3836988"/>
          </a:xfrm>
          <a:ln/>
        </p:spPr>
      </p:sp>
      <p:sp>
        <p:nvSpPr>
          <p:cNvPr id="58371" name="Jegyzetek helye 2"/>
          <p:cNvSpPr>
            <a:spLocks noGrp="1"/>
          </p:cNvSpPr>
          <p:nvPr>
            <p:ph type="body" idx="1"/>
          </p:nvPr>
        </p:nvSpPr>
        <p:spPr>
          <a:noFill/>
        </p:spPr>
        <p:txBody>
          <a:bodyPr/>
          <a:lstStyle/>
          <a:p>
            <a:r>
              <a:rPr lang="hu-HU">
                <a:latin typeface="Arial" panose="020B0604020202020204" pitchFamily="34" charset="0"/>
              </a:rPr>
              <a:t>fHb: nincs BPG kötő képesség mutáció miatt</a:t>
            </a:r>
          </a:p>
        </p:txBody>
      </p:sp>
      <p:sp>
        <p:nvSpPr>
          <p:cNvPr id="5837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3FC39-74E2-434B-8AB6-1A95A9CAA607}" type="slidenum">
              <a:rPr lang="hu-HU" sz="1300" smtClean="0"/>
              <a:pPr>
                <a:spcBef>
                  <a:spcPct val="0"/>
                </a:spcBef>
              </a:pPr>
              <a:t>44</a:t>
            </a:fld>
            <a:endParaRPr lang="hu-HU" sz="1300"/>
          </a:p>
        </p:txBody>
      </p:sp>
    </p:spTree>
    <p:extLst>
      <p:ext uri="{BB962C8B-B14F-4D97-AF65-F5344CB8AC3E}">
        <p14:creationId xmlns:p14="http://schemas.microsoft.com/office/powerpoint/2010/main" val="177445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xfrm>
            <a:off x="992188" y="768350"/>
            <a:ext cx="5114925" cy="3836988"/>
          </a:xfrm>
          <a:ln/>
        </p:spPr>
      </p:sp>
      <p:sp>
        <p:nvSpPr>
          <p:cNvPr id="60419" name="Jegyzetek helye 2"/>
          <p:cNvSpPr>
            <a:spLocks noGrp="1"/>
          </p:cNvSpPr>
          <p:nvPr>
            <p:ph type="body" idx="1"/>
          </p:nvPr>
        </p:nvSpPr>
        <p:spPr>
          <a:noFill/>
        </p:spPr>
        <p:txBody>
          <a:bodyPr/>
          <a:lstStyle/>
          <a:p>
            <a:r>
              <a:rPr lang="hu-HU">
                <a:latin typeface="Arial" panose="020B0604020202020204" pitchFamily="34" charset="0"/>
              </a:rPr>
              <a:t>Az első kötődésével  A többiek affinitása 3*ra nőtt (nem maradt azonos:  Szekvenciális jelleg</a:t>
            </a:r>
          </a:p>
          <a:p>
            <a:r>
              <a:rPr lang="hu-HU">
                <a:latin typeface="Arial" panose="020B0604020202020204" pitchFamily="34" charset="0"/>
              </a:rPr>
              <a:t>E helyett a negyedik is megváltozott (nagy) affinitású:  Koncertikus jelleg</a:t>
            </a:r>
          </a:p>
          <a:p>
            <a:endParaRPr lang="hu-HU">
              <a:latin typeface="Arial" panose="020B0604020202020204" pitchFamily="34" charset="0"/>
            </a:endParaRPr>
          </a:p>
          <a:p>
            <a:endParaRPr lang="hu-HU">
              <a:latin typeface="Arial" panose="020B0604020202020204" pitchFamily="34" charset="0"/>
            </a:endParaRPr>
          </a:p>
        </p:txBody>
      </p:sp>
      <p:sp>
        <p:nvSpPr>
          <p:cNvPr id="60420"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F2941F-B372-4776-AACE-EC177E060686}" type="slidenum">
              <a:rPr lang="hu-HU" sz="1300" smtClean="0"/>
              <a:pPr>
                <a:spcBef>
                  <a:spcPct val="0"/>
                </a:spcBef>
              </a:pPr>
              <a:t>45</a:t>
            </a:fld>
            <a:endParaRPr lang="hu-HU" sz="1300"/>
          </a:p>
        </p:txBody>
      </p:sp>
    </p:spTree>
    <p:extLst>
      <p:ext uri="{BB962C8B-B14F-4D97-AF65-F5344CB8AC3E}">
        <p14:creationId xmlns:p14="http://schemas.microsoft.com/office/powerpoint/2010/main" val="74749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a:xfrm>
            <a:off x="992188" y="768350"/>
            <a:ext cx="5114925" cy="3836988"/>
          </a:xfrm>
          <a:ln/>
        </p:spPr>
      </p:sp>
      <p:sp>
        <p:nvSpPr>
          <p:cNvPr id="63491" name="Jegyzetek helye 2"/>
          <p:cNvSpPr>
            <a:spLocks noGrp="1"/>
          </p:cNvSpPr>
          <p:nvPr>
            <p:ph type="body" idx="1"/>
          </p:nvPr>
        </p:nvSpPr>
        <p:spPr>
          <a:noFill/>
        </p:spPr>
        <p:txBody>
          <a:bodyPr/>
          <a:lstStyle/>
          <a:p>
            <a:endParaRPr lang="en-US">
              <a:latin typeface="Arial" panose="020B0604020202020204" pitchFamily="34" charset="0"/>
            </a:endParaRPr>
          </a:p>
        </p:txBody>
      </p:sp>
      <p:sp>
        <p:nvSpPr>
          <p:cNvPr id="6349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87B596-FC9E-41F0-9F72-8CECD8269FA2}" type="slidenum">
              <a:rPr lang="hu-HU" sz="1300" smtClean="0"/>
              <a:pPr>
                <a:spcBef>
                  <a:spcPct val="0"/>
                </a:spcBef>
              </a:pPr>
              <a:t>47</a:t>
            </a:fld>
            <a:endParaRPr lang="hu-HU" sz="1300"/>
          </a:p>
        </p:txBody>
      </p:sp>
    </p:spTree>
    <p:extLst>
      <p:ext uri="{BB962C8B-B14F-4D97-AF65-F5344CB8AC3E}">
        <p14:creationId xmlns:p14="http://schemas.microsoft.com/office/powerpoint/2010/main" val="350833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p:cNvSpPr>
            <a:spLocks noGrp="1" noRot="1" noChangeAspect="1" noTextEdit="1"/>
          </p:cNvSpPr>
          <p:nvPr>
            <p:ph type="sldImg"/>
          </p:nvPr>
        </p:nvSpPr>
        <p:spPr>
          <a:xfrm>
            <a:off x="992188" y="768350"/>
            <a:ext cx="5114925" cy="3836988"/>
          </a:xfrm>
          <a:ln/>
        </p:spPr>
      </p:sp>
      <p:sp>
        <p:nvSpPr>
          <p:cNvPr id="9219" name="Jegyzetek helye 2"/>
          <p:cNvSpPr>
            <a:spLocks noGrp="1"/>
          </p:cNvSpPr>
          <p:nvPr>
            <p:ph type="body" idx="1"/>
          </p:nvPr>
        </p:nvSpPr>
        <p:spPr>
          <a:noFill/>
        </p:spPr>
        <p:txBody>
          <a:bodyPr/>
          <a:lstStyle/>
          <a:p>
            <a:r>
              <a:rPr lang="hu-HU" dirty="0">
                <a:latin typeface="Arial" panose="020B0604020202020204" pitchFamily="34" charset="0"/>
              </a:rPr>
              <a:t>A leggyorsabb és legáltalánosabb módszer a reakció sebességének  befolyásolása az enzimaktivitás közvetlen és általában reverzibilis változtatása révén.</a:t>
            </a:r>
          </a:p>
          <a:p>
            <a:r>
              <a:rPr lang="hu-HU" dirty="0">
                <a:latin typeface="Arial" panose="020B0604020202020204" pitchFamily="34" charset="0"/>
              </a:rPr>
              <a:t>Szabályozás&lt;-&gt; alkalmazkodás, az élethez elengedhetetlen.</a:t>
            </a:r>
          </a:p>
        </p:txBody>
      </p:sp>
      <p:sp>
        <p:nvSpPr>
          <p:cNvPr id="9220"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DDE0C0-3833-40F6-B2A0-74F602CE2B73}" type="slidenum">
              <a:rPr lang="hu-HU" sz="1300" smtClean="0"/>
              <a:pPr>
                <a:spcBef>
                  <a:spcPct val="0"/>
                </a:spcBef>
              </a:pPr>
              <a:t>6</a:t>
            </a:fld>
            <a:endParaRPr lang="hu-HU" sz="1300"/>
          </a:p>
        </p:txBody>
      </p:sp>
    </p:spTree>
    <p:extLst>
      <p:ext uri="{BB962C8B-B14F-4D97-AF65-F5344CB8AC3E}">
        <p14:creationId xmlns:p14="http://schemas.microsoft.com/office/powerpoint/2010/main" val="255088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kép helye 1"/>
          <p:cNvSpPr>
            <a:spLocks noGrp="1" noRot="1" noChangeAspect="1" noTextEdit="1"/>
          </p:cNvSpPr>
          <p:nvPr>
            <p:ph type="sldImg"/>
          </p:nvPr>
        </p:nvSpPr>
        <p:spPr>
          <a:xfrm>
            <a:off x="992188" y="768350"/>
            <a:ext cx="5114925" cy="3836988"/>
          </a:xfrm>
          <a:ln/>
        </p:spPr>
      </p:sp>
      <p:sp>
        <p:nvSpPr>
          <p:cNvPr id="12291" name="Jegyzetek helye 2"/>
          <p:cNvSpPr>
            <a:spLocks noGrp="1"/>
          </p:cNvSpPr>
          <p:nvPr>
            <p:ph type="body" idx="1"/>
          </p:nvPr>
        </p:nvSpPr>
        <p:spPr>
          <a:noFill/>
        </p:spPr>
        <p:txBody>
          <a:bodyPr/>
          <a:lstStyle/>
          <a:p>
            <a:r>
              <a:rPr lang="hu-HU">
                <a:latin typeface="Arial" panose="020B0604020202020204" pitchFamily="34" charset="0"/>
              </a:rPr>
              <a:t>Kép: kötőhely „árok”</a:t>
            </a:r>
          </a:p>
        </p:txBody>
      </p:sp>
      <p:sp>
        <p:nvSpPr>
          <p:cNvPr id="1229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514813-14F7-4D79-B343-DE2358A52D15}" type="slidenum">
              <a:rPr lang="hu-HU" sz="1300" smtClean="0"/>
              <a:pPr>
                <a:spcBef>
                  <a:spcPct val="0"/>
                </a:spcBef>
              </a:pPr>
              <a:t>8</a:t>
            </a:fld>
            <a:endParaRPr lang="hu-HU" sz="1300"/>
          </a:p>
        </p:txBody>
      </p:sp>
    </p:spTree>
    <p:extLst>
      <p:ext uri="{BB962C8B-B14F-4D97-AF65-F5344CB8AC3E}">
        <p14:creationId xmlns:p14="http://schemas.microsoft.com/office/powerpoint/2010/main" val="75739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449388" y="1023938"/>
            <a:ext cx="4198937" cy="3508375"/>
          </a:xfrm>
          <a:prstGeom prst="rect">
            <a:avLst/>
          </a:prstGeom>
          <a:solidFill>
            <a:srgbClr val="FFFFFF"/>
          </a:solidFill>
          <a:ln w="9525">
            <a:solidFill>
              <a:srgbClr val="000000"/>
            </a:solidFill>
            <a:miter lim="800000"/>
            <a:headEnd/>
            <a:tailEnd/>
          </a:ln>
        </p:spPr>
        <p:txBody>
          <a:bodyPr wrap="none" lIns="88874" tIns="44438" rIns="88874" bIns="44438" anchor="ctr"/>
          <a:lstStyle>
            <a:lvl1pPr defTabSz="955675">
              <a:spcBef>
                <a:spcPct val="30000"/>
              </a:spcBef>
              <a:defRPr sz="1200">
                <a:solidFill>
                  <a:schemeClr val="tx1"/>
                </a:solidFill>
                <a:latin typeface="Arial" panose="020B0604020202020204" pitchFamily="34" charset="0"/>
              </a:defRPr>
            </a:lvl1pPr>
            <a:lvl2pPr marL="776288" indent="-298450" defTabSz="955675">
              <a:spcBef>
                <a:spcPct val="30000"/>
              </a:spcBef>
              <a:defRPr sz="1200">
                <a:solidFill>
                  <a:schemeClr val="tx1"/>
                </a:solidFill>
                <a:latin typeface="Arial" panose="020B0604020202020204" pitchFamily="34" charset="0"/>
              </a:defRPr>
            </a:lvl2pPr>
            <a:lvl3pPr marL="1195388" indent="-239713" defTabSz="955675">
              <a:spcBef>
                <a:spcPct val="30000"/>
              </a:spcBef>
              <a:defRPr sz="1200">
                <a:solidFill>
                  <a:schemeClr val="tx1"/>
                </a:solidFill>
                <a:latin typeface="Arial" panose="020B0604020202020204" pitchFamily="34" charset="0"/>
              </a:defRPr>
            </a:lvl3pPr>
            <a:lvl4pPr marL="1673225" indent="-238125" defTabSz="955675">
              <a:spcBef>
                <a:spcPct val="30000"/>
              </a:spcBef>
              <a:defRPr sz="1200">
                <a:solidFill>
                  <a:schemeClr val="tx1"/>
                </a:solidFill>
                <a:latin typeface="Arial" panose="020B0604020202020204" pitchFamily="34" charset="0"/>
              </a:defRPr>
            </a:lvl4pPr>
            <a:lvl5pPr marL="2151063" indent="-238125" defTabSz="955675">
              <a:spcBef>
                <a:spcPct val="30000"/>
              </a:spcBef>
              <a:defRPr sz="1200">
                <a:solidFill>
                  <a:schemeClr val="tx1"/>
                </a:solidFill>
                <a:latin typeface="Arial" panose="020B0604020202020204" pitchFamily="34" charset="0"/>
              </a:defRPr>
            </a:lvl5pPr>
            <a:lvl6pPr marL="2608263" indent="-238125" defTabSz="955675" eaLnBrk="0" fontAlgn="base" hangingPunct="0">
              <a:spcBef>
                <a:spcPct val="30000"/>
              </a:spcBef>
              <a:spcAft>
                <a:spcPct val="0"/>
              </a:spcAft>
              <a:defRPr sz="1200">
                <a:solidFill>
                  <a:schemeClr val="tx1"/>
                </a:solidFill>
                <a:latin typeface="Arial" panose="020B0604020202020204" pitchFamily="34" charset="0"/>
              </a:defRPr>
            </a:lvl6pPr>
            <a:lvl7pPr marL="3065463" indent="-238125" defTabSz="955675" eaLnBrk="0" fontAlgn="base" hangingPunct="0">
              <a:spcBef>
                <a:spcPct val="30000"/>
              </a:spcBef>
              <a:spcAft>
                <a:spcPct val="0"/>
              </a:spcAft>
              <a:defRPr sz="1200">
                <a:solidFill>
                  <a:schemeClr val="tx1"/>
                </a:solidFill>
                <a:latin typeface="Arial" panose="020B0604020202020204" pitchFamily="34" charset="0"/>
              </a:defRPr>
            </a:lvl7pPr>
            <a:lvl8pPr marL="3522663" indent="-238125" defTabSz="955675" eaLnBrk="0" fontAlgn="base" hangingPunct="0">
              <a:spcBef>
                <a:spcPct val="30000"/>
              </a:spcBef>
              <a:spcAft>
                <a:spcPct val="0"/>
              </a:spcAft>
              <a:defRPr sz="1200">
                <a:solidFill>
                  <a:schemeClr val="tx1"/>
                </a:solidFill>
                <a:latin typeface="Arial" panose="020B0604020202020204" pitchFamily="34" charset="0"/>
              </a:defRPr>
            </a:lvl8pPr>
            <a:lvl9pPr marL="3979863" indent="-238125" defTabSz="9556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sz="2500">
              <a:latin typeface="Times New Roman" panose="02020603050405020304" pitchFamily="18" charset="0"/>
            </a:endParaRPr>
          </a:p>
        </p:txBody>
      </p:sp>
      <p:sp>
        <p:nvSpPr>
          <p:cNvPr id="14339" name="Text Box 2"/>
          <p:cNvSpPr>
            <a:spLocks noGrp="1" noChangeArrowheads="1"/>
          </p:cNvSpPr>
          <p:nvPr>
            <p:ph type="body"/>
          </p:nvPr>
        </p:nvSpPr>
        <p:spPr>
          <a:xfrm>
            <a:off x="1084263" y="4872038"/>
            <a:ext cx="4938712" cy="3892550"/>
          </a:xfrm>
          <a:noFill/>
        </p:spPr>
        <p:txBody>
          <a:bodyPr lIns="0" tIns="0" rIns="0" bIns="0"/>
          <a:lstStyle/>
          <a:p>
            <a:pPr marL="76200" indent="-76200" eaLnBrk="1" hangingPunct="1">
              <a:lnSpc>
                <a:spcPct val="93000"/>
              </a:lnSpc>
              <a:spcBef>
                <a:spcPct val="0"/>
              </a:spcBef>
              <a:buSzPct val="45000"/>
              <a:tabLst>
                <a:tab pos="669925" algn="l"/>
                <a:tab pos="1343025" algn="l"/>
                <a:tab pos="2016125" algn="l"/>
                <a:tab pos="2689225" algn="l"/>
                <a:tab pos="3360738" algn="l"/>
                <a:tab pos="4033838" algn="l"/>
                <a:tab pos="4706938" algn="l"/>
              </a:tabLst>
            </a:pPr>
            <a:r>
              <a:rPr lang="en-GB">
                <a:latin typeface="Arial" panose="020B0604020202020204" pitchFamily="34" charset="0"/>
              </a:rPr>
              <a:t>Schematic representation of the CPT-binding site in Top1. (A and B) Each chain of amino acid residues involved in CPT binding is shown in a different color. Hydrogen bonding or salt bridge interactions are indicated by black dotted lines, and van der Walls interactions are shown by gray dotted lines. Asn-722 forms a hydrogen bond via a water molecule (wat), and Asp-533 forms a direct contact with topotecan (shown in gray). Amino acid substitutions resulting in CPT resistance in CPT-producing plants are represented in red. (C) Superposition of the CPT-binding residue 722 of HsTop1 (blue) in a complex with topotecan and those of OpTop1 (yellow) and CaTop1 (magenta). (D and E) Superposition of the CPT-binding residue Asp-533 of HsTop1 (blue) and OpTop1 (yellow) (D) or CaTop1 (magenta) (E) by substitution Leu530Ile or Gln421Lys. Black dotted lines indicate hydrogen bonding in HsTop1, as indicated in A and B.</a:t>
            </a:r>
          </a:p>
        </p:txBody>
      </p:sp>
    </p:spTree>
    <p:extLst>
      <p:ext uri="{BB962C8B-B14F-4D97-AF65-F5344CB8AC3E}">
        <p14:creationId xmlns:p14="http://schemas.microsoft.com/office/powerpoint/2010/main" val="147868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a:xfrm>
            <a:off x="992188" y="768350"/>
            <a:ext cx="5114925" cy="3836988"/>
          </a:xfrm>
          <a:ln/>
        </p:spPr>
      </p:sp>
      <p:sp>
        <p:nvSpPr>
          <p:cNvPr id="21507" name="Jegyzetek helye 2"/>
          <p:cNvSpPr>
            <a:spLocks noGrp="1"/>
          </p:cNvSpPr>
          <p:nvPr>
            <p:ph type="body" idx="1"/>
          </p:nvPr>
        </p:nvSpPr>
        <p:spPr>
          <a:noFill/>
        </p:spPr>
        <p:txBody>
          <a:bodyPr/>
          <a:lstStyle/>
          <a:p>
            <a:r>
              <a:rPr lang="en-US" b="1">
                <a:latin typeface="Arial" panose="020B0604020202020204" pitchFamily="34" charset="0"/>
              </a:rPr>
              <a:t>Vmax</a:t>
            </a:r>
            <a:r>
              <a:rPr lang="en-US">
                <a:latin typeface="Arial" panose="020B0604020202020204" pitchFamily="34" charset="0"/>
              </a:rPr>
              <a:t> is the maximum enzyme velocity in the same units as Y. It is the velocity of the enzyme extrapolated to very high concentrations of substrate, so its value is almost always higher than any velocity measured in your experiment.</a:t>
            </a:r>
          </a:p>
          <a:p>
            <a:r>
              <a:rPr lang="en-US" b="1">
                <a:latin typeface="Arial" panose="020B0604020202020204" pitchFamily="34" charset="0"/>
              </a:rPr>
              <a:t>Km</a:t>
            </a:r>
            <a:r>
              <a:rPr lang="en-US">
                <a:latin typeface="Arial" panose="020B0604020202020204" pitchFamily="34" charset="0"/>
              </a:rPr>
              <a:t> is the Michaelis-Menten constant, in the same units as X. It is the substrate concentration needed to achieve a half-maximum enzyme velocity.</a:t>
            </a:r>
          </a:p>
          <a:p>
            <a:endParaRPr lang="hu-HU">
              <a:latin typeface="Arial" panose="020B0604020202020204" pitchFamily="34" charset="0"/>
            </a:endParaRPr>
          </a:p>
        </p:txBody>
      </p:sp>
      <p:sp>
        <p:nvSpPr>
          <p:cNvPr id="21508"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5F3673-4ED0-4337-B9AA-1572DD68E771}" type="slidenum">
              <a:rPr lang="hu-HU" sz="1300" smtClean="0"/>
              <a:pPr>
                <a:spcBef>
                  <a:spcPct val="0"/>
                </a:spcBef>
              </a:pPr>
              <a:t>17</a:t>
            </a:fld>
            <a:endParaRPr lang="hu-HU" sz="1300"/>
          </a:p>
        </p:txBody>
      </p:sp>
    </p:spTree>
    <p:extLst>
      <p:ext uri="{BB962C8B-B14F-4D97-AF65-F5344CB8AC3E}">
        <p14:creationId xmlns:p14="http://schemas.microsoft.com/office/powerpoint/2010/main" val="221444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kép helye 1"/>
          <p:cNvSpPr>
            <a:spLocks noGrp="1" noRot="1" noChangeAspect="1" noTextEdit="1"/>
          </p:cNvSpPr>
          <p:nvPr>
            <p:ph type="sldImg"/>
          </p:nvPr>
        </p:nvSpPr>
        <p:spPr>
          <a:xfrm>
            <a:off x="992188" y="768350"/>
            <a:ext cx="5114925" cy="3836988"/>
          </a:xfrm>
          <a:ln/>
        </p:spPr>
      </p:sp>
      <p:sp>
        <p:nvSpPr>
          <p:cNvPr id="29699" name="Jegyzetek helye 2"/>
          <p:cNvSpPr>
            <a:spLocks noGrp="1"/>
          </p:cNvSpPr>
          <p:nvPr>
            <p:ph type="body" idx="1"/>
          </p:nvPr>
        </p:nvSpPr>
        <p:spPr>
          <a:noFill/>
        </p:spPr>
        <p:txBody>
          <a:bodyPr/>
          <a:lstStyle/>
          <a:p>
            <a:r>
              <a:rPr lang="hu-HU">
                <a:latin typeface="Arial" panose="020B0604020202020204" pitchFamily="34" charset="0"/>
              </a:rPr>
              <a:t>Mérés reprodukálása</a:t>
            </a:r>
          </a:p>
          <a:p>
            <a:r>
              <a:rPr lang="hu-HU">
                <a:latin typeface="Arial" panose="020B0604020202020204" pitchFamily="34" charset="0"/>
              </a:rPr>
              <a:t>Jelenség több független méréssel alátámasztása</a:t>
            </a:r>
          </a:p>
          <a:p>
            <a:endParaRPr lang="hu-HU">
              <a:latin typeface="Arial" panose="020B0604020202020204" pitchFamily="34" charset="0"/>
            </a:endParaRPr>
          </a:p>
        </p:txBody>
      </p:sp>
      <p:sp>
        <p:nvSpPr>
          <p:cNvPr id="29700"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9B2D0-4E38-4E91-A379-E5B5C39801B3}" type="slidenum">
              <a:rPr lang="hu-HU" sz="1300" smtClean="0"/>
              <a:pPr>
                <a:spcBef>
                  <a:spcPct val="0"/>
                </a:spcBef>
              </a:pPr>
              <a:t>24</a:t>
            </a:fld>
            <a:endParaRPr lang="hu-HU" sz="1300"/>
          </a:p>
        </p:txBody>
      </p:sp>
    </p:spTree>
    <p:extLst>
      <p:ext uri="{BB962C8B-B14F-4D97-AF65-F5344CB8AC3E}">
        <p14:creationId xmlns:p14="http://schemas.microsoft.com/office/powerpoint/2010/main" val="119871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a:xfrm>
            <a:off x="992188" y="768350"/>
            <a:ext cx="5114925" cy="3836988"/>
          </a:xfrm>
          <a:ln/>
        </p:spPr>
      </p:sp>
      <p:sp>
        <p:nvSpPr>
          <p:cNvPr id="37891" name="Jegyzetek helye 2"/>
          <p:cNvSpPr>
            <a:spLocks noGrp="1"/>
          </p:cNvSpPr>
          <p:nvPr>
            <p:ph type="body" idx="1"/>
          </p:nvPr>
        </p:nvSpPr>
        <p:spPr>
          <a:noFill/>
        </p:spPr>
        <p:txBody>
          <a:bodyPr/>
          <a:lstStyle/>
          <a:p>
            <a:pPr algn="ctr"/>
            <a:r>
              <a:rPr lang="hu-HU" b="1">
                <a:latin typeface="Arial" panose="020B0604020202020204" pitchFamily="34" charset="0"/>
              </a:rPr>
              <a:t>csupán telítési [L] koncentrációk esetén</a:t>
            </a:r>
          </a:p>
          <a:p>
            <a:pPr algn="ctr"/>
            <a:r>
              <a:rPr lang="hu-HU" b="1">
                <a:latin typeface="Arial" panose="020B0604020202020204" pitchFamily="34" charset="0"/>
              </a:rPr>
              <a:t>Működik a dimer mindkét katalitikus centruma</a:t>
            </a:r>
          </a:p>
          <a:p>
            <a:endParaRPr lang="hu-HU">
              <a:latin typeface="Arial" panose="020B0604020202020204" pitchFamily="34" charset="0"/>
            </a:endParaRPr>
          </a:p>
        </p:txBody>
      </p:sp>
      <p:sp>
        <p:nvSpPr>
          <p:cNvPr id="3789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7C8BC3-12CF-4B17-B5FD-31EBBADD23C9}" type="slidenum">
              <a:rPr lang="hu-HU" sz="1300" smtClean="0"/>
              <a:pPr>
                <a:spcBef>
                  <a:spcPct val="0"/>
                </a:spcBef>
              </a:pPr>
              <a:t>31</a:t>
            </a:fld>
            <a:endParaRPr lang="hu-HU" sz="1300"/>
          </a:p>
        </p:txBody>
      </p:sp>
    </p:spTree>
    <p:extLst>
      <p:ext uri="{BB962C8B-B14F-4D97-AF65-F5344CB8AC3E}">
        <p14:creationId xmlns:p14="http://schemas.microsoft.com/office/powerpoint/2010/main" val="1310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a:xfrm>
            <a:off x="992188" y="768350"/>
            <a:ext cx="5114925" cy="3836988"/>
          </a:xfrm>
          <a:ln/>
        </p:spPr>
      </p:sp>
      <p:sp>
        <p:nvSpPr>
          <p:cNvPr id="39939" name="Jegyzetek helye 2"/>
          <p:cNvSpPr>
            <a:spLocks noGrp="1"/>
          </p:cNvSpPr>
          <p:nvPr>
            <p:ph type="body" idx="1"/>
          </p:nvPr>
        </p:nvSpPr>
        <p:spPr>
          <a:noFill/>
        </p:spPr>
        <p:txBody>
          <a:bodyPr/>
          <a:lstStyle/>
          <a:p>
            <a:r>
              <a:rPr lang="hu-HU" b="1">
                <a:latin typeface="Arial" panose="020B0604020202020204" pitchFamily="34" charset="0"/>
              </a:rPr>
              <a:t>Homotróp:  </a:t>
            </a:r>
            <a:r>
              <a:rPr lang="hu-HU">
                <a:latin typeface="Arial" panose="020B0604020202020204" pitchFamily="34" charset="0"/>
              </a:rPr>
              <a:t>szabályzó molekula az enzim saját szubsztrátja</a:t>
            </a:r>
          </a:p>
          <a:p>
            <a:r>
              <a:rPr lang="hu-HU" b="1">
                <a:latin typeface="Arial" panose="020B0604020202020204" pitchFamily="34" charset="0"/>
              </a:rPr>
              <a:t>Heterotróp: </a:t>
            </a:r>
            <a:r>
              <a:rPr lang="hu-HU">
                <a:latin typeface="Arial" panose="020B0604020202020204" pitchFamily="34" charset="0"/>
              </a:rPr>
              <a:t>a szabályzó molekula nem az az enzim saját szubsztrátja</a:t>
            </a:r>
          </a:p>
          <a:p>
            <a:r>
              <a:rPr lang="hu-HU">
                <a:latin typeface="Arial" panose="020B0604020202020204" pitchFamily="34" charset="0"/>
              </a:rPr>
              <a:t>Biológiai példák: enzim, receptor gyógyszermolekulák hatása</a:t>
            </a:r>
          </a:p>
          <a:p>
            <a:endParaRPr lang="hu-HU">
              <a:latin typeface="Arial" panose="020B0604020202020204" pitchFamily="34" charset="0"/>
            </a:endParaRPr>
          </a:p>
        </p:txBody>
      </p:sp>
      <p:sp>
        <p:nvSpPr>
          <p:cNvPr id="39940"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F071E5-4163-4659-866A-E4B15CF67990}" type="slidenum">
              <a:rPr lang="hu-HU" sz="1300" smtClean="0"/>
              <a:pPr>
                <a:spcBef>
                  <a:spcPct val="0"/>
                </a:spcBef>
              </a:pPr>
              <a:t>32</a:t>
            </a:fld>
            <a:endParaRPr lang="hu-HU" sz="1300"/>
          </a:p>
        </p:txBody>
      </p:sp>
    </p:spTree>
    <p:extLst>
      <p:ext uri="{BB962C8B-B14F-4D97-AF65-F5344CB8AC3E}">
        <p14:creationId xmlns:p14="http://schemas.microsoft.com/office/powerpoint/2010/main" val="147482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kép helye 1"/>
          <p:cNvSpPr>
            <a:spLocks noGrp="1" noRot="1" noChangeAspect="1" noTextEdit="1"/>
          </p:cNvSpPr>
          <p:nvPr>
            <p:ph type="sldImg"/>
          </p:nvPr>
        </p:nvSpPr>
        <p:spPr>
          <a:xfrm>
            <a:off x="992188" y="768350"/>
            <a:ext cx="5114925" cy="3836988"/>
          </a:xfrm>
          <a:ln/>
        </p:spPr>
      </p:sp>
      <p:sp>
        <p:nvSpPr>
          <p:cNvPr id="43011" name="Jegyzetek helye 2"/>
          <p:cNvSpPr>
            <a:spLocks noGrp="1"/>
          </p:cNvSpPr>
          <p:nvPr>
            <p:ph type="body" idx="1"/>
          </p:nvPr>
        </p:nvSpPr>
        <p:spPr>
          <a:noFill/>
        </p:spPr>
        <p:txBody>
          <a:bodyPr/>
          <a:lstStyle/>
          <a:p>
            <a:r>
              <a:rPr lang="hu-HU">
                <a:latin typeface="Arial" panose="020B0604020202020204" pitchFamily="34" charset="0"/>
              </a:rPr>
              <a:t>EgEgyféle kötött konf.</a:t>
            </a:r>
          </a:p>
          <a:p>
            <a:endParaRPr lang="hu-HU">
              <a:latin typeface="Arial" panose="020B0604020202020204" pitchFamily="34" charset="0"/>
            </a:endParaRPr>
          </a:p>
          <a:p>
            <a:r>
              <a:rPr lang="hu-HU">
                <a:latin typeface="Arial" panose="020B0604020202020204" pitchFamily="34" charset="0"/>
              </a:rPr>
              <a:t>Szekvenciális: induced fit: a többi köthely affinitása csak kismértékben módosul</a:t>
            </a:r>
          </a:p>
        </p:txBody>
      </p:sp>
      <p:sp>
        <p:nvSpPr>
          <p:cNvPr id="43012" name="Dia számának helye 3"/>
          <p:cNvSpPr>
            <a:spLocks noGrp="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804863" indent="-309563" defTabSz="990600">
              <a:spcBef>
                <a:spcPct val="30000"/>
              </a:spcBef>
              <a:defRPr sz="1200">
                <a:solidFill>
                  <a:schemeClr val="tx1"/>
                </a:solidFill>
                <a:latin typeface="Arial" panose="020B0604020202020204" pitchFamily="34" charset="0"/>
              </a:defRPr>
            </a:lvl2pPr>
            <a:lvl3pPr marL="1238250" indent="-247650" defTabSz="990600">
              <a:spcBef>
                <a:spcPct val="30000"/>
              </a:spcBef>
              <a:defRPr sz="1200">
                <a:solidFill>
                  <a:schemeClr val="tx1"/>
                </a:solidFill>
                <a:latin typeface="Arial" panose="020B0604020202020204" pitchFamily="34" charset="0"/>
              </a:defRPr>
            </a:lvl3pPr>
            <a:lvl4pPr marL="1733550" indent="-247650" defTabSz="990600">
              <a:spcBef>
                <a:spcPct val="30000"/>
              </a:spcBef>
              <a:defRPr sz="1200">
                <a:solidFill>
                  <a:schemeClr val="tx1"/>
                </a:solidFill>
                <a:latin typeface="Arial" panose="020B0604020202020204" pitchFamily="34" charset="0"/>
              </a:defRPr>
            </a:lvl4pPr>
            <a:lvl5pPr marL="2228850" indent="-247650" defTabSz="990600">
              <a:spcBef>
                <a:spcPct val="30000"/>
              </a:spcBef>
              <a:defRPr sz="1200">
                <a:solidFill>
                  <a:schemeClr val="tx1"/>
                </a:solidFill>
                <a:latin typeface="Arial" panose="020B0604020202020204" pitchFamily="34" charset="0"/>
              </a:defRPr>
            </a:lvl5pPr>
            <a:lvl6pPr marL="2686050" indent="-247650" defTabSz="990600" eaLnBrk="0" fontAlgn="base" hangingPunct="0">
              <a:spcBef>
                <a:spcPct val="30000"/>
              </a:spcBef>
              <a:spcAft>
                <a:spcPct val="0"/>
              </a:spcAft>
              <a:defRPr sz="1200">
                <a:solidFill>
                  <a:schemeClr val="tx1"/>
                </a:solidFill>
                <a:latin typeface="Arial" panose="020B0604020202020204" pitchFamily="34" charset="0"/>
              </a:defRPr>
            </a:lvl6pPr>
            <a:lvl7pPr marL="3143250" indent="-247650" defTabSz="990600" eaLnBrk="0" fontAlgn="base" hangingPunct="0">
              <a:spcBef>
                <a:spcPct val="30000"/>
              </a:spcBef>
              <a:spcAft>
                <a:spcPct val="0"/>
              </a:spcAft>
              <a:defRPr sz="1200">
                <a:solidFill>
                  <a:schemeClr val="tx1"/>
                </a:solidFill>
                <a:latin typeface="Arial" panose="020B0604020202020204" pitchFamily="34" charset="0"/>
              </a:defRPr>
            </a:lvl7pPr>
            <a:lvl8pPr marL="3600450" indent="-247650" defTabSz="990600" eaLnBrk="0" fontAlgn="base" hangingPunct="0">
              <a:spcBef>
                <a:spcPct val="30000"/>
              </a:spcBef>
              <a:spcAft>
                <a:spcPct val="0"/>
              </a:spcAft>
              <a:defRPr sz="1200">
                <a:solidFill>
                  <a:schemeClr val="tx1"/>
                </a:solidFill>
                <a:latin typeface="Arial" panose="020B0604020202020204" pitchFamily="34" charset="0"/>
              </a:defRPr>
            </a:lvl8pPr>
            <a:lvl9pPr marL="4057650" indent="-24765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D2B8A-F5B5-4D1B-A811-E1608E98514C}" type="slidenum">
              <a:rPr lang="hu-HU" sz="1300" smtClean="0"/>
              <a:pPr>
                <a:spcBef>
                  <a:spcPct val="0"/>
                </a:spcBef>
              </a:pPr>
              <a:t>34</a:t>
            </a:fld>
            <a:endParaRPr lang="hu-HU" sz="1300"/>
          </a:p>
        </p:txBody>
      </p:sp>
    </p:spTree>
    <p:extLst>
      <p:ext uri="{BB962C8B-B14F-4D97-AF65-F5344CB8AC3E}">
        <p14:creationId xmlns:p14="http://schemas.microsoft.com/office/powerpoint/2010/main" val="109454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0B6DB13-DF39-4363-9DBE-7DF5E352B242}" type="slidenum">
              <a:rPr lang="hu-HU"/>
              <a:pPr>
                <a:defRPr/>
              </a:pPr>
              <a:t>‹#›</a:t>
            </a:fld>
            <a:endParaRPr lang="hu-HU"/>
          </a:p>
        </p:txBody>
      </p:sp>
    </p:spTree>
    <p:extLst>
      <p:ext uri="{BB962C8B-B14F-4D97-AF65-F5344CB8AC3E}">
        <p14:creationId xmlns:p14="http://schemas.microsoft.com/office/powerpoint/2010/main" val="35443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7265D00-8961-4D00-AA09-D2B8C3FA2489}" type="slidenum">
              <a:rPr lang="hu-HU"/>
              <a:pPr>
                <a:defRPr/>
              </a:pPr>
              <a:t>‹#›</a:t>
            </a:fld>
            <a:endParaRPr lang="hu-HU"/>
          </a:p>
        </p:txBody>
      </p:sp>
    </p:spTree>
    <p:extLst>
      <p:ext uri="{BB962C8B-B14F-4D97-AF65-F5344CB8AC3E}">
        <p14:creationId xmlns:p14="http://schemas.microsoft.com/office/powerpoint/2010/main" val="270838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886627A-2BEE-4B78-B298-75A324CAC5F2}" type="slidenum">
              <a:rPr lang="hu-HU"/>
              <a:pPr>
                <a:defRPr/>
              </a:pPr>
              <a:t>‹#›</a:t>
            </a:fld>
            <a:endParaRPr lang="hu-HU"/>
          </a:p>
        </p:txBody>
      </p:sp>
    </p:spTree>
    <p:extLst>
      <p:ext uri="{BB962C8B-B14F-4D97-AF65-F5344CB8AC3E}">
        <p14:creationId xmlns:p14="http://schemas.microsoft.com/office/powerpoint/2010/main" val="344738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Téglalap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Téglalap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églalap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églalap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Téglalap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11" name="Lekerekített téglalap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12" name="Lekerekített téglalap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Téglalap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Téglalap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Téglalap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Téglalap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Cím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hu-HU"/>
              <a:t>Mintacím szerkesztése</a:t>
            </a:r>
            <a:endParaRPr lang="en-US"/>
          </a:p>
        </p:txBody>
      </p:sp>
      <p:sp>
        <p:nvSpPr>
          <p:cNvPr id="9" name="Alcím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17" name="Dátum helye 27"/>
          <p:cNvSpPr>
            <a:spLocks noGrp="1"/>
          </p:cNvSpPr>
          <p:nvPr>
            <p:ph type="dt" sz="half" idx="10"/>
          </p:nvPr>
        </p:nvSpPr>
        <p:spPr>
          <a:xfrm>
            <a:off x="6705600" y="4206875"/>
            <a:ext cx="960438" cy="457200"/>
          </a:xfrm>
        </p:spPr>
        <p:txBody>
          <a:bodyPr/>
          <a:lstStyle>
            <a:lvl1pPr>
              <a:defRPr/>
            </a:lvl1pPr>
          </a:lstStyle>
          <a:p>
            <a:pPr>
              <a:defRPr/>
            </a:pPr>
            <a:fld id="{55D636C2-B16C-495E-AC9F-FC20DEA79CF7}" type="datetimeFigureOut">
              <a:rPr lang="hu-HU">
                <a:solidFill>
                  <a:srgbClr val="438086"/>
                </a:solidFill>
              </a:rPr>
              <a:pPr>
                <a:defRPr/>
              </a:pPr>
              <a:t>2020. 02. 15.</a:t>
            </a:fld>
            <a:endParaRPr lang="hu-HU">
              <a:solidFill>
                <a:srgbClr val="438086"/>
              </a:solidFill>
            </a:endParaRPr>
          </a:p>
        </p:txBody>
      </p:sp>
      <p:sp>
        <p:nvSpPr>
          <p:cNvPr id="18" name="Élőláb helye 16"/>
          <p:cNvSpPr>
            <a:spLocks noGrp="1"/>
          </p:cNvSpPr>
          <p:nvPr>
            <p:ph type="ftr" sz="quarter" idx="11"/>
          </p:nvPr>
        </p:nvSpPr>
        <p:spPr>
          <a:xfrm>
            <a:off x="5410200" y="4205288"/>
            <a:ext cx="1295400" cy="457200"/>
          </a:xfrm>
        </p:spPr>
        <p:txBody>
          <a:bodyPr/>
          <a:lstStyle>
            <a:lvl1pPr>
              <a:defRPr/>
            </a:lvl1pPr>
          </a:lstStyle>
          <a:p>
            <a:pPr>
              <a:defRPr/>
            </a:pPr>
            <a:endParaRPr lang="hu-HU">
              <a:solidFill>
                <a:srgbClr val="438086"/>
              </a:solidFill>
            </a:endParaRPr>
          </a:p>
        </p:txBody>
      </p:sp>
      <p:sp>
        <p:nvSpPr>
          <p:cNvPr id="19" name="Dia számának helye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C60B2ED-1628-44A4-85DC-F81063293F13}" type="slidenum">
              <a:rPr lang="hu-HU">
                <a:solidFill>
                  <a:prstClr val="white"/>
                </a:solidFill>
              </a:rPr>
              <a:pPr>
                <a:defRPr/>
              </a:pPr>
              <a:t>‹#›</a:t>
            </a:fld>
            <a:endParaRPr lang="hu-HU">
              <a:solidFill>
                <a:prstClr val="white"/>
              </a:solidFill>
            </a:endParaRPr>
          </a:p>
        </p:txBody>
      </p:sp>
    </p:spTree>
    <p:extLst>
      <p:ext uri="{BB962C8B-B14F-4D97-AF65-F5344CB8AC3E}">
        <p14:creationId xmlns:p14="http://schemas.microsoft.com/office/powerpoint/2010/main" val="297086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13"/>
          <p:cNvSpPr>
            <a:spLocks noGrp="1"/>
          </p:cNvSpPr>
          <p:nvPr>
            <p:ph type="dt" sz="half" idx="10"/>
          </p:nvPr>
        </p:nvSpPr>
        <p:spPr/>
        <p:txBody>
          <a:bodyPr/>
          <a:lstStyle>
            <a:lvl1pPr>
              <a:defRPr/>
            </a:lvl1pPr>
          </a:lstStyle>
          <a:p>
            <a:pPr>
              <a:defRPr/>
            </a:pPr>
            <a:fld id="{529D71DC-77B4-48F3-9E37-A0338449681F}" type="datetimeFigureOut">
              <a:rPr lang="hu-HU">
                <a:solidFill>
                  <a:srgbClr val="438086"/>
                </a:solidFill>
              </a:rPr>
              <a:pPr>
                <a:defRPr/>
              </a:pPr>
              <a:t>2020. 02. 15.</a:t>
            </a:fld>
            <a:endParaRPr lang="hu-HU">
              <a:solidFill>
                <a:srgbClr val="438086"/>
              </a:solidFill>
            </a:endParaRPr>
          </a:p>
        </p:txBody>
      </p:sp>
      <p:sp>
        <p:nvSpPr>
          <p:cNvPr id="5"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6" name="Dia számának helye 22"/>
          <p:cNvSpPr>
            <a:spLocks noGrp="1"/>
          </p:cNvSpPr>
          <p:nvPr>
            <p:ph type="sldNum" sz="quarter" idx="12"/>
          </p:nvPr>
        </p:nvSpPr>
        <p:spPr/>
        <p:txBody>
          <a:bodyPr/>
          <a:lstStyle>
            <a:lvl1pPr>
              <a:defRPr/>
            </a:lvl1pPr>
          </a:lstStyle>
          <a:p>
            <a:pPr>
              <a:defRPr/>
            </a:pPr>
            <a:fld id="{A16EC8FA-078B-4D9D-BE5D-86B37A77E4A1}" type="slidenum">
              <a:rPr lang="hu-HU"/>
              <a:pPr>
                <a:defRPr/>
              </a:pPr>
              <a:t>‹#›</a:t>
            </a:fld>
            <a:endParaRPr lang="hu-HU"/>
          </a:p>
        </p:txBody>
      </p:sp>
    </p:spTree>
    <p:extLst>
      <p:ext uri="{BB962C8B-B14F-4D97-AF65-F5344CB8AC3E}">
        <p14:creationId xmlns:p14="http://schemas.microsoft.com/office/powerpoint/2010/main" val="296056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hu-HU"/>
              <a:t>Mintacím szerkesztése</a:t>
            </a:r>
            <a:endParaRPr lang="en-US"/>
          </a:p>
        </p:txBody>
      </p:sp>
      <p:sp>
        <p:nvSpPr>
          <p:cNvPr id="3" name="Szöveg hely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13"/>
          <p:cNvSpPr>
            <a:spLocks noGrp="1"/>
          </p:cNvSpPr>
          <p:nvPr>
            <p:ph type="dt" sz="half" idx="10"/>
          </p:nvPr>
        </p:nvSpPr>
        <p:spPr/>
        <p:txBody>
          <a:bodyPr/>
          <a:lstStyle>
            <a:lvl1pPr>
              <a:defRPr/>
            </a:lvl1pPr>
          </a:lstStyle>
          <a:p>
            <a:pPr>
              <a:defRPr/>
            </a:pPr>
            <a:fld id="{55E7FE9B-0F75-4946-A12C-2F77B3A5BEBB}" type="datetimeFigureOut">
              <a:rPr lang="hu-HU">
                <a:solidFill>
                  <a:srgbClr val="438086"/>
                </a:solidFill>
              </a:rPr>
              <a:pPr>
                <a:defRPr/>
              </a:pPr>
              <a:t>2020. 02. 15.</a:t>
            </a:fld>
            <a:endParaRPr lang="hu-HU">
              <a:solidFill>
                <a:srgbClr val="438086"/>
              </a:solidFill>
            </a:endParaRPr>
          </a:p>
        </p:txBody>
      </p:sp>
      <p:sp>
        <p:nvSpPr>
          <p:cNvPr id="5"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6" name="Dia számának helye 22"/>
          <p:cNvSpPr>
            <a:spLocks noGrp="1"/>
          </p:cNvSpPr>
          <p:nvPr>
            <p:ph type="sldNum" sz="quarter" idx="12"/>
          </p:nvPr>
        </p:nvSpPr>
        <p:spPr/>
        <p:txBody>
          <a:bodyPr/>
          <a:lstStyle>
            <a:lvl1pPr>
              <a:defRPr/>
            </a:lvl1pPr>
          </a:lstStyle>
          <a:p>
            <a:pPr>
              <a:defRPr/>
            </a:pPr>
            <a:fld id="{966E3CF2-793C-40FE-8086-85F81790FECE}" type="slidenum">
              <a:rPr lang="hu-HU"/>
              <a:pPr>
                <a:defRPr/>
              </a:pPr>
              <a:t>‹#›</a:t>
            </a:fld>
            <a:endParaRPr lang="hu-HU"/>
          </a:p>
        </p:txBody>
      </p:sp>
    </p:spTree>
    <p:extLst>
      <p:ext uri="{BB962C8B-B14F-4D97-AF65-F5344CB8AC3E}">
        <p14:creationId xmlns:p14="http://schemas.microsoft.com/office/powerpoint/2010/main" val="341476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13"/>
          <p:cNvSpPr>
            <a:spLocks noGrp="1"/>
          </p:cNvSpPr>
          <p:nvPr>
            <p:ph type="dt" sz="half" idx="10"/>
          </p:nvPr>
        </p:nvSpPr>
        <p:spPr/>
        <p:txBody>
          <a:bodyPr/>
          <a:lstStyle>
            <a:lvl1pPr>
              <a:defRPr/>
            </a:lvl1pPr>
          </a:lstStyle>
          <a:p>
            <a:pPr>
              <a:defRPr/>
            </a:pPr>
            <a:fld id="{3D47279E-3095-413D-BDFA-AE122DD0FDA6}" type="datetimeFigureOut">
              <a:rPr lang="hu-HU">
                <a:solidFill>
                  <a:srgbClr val="438086"/>
                </a:solidFill>
              </a:rPr>
              <a:pPr>
                <a:defRPr/>
              </a:pPr>
              <a:t>2020. 02. 15.</a:t>
            </a:fld>
            <a:endParaRPr lang="hu-HU">
              <a:solidFill>
                <a:srgbClr val="438086"/>
              </a:solidFill>
            </a:endParaRPr>
          </a:p>
        </p:txBody>
      </p:sp>
      <p:sp>
        <p:nvSpPr>
          <p:cNvPr id="6"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7" name="Dia számának helye 22"/>
          <p:cNvSpPr>
            <a:spLocks noGrp="1"/>
          </p:cNvSpPr>
          <p:nvPr>
            <p:ph type="sldNum" sz="quarter" idx="12"/>
          </p:nvPr>
        </p:nvSpPr>
        <p:spPr/>
        <p:txBody>
          <a:bodyPr/>
          <a:lstStyle>
            <a:lvl1pPr>
              <a:defRPr/>
            </a:lvl1pPr>
          </a:lstStyle>
          <a:p>
            <a:pPr>
              <a:defRPr/>
            </a:pPr>
            <a:fld id="{D48510BD-D486-489C-8E9D-EA511F8BEE8F}" type="slidenum">
              <a:rPr lang="hu-HU"/>
              <a:pPr>
                <a:defRPr/>
              </a:pPr>
              <a:t>‹#›</a:t>
            </a:fld>
            <a:endParaRPr lang="hu-HU"/>
          </a:p>
        </p:txBody>
      </p:sp>
    </p:spTree>
    <p:extLst>
      <p:ext uri="{BB962C8B-B14F-4D97-AF65-F5344CB8AC3E}">
        <p14:creationId xmlns:p14="http://schemas.microsoft.com/office/powerpoint/2010/main" val="288775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381000" y="1143000"/>
            <a:ext cx="8382000" cy="1069848"/>
          </a:xfrm>
        </p:spPr>
        <p:txBody>
          <a:bodyPr/>
          <a:lstStyle>
            <a:lvl1pPr>
              <a:defRPr sz="4000" b="0" i="0" cap="none" baseline="0"/>
            </a:lvl1pPr>
          </a:lstStyle>
          <a:p>
            <a:r>
              <a:rPr lang="hu-HU"/>
              <a:t>Mintacím szerkesztése</a:t>
            </a:r>
            <a:endParaRPr lang="en-US"/>
          </a:p>
        </p:txBody>
      </p:sp>
      <p:sp>
        <p:nvSpPr>
          <p:cNvPr id="3" name="Szöveg hely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25"/>
          <p:cNvSpPr>
            <a:spLocks noGrp="1"/>
          </p:cNvSpPr>
          <p:nvPr>
            <p:ph type="dt" sz="half" idx="10"/>
          </p:nvPr>
        </p:nvSpPr>
        <p:spPr/>
        <p:txBody>
          <a:bodyPr rtlCol="0"/>
          <a:lstStyle>
            <a:lvl1pPr>
              <a:defRPr/>
            </a:lvl1pPr>
          </a:lstStyle>
          <a:p>
            <a:pPr>
              <a:defRPr/>
            </a:pPr>
            <a:fld id="{7F7BF948-2B47-428D-BB25-39C1E6B38740}" type="datetimeFigureOut">
              <a:rPr lang="hu-HU">
                <a:solidFill>
                  <a:srgbClr val="438086"/>
                </a:solidFill>
              </a:rPr>
              <a:pPr>
                <a:defRPr/>
              </a:pPr>
              <a:t>2020. 02. 15.</a:t>
            </a:fld>
            <a:endParaRPr lang="hu-HU">
              <a:solidFill>
                <a:srgbClr val="438086"/>
              </a:solidFill>
            </a:endParaRPr>
          </a:p>
        </p:txBody>
      </p:sp>
      <p:sp>
        <p:nvSpPr>
          <p:cNvPr id="8" name="Dia számának helye 26"/>
          <p:cNvSpPr>
            <a:spLocks noGrp="1"/>
          </p:cNvSpPr>
          <p:nvPr>
            <p:ph type="sldNum" sz="quarter" idx="11"/>
          </p:nvPr>
        </p:nvSpPr>
        <p:spPr/>
        <p:txBody>
          <a:bodyPr rtlCol="0"/>
          <a:lstStyle>
            <a:lvl1pPr>
              <a:defRPr/>
            </a:lvl1pPr>
          </a:lstStyle>
          <a:p>
            <a:pPr>
              <a:defRPr/>
            </a:pPr>
            <a:fld id="{1D693CC0-E55F-4572-89EB-A4FB3C2D365A}" type="slidenum">
              <a:rPr lang="hu-HU"/>
              <a:pPr>
                <a:defRPr/>
              </a:pPr>
              <a:t>‹#›</a:t>
            </a:fld>
            <a:endParaRPr lang="hu-HU"/>
          </a:p>
        </p:txBody>
      </p:sp>
      <p:sp>
        <p:nvSpPr>
          <p:cNvPr id="9" name="Élőláb helye 27"/>
          <p:cNvSpPr>
            <a:spLocks noGrp="1"/>
          </p:cNvSpPr>
          <p:nvPr>
            <p:ph type="ftr" sz="quarter" idx="12"/>
          </p:nvPr>
        </p:nvSpPr>
        <p:spPr/>
        <p:txBody>
          <a:bodyPr rtlCol="0"/>
          <a:lstStyle>
            <a:lvl1pPr>
              <a:defRPr/>
            </a:lvl1pPr>
          </a:lstStyle>
          <a:p>
            <a:pPr>
              <a:defRPr/>
            </a:pPr>
            <a:endParaRPr lang="hu-HU">
              <a:solidFill>
                <a:srgbClr val="438086"/>
              </a:solidFill>
            </a:endParaRPr>
          </a:p>
        </p:txBody>
      </p:sp>
    </p:spTree>
    <p:extLst>
      <p:ext uri="{BB962C8B-B14F-4D97-AF65-F5344CB8AC3E}">
        <p14:creationId xmlns:p14="http://schemas.microsoft.com/office/powerpoint/2010/main" val="198808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1143000"/>
            <a:ext cx="8229600" cy="1069848"/>
          </a:xfrm>
        </p:spPr>
        <p:txBody>
          <a:bodyPr/>
          <a:lstStyle>
            <a:lvl1pPr>
              <a:defRPr sz="4000">
                <a:solidFill>
                  <a:schemeClr val="tx2"/>
                </a:solidFill>
              </a:defRPr>
            </a:lvl1pPr>
          </a:lstStyle>
          <a:p>
            <a:r>
              <a:rPr lang="hu-HU"/>
              <a:t>Mintacím szerkesztése</a:t>
            </a:r>
            <a:endParaRPr lang="en-US"/>
          </a:p>
        </p:txBody>
      </p:sp>
      <p:sp>
        <p:nvSpPr>
          <p:cNvPr id="3" name="Dátum helye 2"/>
          <p:cNvSpPr>
            <a:spLocks noGrp="1"/>
          </p:cNvSpPr>
          <p:nvPr>
            <p:ph type="dt" sz="half" idx="10"/>
          </p:nvPr>
        </p:nvSpPr>
        <p:spPr>
          <a:xfrm>
            <a:off x="6583363" y="612775"/>
            <a:ext cx="957262" cy="457200"/>
          </a:xfrm>
        </p:spPr>
        <p:txBody>
          <a:bodyPr/>
          <a:lstStyle>
            <a:lvl1pPr>
              <a:defRPr/>
            </a:lvl1pPr>
          </a:lstStyle>
          <a:p>
            <a:pPr>
              <a:defRPr/>
            </a:pPr>
            <a:fld id="{6E834290-2F6B-4C40-B173-FB7F9FED2184}" type="datetimeFigureOut">
              <a:rPr lang="hu-HU">
                <a:solidFill>
                  <a:srgbClr val="438086"/>
                </a:solidFill>
              </a:rPr>
              <a:pPr>
                <a:defRPr/>
              </a:pPr>
              <a:t>2020. 02. 15.</a:t>
            </a:fld>
            <a:endParaRPr lang="hu-HU">
              <a:solidFill>
                <a:srgbClr val="438086"/>
              </a:solidFill>
            </a:endParaRPr>
          </a:p>
        </p:txBody>
      </p:sp>
      <p:sp>
        <p:nvSpPr>
          <p:cNvPr id="4" name="Élőláb helye 3"/>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5" name="Dia számának helye 4"/>
          <p:cNvSpPr>
            <a:spLocks noGrp="1"/>
          </p:cNvSpPr>
          <p:nvPr>
            <p:ph type="sldNum" sz="quarter" idx="12"/>
          </p:nvPr>
        </p:nvSpPr>
        <p:spPr/>
        <p:txBody>
          <a:bodyPr/>
          <a:lstStyle>
            <a:lvl1pPr>
              <a:defRPr/>
            </a:lvl1pPr>
          </a:lstStyle>
          <a:p>
            <a:pPr>
              <a:defRPr/>
            </a:pPr>
            <a:fld id="{138B0AF1-1DFA-41F1-8154-964EBB3A7FB5}" type="slidenum">
              <a:rPr lang="hu-HU"/>
              <a:pPr>
                <a:defRPr/>
              </a:pPr>
              <a:t>‹#›</a:t>
            </a:fld>
            <a:endParaRPr lang="hu-HU"/>
          </a:p>
        </p:txBody>
      </p:sp>
    </p:spTree>
    <p:extLst>
      <p:ext uri="{BB962C8B-B14F-4D97-AF65-F5344CB8AC3E}">
        <p14:creationId xmlns:p14="http://schemas.microsoft.com/office/powerpoint/2010/main" val="402206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pPr>
              <a:defRPr/>
            </a:pPr>
            <a:fld id="{FC9B3837-F844-4818-BA2B-BAF4D151B575}" type="datetimeFigureOut">
              <a:rPr lang="hu-HU">
                <a:solidFill>
                  <a:srgbClr val="438086"/>
                </a:solidFill>
              </a:rPr>
              <a:pPr>
                <a:defRPr/>
              </a:pPr>
              <a:t>2020. 02. 15.</a:t>
            </a:fld>
            <a:endParaRPr lang="hu-HU">
              <a:solidFill>
                <a:srgbClr val="438086"/>
              </a:solidFill>
            </a:endParaRPr>
          </a:p>
        </p:txBody>
      </p:sp>
      <p:sp>
        <p:nvSpPr>
          <p:cNvPr id="3"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4" name="Dia számának helye 22"/>
          <p:cNvSpPr>
            <a:spLocks noGrp="1"/>
          </p:cNvSpPr>
          <p:nvPr>
            <p:ph type="sldNum" sz="quarter" idx="12"/>
          </p:nvPr>
        </p:nvSpPr>
        <p:spPr/>
        <p:txBody>
          <a:bodyPr/>
          <a:lstStyle>
            <a:lvl1pPr>
              <a:defRPr/>
            </a:lvl1pPr>
          </a:lstStyle>
          <a:p>
            <a:pPr>
              <a:defRPr/>
            </a:pPr>
            <a:fld id="{D295F31B-B368-4C00-B099-EA68B99E0943}" type="slidenum">
              <a:rPr lang="hu-HU"/>
              <a:pPr>
                <a:defRPr/>
              </a:pPr>
              <a:t>‹#›</a:t>
            </a:fld>
            <a:endParaRPr lang="hu-HU"/>
          </a:p>
        </p:txBody>
      </p:sp>
    </p:spTree>
    <p:extLst>
      <p:ext uri="{BB962C8B-B14F-4D97-AF65-F5344CB8AC3E}">
        <p14:creationId xmlns:p14="http://schemas.microsoft.com/office/powerpoint/2010/main" val="26295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353496" y="1101970"/>
            <a:ext cx="3383280" cy="877824"/>
          </a:xfrm>
        </p:spPr>
        <p:txBody>
          <a:bodyPr anchor="b"/>
          <a:lstStyle>
            <a:lvl1pPr algn="l">
              <a:buNone/>
              <a:defRPr sz="1800" b="1"/>
            </a:lvl1pPr>
          </a:lstStyle>
          <a:p>
            <a:r>
              <a:rPr lang="hu-HU"/>
              <a:t>Mintacím szerkesztése</a:t>
            </a:r>
            <a:endParaRPr lang="en-US"/>
          </a:p>
        </p:txBody>
      </p:sp>
      <p:sp>
        <p:nvSpPr>
          <p:cNvPr id="3" name="Szöveg hely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hu-HU"/>
              <a:t>Mintaszöveg szerkesztése</a:t>
            </a:r>
          </a:p>
        </p:txBody>
      </p:sp>
      <p:sp>
        <p:nvSpPr>
          <p:cNvPr id="4" name="Tartalom hely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13"/>
          <p:cNvSpPr>
            <a:spLocks noGrp="1"/>
          </p:cNvSpPr>
          <p:nvPr>
            <p:ph type="dt" sz="half" idx="10"/>
          </p:nvPr>
        </p:nvSpPr>
        <p:spPr/>
        <p:txBody>
          <a:bodyPr/>
          <a:lstStyle>
            <a:lvl1pPr>
              <a:defRPr/>
            </a:lvl1pPr>
          </a:lstStyle>
          <a:p>
            <a:pPr>
              <a:defRPr/>
            </a:pPr>
            <a:fld id="{F64F9E1A-AF07-4F05-85C5-51DDC00C3C4F}" type="datetimeFigureOut">
              <a:rPr lang="hu-HU">
                <a:solidFill>
                  <a:srgbClr val="438086"/>
                </a:solidFill>
              </a:rPr>
              <a:pPr>
                <a:defRPr/>
              </a:pPr>
              <a:t>2020. 02. 15.</a:t>
            </a:fld>
            <a:endParaRPr lang="hu-HU">
              <a:solidFill>
                <a:srgbClr val="438086"/>
              </a:solidFill>
            </a:endParaRPr>
          </a:p>
        </p:txBody>
      </p:sp>
      <p:sp>
        <p:nvSpPr>
          <p:cNvPr id="6"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7" name="Dia számának helye 22"/>
          <p:cNvSpPr>
            <a:spLocks noGrp="1"/>
          </p:cNvSpPr>
          <p:nvPr>
            <p:ph type="sldNum" sz="quarter" idx="12"/>
          </p:nvPr>
        </p:nvSpPr>
        <p:spPr/>
        <p:txBody>
          <a:bodyPr/>
          <a:lstStyle>
            <a:lvl1pPr>
              <a:defRPr/>
            </a:lvl1pPr>
          </a:lstStyle>
          <a:p>
            <a:pPr>
              <a:defRPr/>
            </a:pPr>
            <a:fld id="{8A17C820-C474-41E7-8FBE-E8547C59BF33}" type="slidenum">
              <a:rPr lang="hu-HU"/>
              <a:pPr>
                <a:defRPr/>
              </a:pPr>
              <a:t>‹#›</a:t>
            </a:fld>
            <a:endParaRPr lang="hu-HU"/>
          </a:p>
        </p:txBody>
      </p:sp>
    </p:spTree>
    <p:extLst>
      <p:ext uri="{BB962C8B-B14F-4D97-AF65-F5344CB8AC3E}">
        <p14:creationId xmlns:p14="http://schemas.microsoft.com/office/powerpoint/2010/main" val="257545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BB4C9A6-DFF1-40E4-98D0-1B1B9484349A}" type="slidenum">
              <a:rPr lang="hu-HU"/>
              <a:pPr>
                <a:defRPr/>
              </a:pPr>
              <a:t>‹#›</a:t>
            </a:fld>
            <a:endParaRPr lang="hu-HU"/>
          </a:p>
        </p:txBody>
      </p:sp>
    </p:spTree>
    <p:extLst>
      <p:ext uri="{BB962C8B-B14F-4D97-AF65-F5344CB8AC3E}">
        <p14:creationId xmlns:p14="http://schemas.microsoft.com/office/powerpoint/2010/main" val="149335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hu-HU"/>
              <a:t>Mintacím szerkesztése</a:t>
            </a:r>
            <a:endParaRPr lang="en-US"/>
          </a:p>
        </p:txBody>
      </p:sp>
      <p:sp>
        <p:nvSpPr>
          <p:cNvPr id="3" name="Kép hely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4" name="Szöveg helye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hu-HU"/>
              <a:t>Mintaszöveg szerkesztése</a:t>
            </a:r>
          </a:p>
        </p:txBody>
      </p:sp>
      <p:sp>
        <p:nvSpPr>
          <p:cNvPr id="5" name="Dátum helye 13"/>
          <p:cNvSpPr>
            <a:spLocks noGrp="1"/>
          </p:cNvSpPr>
          <p:nvPr>
            <p:ph type="dt" sz="half" idx="10"/>
          </p:nvPr>
        </p:nvSpPr>
        <p:spPr/>
        <p:txBody>
          <a:bodyPr/>
          <a:lstStyle>
            <a:lvl1pPr>
              <a:defRPr/>
            </a:lvl1pPr>
          </a:lstStyle>
          <a:p>
            <a:pPr>
              <a:defRPr/>
            </a:pPr>
            <a:fld id="{0EBE864F-601E-4E2C-8D1B-C5FFA950E026}" type="datetimeFigureOut">
              <a:rPr lang="hu-HU">
                <a:solidFill>
                  <a:srgbClr val="438086"/>
                </a:solidFill>
              </a:rPr>
              <a:pPr>
                <a:defRPr/>
              </a:pPr>
              <a:t>2020. 02. 15.</a:t>
            </a:fld>
            <a:endParaRPr lang="hu-HU">
              <a:solidFill>
                <a:srgbClr val="438086"/>
              </a:solidFill>
            </a:endParaRPr>
          </a:p>
        </p:txBody>
      </p:sp>
      <p:sp>
        <p:nvSpPr>
          <p:cNvPr id="6"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7" name="Dia számának helye 22"/>
          <p:cNvSpPr>
            <a:spLocks noGrp="1"/>
          </p:cNvSpPr>
          <p:nvPr>
            <p:ph type="sldNum" sz="quarter" idx="12"/>
          </p:nvPr>
        </p:nvSpPr>
        <p:spPr/>
        <p:txBody>
          <a:bodyPr/>
          <a:lstStyle>
            <a:lvl1pPr>
              <a:defRPr/>
            </a:lvl1pPr>
          </a:lstStyle>
          <a:p>
            <a:pPr>
              <a:defRPr/>
            </a:pPr>
            <a:fld id="{70CA9FC0-DEF1-4875-A75B-D20ED00C3A1A}" type="slidenum">
              <a:rPr lang="hu-HU"/>
              <a:pPr>
                <a:defRPr/>
              </a:pPr>
              <a:t>‹#›</a:t>
            </a:fld>
            <a:endParaRPr lang="hu-HU"/>
          </a:p>
        </p:txBody>
      </p:sp>
    </p:spTree>
    <p:extLst>
      <p:ext uri="{BB962C8B-B14F-4D97-AF65-F5344CB8AC3E}">
        <p14:creationId xmlns:p14="http://schemas.microsoft.com/office/powerpoint/2010/main" val="108845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13"/>
          <p:cNvSpPr>
            <a:spLocks noGrp="1"/>
          </p:cNvSpPr>
          <p:nvPr>
            <p:ph type="dt" sz="half" idx="10"/>
          </p:nvPr>
        </p:nvSpPr>
        <p:spPr/>
        <p:txBody>
          <a:bodyPr/>
          <a:lstStyle>
            <a:lvl1pPr>
              <a:defRPr/>
            </a:lvl1pPr>
          </a:lstStyle>
          <a:p>
            <a:pPr>
              <a:defRPr/>
            </a:pPr>
            <a:fld id="{A3417BC4-CE6C-4FFD-9A0E-7108BCE193FC}" type="datetimeFigureOut">
              <a:rPr lang="hu-HU">
                <a:solidFill>
                  <a:srgbClr val="438086"/>
                </a:solidFill>
              </a:rPr>
              <a:pPr>
                <a:defRPr/>
              </a:pPr>
              <a:t>2020. 02. 15.</a:t>
            </a:fld>
            <a:endParaRPr lang="hu-HU">
              <a:solidFill>
                <a:srgbClr val="438086"/>
              </a:solidFill>
            </a:endParaRPr>
          </a:p>
        </p:txBody>
      </p:sp>
      <p:sp>
        <p:nvSpPr>
          <p:cNvPr id="5"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6" name="Dia számának helye 22"/>
          <p:cNvSpPr>
            <a:spLocks noGrp="1"/>
          </p:cNvSpPr>
          <p:nvPr>
            <p:ph type="sldNum" sz="quarter" idx="12"/>
          </p:nvPr>
        </p:nvSpPr>
        <p:spPr/>
        <p:txBody>
          <a:bodyPr/>
          <a:lstStyle>
            <a:lvl1pPr>
              <a:defRPr/>
            </a:lvl1pPr>
          </a:lstStyle>
          <a:p>
            <a:pPr>
              <a:defRPr/>
            </a:pPr>
            <a:fld id="{5D621CB9-5E68-4179-A1D1-1F9991E29842}" type="slidenum">
              <a:rPr lang="hu-HU"/>
              <a:pPr>
                <a:defRPr/>
              </a:pPr>
              <a:t>‹#›</a:t>
            </a:fld>
            <a:endParaRPr lang="hu-HU"/>
          </a:p>
        </p:txBody>
      </p:sp>
    </p:spTree>
    <p:extLst>
      <p:ext uri="{BB962C8B-B14F-4D97-AF65-F5344CB8AC3E}">
        <p14:creationId xmlns:p14="http://schemas.microsoft.com/office/powerpoint/2010/main" val="53173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81800" y="1143000"/>
            <a:ext cx="1905000" cy="5486400"/>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1143000"/>
            <a:ext cx="62484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13"/>
          <p:cNvSpPr>
            <a:spLocks noGrp="1"/>
          </p:cNvSpPr>
          <p:nvPr>
            <p:ph type="dt" sz="half" idx="10"/>
          </p:nvPr>
        </p:nvSpPr>
        <p:spPr/>
        <p:txBody>
          <a:bodyPr/>
          <a:lstStyle>
            <a:lvl1pPr>
              <a:defRPr/>
            </a:lvl1pPr>
          </a:lstStyle>
          <a:p>
            <a:pPr>
              <a:defRPr/>
            </a:pPr>
            <a:fld id="{0B31A1BC-102D-4F71-8C32-435C138FF3C6}" type="datetimeFigureOut">
              <a:rPr lang="hu-HU">
                <a:solidFill>
                  <a:srgbClr val="438086"/>
                </a:solidFill>
              </a:rPr>
              <a:pPr>
                <a:defRPr/>
              </a:pPr>
              <a:t>2020. 02. 15.</a:t>
            </a:fld>
            <a:endParaRPr lang="hu-HU">
              <a:solidFill>
                <a:srgbClr val="438086"/>
              </a:solidFill>
            </a:endParaRPr>
          </a:p>
        </p:txBody>
      </p:sp>
      <p:sp>
        <p:nvSpPr>
          <p:cNvPr id="5"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6" name="Dia számának helye 22"/>
          <p:cNvSpPr>
            <a:spLocks noGrp="1"/>
          </p:cNvSpPr>
          <p:nvPr>
            <p:ph type="sldNum" sz="quarter" idx="12"/>
          </p:nvPr>
        </p:nvSpPr>
        <p:spPr/>
        <p:txBody>
          <a:bodyPr/>
          <a:lstStyle>
            <a:lvl1pPr>
              <a:defRPr/>
            </a:lvl1pPr>
          </a:lstStyle>
          <a:p>
            <a:pPr>
              <a:defRPr/>
            </a:pPr>
            <a:fld id="{3BA937EB-4FB4-434D-9469-5C2AE2D42AAD}" type="slidenum">
              <a:rPr lang="hu-HU"/>
              <a:pPr>
                <a:defRPr/>
              </a:pPr>
              <a:t>‹#›</a:t>
            </a:fld>
            <a:endParaRPr lang="hu-HU"/>
          </a:p>
        </p:txBody>
      </p:sp>
    </p:spTree>
    <p:extLst>
      <p:ext uri="{BB962C8B-B14F-4D97-AF65-F5344CB8AC3E}">
        <p14:creationId xmlns:p14="http://schemas.microsoft.com/office/powerpoint/2010/main" val="95427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a:t>Click to edit Master title style</a:t>
            </a:r>
            <a:endParaRPr lang="hu-HU"/>
          </a:p>
        </p:txBody>
      </p:sp>
      <p:sp>
        <p:nvSpPr>
          <p:cNvPr id="3" name="Table Placeholder 2"/>
          <p:cNvSpPr>
            <a:spLocks noGrp="1"/>
          </p:cNvSpPr>
          <p:nvPr>
            <p:ph type="tbl" idx="1"/>
          </p:nvPr>
        </p:nvSpPr>
        <p:spPr>
          <a:xfrm>
            <a:off x="457200" y="2249488"/>
            <a:ext cx="8229600" cy="4324350"/>
          </a:xfrm>
        </p:spPr>
        <p:txBody>
          <a:bodyPr/>
          <a:lstStyle/>
          <a:p>
            <a:pPr lvl="0"/>
            <a:endParaRPr lang="hu-HU" noProof="0"/>
          </a:p>
        </p:txBody>
      </p:sp>
      <p:sp>
        <p:nvSpPr>
          <p:cNvPr id="4" name="Dátum helye 13"/>
          <p:cNvSpPr>
            <a:spLocks noGrp="1"/>
          </p:cNvSpPr>
          <p:nvPr>
            <p:ph type="dt" sz="half" idx="10"/>
          </p:nvPr>
        </p:nvSpPr>
        <p:spPr/>
        <p:txBody>
          <a:bodyPr/>
          <a:lstStyle>
            <a:lvl1pPr>
              <a:defRPr/>
            </a:lvl1pPr>
          </a:lstStyle>
          <a:p>
            <a:pPr>
              <a:defRPr/>
            </a:pPr>
            <a:fld id="{9852EDBC-D3A7-4368-9D07-51E09180750B}" type="datetimeFigureOut">
              <a:rPr lang="hu-HU">
                <a:solidFill>
                  <a:srgbClr val="438086"/>
                </a:solidFill>
              </a:rPr>
              <a:pPr>
                <a:defRPr/>
              </a:pPr>
              <a:t>2020. 02. 15.</a:t>
            </a:fld>
            <a:endParaRPr lang="hu-HU">
              <a:solidFill>
                <a:srgbClr val="438086"/>
              </a:solidFill>
            </a:endParaRPr>
          </a:p>
        </p:txBody>
      </p:sp>
      <p:sp>
        <p:nvSpPr>
          <p:cNvPr id="5" name="Élőláb helye 2"/>
          <p:cNvSpPr>
            <a:spLocks noGrp="1"/>
          </p:cNvSpPr>
          <p:nvPr>
            <p:ph type="ftr" sz="quarter" idx="11"/>
          </p:nvPr>
        </p:nvSpPr>
        <p:spPr/>
        <p:txBody>
          <a:bodyPr/>
          <a:lstStyle>
            <a:lvl1pPr>
              <a:defRPr/>
            </a:lvl1pPr>
          </a:lstStyle>
          <a:p>
            <a:pPr>
              <a:defRPr/>
            </a:pPr>
            <a:endParaRPr lang="hu-HU">
              <a:solidFill>
                <a:srgbClr val="438086"/>
              </a:solidFill>
            </a:endParaRPr>
          </a:p>
        </p:txBody>
      </p:sp>
      <p:sp>
        <p:nvSpPr>
          <p:cNvPr id="6" name="Dia számának helye 22"/>
          <p:cNvSpPr>
            <a:spLocks noGrp="1"/>
          </p:cNvSpPr>
          <p:nvPr>
            <p:ph type="sldNum" sz="quarter" idx="12"/>
          </p:nvPr>
        </p:nvSpPr>
        <p:spPr/>
        <p:txBody>
          <a:bodyPr/>
          <a:lstStyle>
            <a:lvl1pPr>
              <a:defRPr/>
            </a:lvl1pPr>
          </a:lstStyle>
          <a:p>
            <a:pPr>
              <a:defRPr/>
            </a:pPr>
            <a:fld id="{4B10123E-7CB3-4134-9CE1-EF3332D38435}" type="slidenum">
              <a:rPr lang="hu-HU"/>
              <a:pPr>
                <a:defRPr/>
              </a:pPr>
              <a:t>‹#›</a:t>
            </a:fld>
            <a:endParaRPr lang="hu-HU"/>
          </a:p>
        </p:txBody>
      </p:sp>
    </p:spTree>
    <p:extLst>
      <p:ext uri="{BB962C8B-B14F-4D97-AF65-F5344CB8AC3E}">
        <p14:creationId xmlns:p14="http://schemas.microsoft.com/office/powerpoint/2010/main" val="299179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E369A96-78C3-43E6-8105-A3981064E91C}" type="slidenum">
              <a:rPr lang="hu-HU"/>
              <a:pPr>
                <a:defRPr/>
              </a:pPr>
              <a:t>‹#›</a:t>
            </a:fld>
            <a:endParaRPr lang="hu-HU"/>
          </a:p>
        </p:txBody>
      </p:sp>
    </p:spTree>
    <p:extLst>
      <p:ext uri="{BB962C8B-B14F-4D97-AF65-F5344CB8AC3E}">
        <p14:creationId xmlns:p14="http://schemas.microsoft.com/office/powerpoint/2010/main" val="38869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697F4A8-8AE5-4BA1-B58C-4E1A9F880C37}" type="slidenum">
              <a:rPr lang="hu-HU"/>
              <a:pPr>
                <a:defRPr/>
              </a:pPr>
              <a:t>‹#›</a:t>
            </a:fld>
            <a:endParaRPr lang="hu-HU"/>
          </a:p>
        </p:txBody>
      </p:sp>
    </p:spTree>
    <p:extLst>
      <p:ext uri="{BB962C8B-B14F-4D97-AF65-F5344CB8AC3E}">
        <p14:creationId xmlns:p14="http://schemas.microsoft.com/office/powerpoint/2010/main" val="209617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D2C152BB-B68A-4312-AD4B-582BEAEBFF7D}" type="slidenum">
              <a:rPr lang="hu-HU"/>
              <a:pPr>
                <a:defRPr/>
              </a:pPr>
              <a:t>‹#›</a:t>
            </a:fld>
            <a:endParaRPr lang="hu-HU"/>
          </a:p>
        </p:txBody>
      </p:sp>
    </p:spTree>
    <p:extLst>
      <p:ext uri="{BB962C8B-B14F-4D97-AF65-F5344CB8AC3E}">
        <p14:creationId xmlns:p14="http://schemas.microsoft.com/office/powerpoint/2010/main" val="41712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A91A9F74-05AA-4A65-8A51-868AE80EAE31}" type="slidenum">
              <a:rPr lang="hu-HU"/>
              <a:pPr>
                <a:defRPr/>
              </a:pPr>
              <a:t>‹#›</a:t>
            </a:fld>
            <a:endParaRPr lang="hu-HU"/>
          </a:p>
        </p:txBody>
      </p:sp>
    </p:spTree>
    <p:extLst>
      <p:ext uri="{BB962C8B-B14F-4D97-AF65-F5344CB8AC3E}">
        <p14:creationId xmlns:p14="http://schemas.microsoft.com/office/powerpoint/2010/main" val="34416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C39D2EC9-2FC5-4793-99D3-9FB77B0C0CBB}" type="slidenum">
              <a:rPr lang="hu-HU"/>
              <a:pPr>
                <a:defRPr/>
              </a:pPr>
              <a:t>‹#›</a:t>
            </a:fld>
            <a:endParaRPr lang="hu-HU"/>
          </a:p>
        </p:txBody>
      </p:sp>
    </p:spTree>
    <p:extLst>
      <p:ext uri="{BB962C8B-B14F-4D97-AF65-F5344CB8AC3E}">
        <p14:creationId xmlns:p14="http://schemas.microsoft.com/office/powerpoint/2010/main" val="416156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234E102-F55F-4A74-9490-3934B0E4CD10}" type="slidenum">
              <a:rPr lang="hu-HU"/>
              <a:pPr>
                <a:defRPr/>
              </a:pPr>
              <a:t>‹#›</a:t>
            </a:fld>
            <a:endParaRPr lang="hu-HU"/>
          </a:p>
        </p:txBody>
      </p:sp>
    </p:spTree>
    <p:extLst>
      <p:ext uri="{BB962C8B-B14F-4D97-AF65-F5344CB8AC3E}">
        <p14:creationId xmlns:p14="http://schemas.microsoft.com/office/powerpoint/2010/main" val="17098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CF3D77B-867F-490A-BF70-A89871D0C986}" type="slidenum">
              <a:rPr lang="hu-HU"/>
              <a:pPr>
                <a:defRPr/>
              </a:pPr>
              <a:t>‹#›</a:t>
            </a:fld>
            <a:endParaRPr lang="hu-HU"/>
          </a:p>
        </p:txBody>
      </p:sp>
    </p:spTree>
    <p:extLst>
      <p:ext uri="{BB962C8B-B14F-4D97-AF65-F5344CB8AC3E}">
        <p14:creationId xmlns:p14="http://schemas.microsoft.com/office/powerpoint/2010/main" val="651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03DB1C-DDB6-4376-AC62-207BFA8E261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églalap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 name="Téglalap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 name="Téglalap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 name="Téglalap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 name="Téglalap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33" name="Lekerekített téglalap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34" name="Lekerekített téglalap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Téglalap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6" name="Téglalap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7" name="Téglalap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Téglalap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Téglalap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0" name="Téglalap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39" name="Cím helye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endParaRPr lang="en-US"/>
          </a:p>
        </p:txBody>
      </p:sp>
      <p:sp>
        <p:nvSpPr>
          <p:cNvPr id="1040" name="Szöveg helye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4" name="Dátum helye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EE8C0B71-489F-4227-A872-C8C26EA9C951}" type="datetimeFigureOut">
              <a:rPr lang="hu-HU">
                <a:solidFill>
                  <a:srgbClr val="438086"/>
                </a:solidFill>
              </a:rPr>
              <a:pPr>
                <a:defRPr/>
              </a:pPr>
              <a:t>2020. 02. 15.</a:t>
            </a:fld>
            <a:endParaRPr lang="hu-HU">
              <a:solidFill>
                <a:srgbClr val="438086"/>
              </a:solidFill>
            </a:endParaRPr>
          </a:p>
        </p:txBody>
      </p:sp>
      <p:sp>
        <p:nvSpPr>
          <p:cNvPr id="3" name="Élőláb helye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hu-HU">
              <a:solidFill>
                <a:srgbClr val="438086"/>
              </a:solidFill>
            </a:endParaRPr>
          </a:p>
        </p:txBody>
      </p:sp>
      <p:sp>
        <p:nvSpPr>
          <p:cNvPr id="23" name="Dia számának helye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8B7987A1-DE23-4388-A050-31851CD2408E}" type="slidenum">
              <a:rPr lang="hu-HU"/>
              <a:pPr>
                <a:defRPr/>
              </a:pPr>
              <a:t>‹#›</a:t>
            </a:fld>
            <a:endParaRPr lang="hu-HU"/>
          </a:p>
        </p:txBody>
      </p:sp>
    </p:spTree>
    <p:extLst>
      <p:ext uri="{BB962C8B-B14F-4D97-AF65-F5344CB8AC3E}">
        <p14:creationId xmlns:p14="http://schemas.microsoft.com/office/powerpoint/2010/main" val="334927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Google_Drive\Vertessy%20Beata\Bea\eloadas\2018%20tavasz\Bioreg\react3.wmv" TargetMode="External"/><Relationship Id="rId1" Type="http://schemas.microsoft.com/office/2007/relationships/media" Target="file:///C:\Google_Drive\Vertessy%20Beata\Bea\eloadas\2018%20tavasz\Bioreg\react3.wmv"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mailto:vertessy@mail.bme.h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zövegdoboz 3"/>
          <p:cNvSpPr txBox="1">
            <a:spLocks noChangeArrowheads="1"/>
          </p:cNvSpPr>
          <p:nvPr/>
        </p:nvSpPr>
        <p:spPr bwMode="auto">
          <a:xfrm>
            <a:off x="1042988" y="1628775"/>
            <a:ext cx="63325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Bioreguláció</a:t>
            </a:r>
          </a:p>
          <a:p>
            <a:pPr eaLnBrk="1" hangingPunct="1">
              <a:spcBef>
                <a:spcPct val="0"/>
              </a:spcBef>
              <a:buFontTx/>
              <a:buNone/>
            </a:pPr>
            <a:endParaRPr lang="hu-HU" b="1"/>
          </a:p>
          <a:p>
            <a:pPr eaLnBrk="1" hangingPunct="1">
              <a:spcBef>
                <a:spcPct val="0"/>
              </a:spcBef>
              <a:buFontTx/>
              <a:buNone/>
            </a:pPr>
            <a:r>
              <a:rPr lang="hu-HU" b="1"/>
              <a:t>Szabályozás élő rendszerekben</a:t>
            </a:r>
          </a:p>
        </p:txBody>
      </p:sp>
      <p:sp>
        <p:nvSpPr>
          <p:cNvPr id="3075" name="Szövegdoboz 2"/>
          <p:cNvSpPr txBox="1">
            <a:spLocks noChangeArrowheads="1"/>
          </p:cNvSpPr>
          <p:nvPr/>
        </p:nvSpPr>
        <p:spPr bwMode="auto">
          <a:xfrm>
            <a:off x="3635375" y="6021388"/>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dirty="0"/>
              <a:t>20</a:t>
            </a:r>
            <a:r>
              <a:rPr lang="en-US" sz="1800" b="1" dirty="0"/>
              <a:t>20</a:t>
            </a:r>
            <a:r>
              <a:rPr lang="hu-HU" sz="1800" b="1" dirty="0"/>
              <a:t> tavasz </a:t>
            </a:r>
          </a:p>
        </p:txBody>
      </p:sp>
      <p:pic>
        <p:nvPicPr>
          <p:cNvPr id="3076" name="Picture 4" descr="http://extra.ivf.se/cyberlab/images/Budapes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016375"/>
            <a:ext cx="48958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104"/>
          <p:cNvGrpSpPr>
            <a:grpSpLocks/>
          </p:cNvGrpSpPr>
          <p:nvPr/>
        </p:nvGrpSpPr>
        <p:grpSpPr bwMode="auto">
          <a:xfrm>
            <a:off x="4267200" y="838200"/>
            <a:ext cx="5334000" cy="4667250"/>
            <a:chOff x="1338" y="378"/>
            <a:chExt cx="3996" cy="3708"/>
          </a:xfrm>
        </p:grpSpPr>
        <p:pic>
          <p:nvPicPr>
            <p:cNvPr id="13323" name="Picture 1101" descr="wat-dens"/>
            <p:cNvPicPr>
              <a:picLocks noChangeAspect="1" noChangeArrowheads="1"/>
            </p:cNvPicPr>
            <p:nvPr/>
          </p:nvPicPr>
          <p:blipFill>
            <a:blip r:embed="rId3">
              <a:extLst>
                <a:ext uri="{28A0092B-C50C-407E-A947-70E740481C1C}">
                  <a14:useLocalDpi xmlns:a14="http://schemas.microsoft.com/office/drawing/2010/main" val="0"/>
                </a:ext>
              </a:extLst>
            </a:blip>
            <a:srcRect l="18898" r="18898" b="26457"/>
            <a:stretch>
              <a:fillRect/>
            </a:stretch>
          </p:blipFill>
          <p:spPr bwMode="auto">
            <a:xfrm>
              <a:off x="1338" y="378"/>
              <a:ext cx="3135" cy="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043"/>
            <p:cNvSpPr txBox="1">
              <a:spLocks noChangeArrowheads="1"/>
            </p:cNvSpPr>
            <p:nvPr/>
          </p:nvSpPr>
          <p:spPr bwMode="auto">
            <a:xfrm>
              <a:off x="3747" y="2078"/>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Asp</a:t>
              </a:r>
              <a:r>
                <a:rPr lang="en-US" sz="1200" b="1">
                  <a:latin typeface="Times New Roman" panose="02020603050405020304" pitchFamily="18" charset="0"/>
                </a:rPr>
                <a:t>90</a:t>
              </a:r>
            </a:p>
          </p:txBody>
        </p:sp>
        <p:sp>
          <p:nvSpPr>
            <p:cNvPr id="13325" name="Text Box 1044"/>
            <p:cNvSpPr txBox="1">
              <a:spLocks noChangeArrowheads="1"/>
            </p:cNvSpPr>
            <p:nvPr/>
          </p:nvSpPr>
          <p:spPr bwMode="auto">
            <a:xfrm>
              <a:off x="2648" y="1186"/>
              <a:ext cx="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Gln</a:t>
              </a:r>
              <a:r>
                <a:rPr lang="en-US" sz="1200" b="1">
                  <a:latin typeface="Times New Roman" panose="02020603050405020304" pitchFamily="18" charset="0"/>
                </a:rPr>
                <a:t>119</a:t>
              </a:r>
            </a:p>
          </p:txBody>
        </p:sp>
        <p:sp>
          <p:nvSpPr>
            <p:cNvPr id="13326" name="Text Box 1045"/>
            <p:cNvSpPr txBox="1">
              <a:spLocks noChangeArrowheads="1"/>
            </p:cNvSpPr>
            <p:nvPr/>
          </p:nvSpPr>
          <p:spPr bwMode="auto">
            <a:xfrm>
              <a:off x="1395" y="1770"/>
              <a:ext cx="48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Arg</a:t>
              </a:r>
              <a:r>
                <a:rPr lang="en-US" sz="1200" b="1">
                  <a:latin typeface="Times New Roman" panose="02020603050405020304" pitchFamily="18" charset="0"/>
                </a:rPr>
                <a:t>71</a:t>
              </a:r>
            </a:p>
          </p:txBody>
        </p:sp>
        <p:sp>
          <p:nvSpPr>
            <p:cNvPr id="13327" name="Text Box 1046"/>
            <p:cNvSpPr txBox="1">
              <a:spLocks noChangeArrowheads="1"/>
            </p:cNvSpPr>
            <p:nvPr/>
          </p:nvSpPr>
          <p:spPr bwMode="auto">
            <a:xfrm>
              <a:off x="1785" y="835"/>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Asp</a:t>
              </a:r>
              <a:r>
                <a:rPr lang="en-US" sz="1200" b="1">
                  <a:latin typeface="Times New Roman" panose="02020603050405020304" pitchFamily="18" charset="0"/>
                </a:rPr>
                <a:t>32</a:t>
              </a:r>
            </a:p>
          </p:txBody>
        </p:sp>
        <p:sp>
          <p:nvSpPr>
            <p:cNvPr id="13328" name="Text Box 1047"/>
            <p:cNvSpPr txBox="1">
              <a:spLocks noChangeArrowheads="1"/>
            </p:cNvSpPr>
            <p:nvPr/>
          </p:nvSpPr>
          <p:spPr bwMode="auto">
            <a:xfrm>
              <a:off x="2160" y="2928"/>
              <a:ext cx="4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Ser</a:t>
              </a:r>
              <a:r>
                <a:rPr lang="en-US" sz="1200" b="1">
                  <a:latin typeface="Times New Roman" panose="02020603050405020304" pitchFamily="18" charset="0"/>
                </a:rPr>
                <a:t>72</a:t>
              </a:r>
            </a:p>
          </p:txBody>
        </p:sp>
        <p:sp>
          <p:nvSpPr>
            <p:cNvPr id="13329" name="Text Box 1048"/>
            <p:cNvSpPr txBox="1">
              <a:spLocks noChangeArrowheads="1"/>
            </p:cNvSpPr>
            <p:nvPr/>
          </p:nvSpPr>
          <p:spPr bwMode="auto">
            <a:xfrm>
              <a:off x="3442" y="3478"/>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Tyr</a:t>
              </a:r>
              <a:r>
                <a:rPr lang="en-US" sz="1200" b="1">
                  <a:latin typeface="Times New Roman" panose="02020603050405020304" pitchFamily="18" charset="0"/>
                </a:rPr>
                <a:t>93</a:t>
              </a:r>
            </a:p>
          </p:txBody>
        </p:sp>
        <p:sp>
          <p:nvSpPr>
            <p:cNvPr id="13330" name="Text Box 1049"/>
            <p:cNvSpPr txBox="1">
              <a:spLocks noChangeArrowheads="1"/>
            </p:cNvSpPr>
            <p:nvPr/>
          </p:nvSpPr>
          <p:spPr bwMode="auto">
            <a:xfrm>
              <a:off x="3689" y="2674"/>
              <a:ext cx="164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solidFill>
                    <a:schemeClr val="accent2"/>
                  </a:solidFill>
                  <a:latin typeface="Times New Roman" panose="02020603050405020304" pitchFamily="18" charset="0"/>
                </a:rPr>
                <a:t>Monomer A</a:t>
              </a:r>
              <a:endParaRPr lang="en-US" sz="2400" b="1">
                <a:solidFill>
                  <a:schemeClr val="accent2"/>
                </a:solidFill>
                <a:latin typeface="Times New Roman" panose="02020603050405020304" pitchFamily="18" charset="0"/>
              </a:endParaRPr>
            </a:p>
          </p:txBody>
        </p:sp>
        <p:sp>
          <p:nvSpPr>
            <p:cNvPr id="13331" name="Line 1051"/>
            <p:cNvSpPr>
              <a:spLocks noChangeShapeType="1"/>
            </p:cNvSpPr>
            <p:nvPr/>
          </p:nvSpPr>
          <p:spPr bwMode="auto">
            <a:xfrm flipH="1">
              <a:off x="3363" y="1998"/>
              <a:ext cx="91" cy="182"/>
            </a:xfrm>
            <a:prstGeom prst="line">
              <a:avLst/>
            </a:prstGeom>
            <a:noFill/>
            <a:ln w="28575">
              <a:solidFill>
                <a:srgbClr val="8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2" name="Text Box 1052"/>
            <p:cNvSpPr txBox="1">
              <a:spLocks noChangeArrowheads="1"/>
            </p:cNvSpPr>
            <p:nvPr/>
          </p:nvSpPr>
          <p:spPr bwMode="auto">
            <a:xfrm>
              <a:off x="3348" y="1874"/>
              <a:ext cx="3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200" b="1">
                  <a:solidFill>
                    <a:srgbClr val="800000"/>
                  </a:solidFill>
                  <a:latin typeface="Times New Roman" panose="02020603050405020304" pitchFamily="18" charset="0"/>
                </a:rPr>
                <a:t>W</a:t>
              </a:r>
              <a:r>
                <a:rPr lang="en-US" sz="1200" b="1" baseline="-25000">
                  <a:solidFill>
                    <a:srgbClr val="800000"/>
                  </a:solidFill>
                  <a:latin typeface="Times New Roman" panose="02020603050405020304" pitchFamily="18" charset="0"/>
                </a:rPr>
                <a:t>cat</a:t>
              </a:r>
              <a:endParaRPr lang="en-US" sz="1200" b="1">
                <a:solidFill>
                  <a:srgbClr val="800000"/>
                </a:solidFill>
                <a:latin typeface="Times New Roman" panose="02020603050405020304" pitchFamily="18" charset="0"/>
              </a:endParaRPr>
            </a:p>
          </p:txBody>
        </p:sp>
        <p:sp>
          <p:nvSpPr>
            <p:cNvPr id="13333" name="Line 1058"/>
            <p:cNvSpPr>
              <a:spLocks noChangeAspect="1" noChangeShapeType="1"/>
            </p:cNvSpPr>
            <p:nvPr/>
          </p:nvSpPr>
          <p:spPr bwMode="auto">
            <a:xfrm rot="60000" flipH="1">
              <a:off x="2788" y="2241"/>
              <a:ext cx="515" cy="234"/>
            </a:xfrm>
            <a:prstGeom prst="line">
              <a:avLst/>
            </a:prstGeom>
            <a:noFill/>
            <a:ln w="444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Text Box 1059"/>
            <p:cNvSpPr txBox="1">
              <a:spLocks noChangeArrowheads="1"/>
            </p:cNvSpPr>
            <p:nvPr/>
          </p:nvSpPr>
          <p:spPr bwMode="auto">
            <a:xfrm rot="-1200000">
              <a:off x="2818" y="2223"/>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3.6 </a:t>
              </a:r>
              <a:r>
                <a:rPr lang="en-US" sz="1200" b="1">
                  <a:latin typeface="Arial Unicode MS" panose="020B0604020202020204" pitchFamily="34" charset="-128"/>
                  <a:ea typeface="Arial Unicode MS" panose="020B0604020202020204" pitchFamily="34" charset="-128"/>
                  <a:cs typeface="Arial Unicode MS" panose="020B0604020202020204" pitchFamily="34" charset="-128"/>
                </a:rPr>
                <a:t>Å</a:t>
              </a:r>
            </a:p>
          </p:txBody>
        </p:sp>
        <p:sp>
          <p:nvSpPr>
            <p:cNvPr id="13335" name="Arc 1060"/>
            <p:cNvSpPr>
              <a:spLocks/>
            </p:cNvSpPr>
            <p:nvPr/>
          </p:nvSpPr>
          <p:spPr bwMode="auto">
            <a:xfrm flipH="1" flipV="1">
              <a:off x="2630" y="2338"/>
              <a:ext cx="538" cy="443"/>
            </a:xfrm>
            <a:custGeom>
              <a:avLst/>
              <a:gdLst>
                <a:gd name="T0" fmla="*/ 0 w 39060"/>
                <a:gd name="T1" fmla="*/ 0 h 23170"/>
                <a:gd name="T2" fmla="*/ 0 w 39060"/>
                <a:gd name="T3" fmla="*/ 0 h 23170"/>
                <a:gd name="T4" fmla="*/ 0 w 39060"/>
                <a:gd name="T5" fmla="*/ 0 h 23170"/>
                <a:gd name="T6" fmla="*/ 0 60000 65536"/>
                <a:gd name="T7" fmla="*/ 0 60000 65536"/>
                <a:gd name="T8" fmla="*/ 0 60000 65536"/>
                <a:gd name="T9" fmla="*/ 0 w 39060"/>
                <a:gd name="T10" fmla="*/ 0 h 23170"/>
                <a:gd name="T11" fmla="*/ 39060 w 39060"/>
                <a:gd name="T12" fmla="*/ 23170 h 23170"/>
              </a:gdLst>
              <a:ahLst/>
              <a:cxnLst>
                <a:cxn ang="T6">
                  <a:pos x="T0" y="T1"/>
                </a:cxn>
                <a:cxn ang="T7">
                  <a:pos x="T2" y="T3"/>
                </a:cxn>
                <a:cxn ang="T8">
                  <a:pos x="T4" y="T5"/>
                </a:cxn>
              </a:cxnLst>
              <a:rect l="T9" t="T10" r="T11" b="T12"/>
              <a:pathLst>
                <a:path w="39060" h="23170" fill="none" extrusionOk="0">
                  <a:moveTo>
                    <a:pt x="57" y="23169"/>
                  </a:moveTo>
                  <a:cubicBezTo>
                    <a:pt x="19" y="22647"/>
                    <a:pt x="0" y="22123"/>
                    <a:pt x="0" y="21600"/>
                  </a:cubicBezTo>
                  <a:cubicBezTo>
                    <a:pt x="0" y="9670"/>
                    <a:pt x="9670" y="0"/>
                    <a:pt x="21600" y="0"/>
                  </a:cubicBezTo>
                  <a:cubicBezTo>
                    <a:pt x="28505" y="-1"/>
                    <a:pt x="34994" y="3301"/>
                    <a:pt x="39059" y="8883"/>
                  </a:cubicBezTo>
                </a:path>
                <a:path w="39060" h="23170" stroke="0" extrusionOk="0">
                  <a:moveTo>
                    <a:pt x="57" y="23169"/>
                  </a:moveTo>
                  <a:cubicBezTo>
                    <a:pt x="19" y="22647"/>
                    <a:pt x="0" y="22123"/>
                    <a:pt x="0" y="21600"/>
                  </a:cubicBezTo>
                  <a:cubicBezTo>
                    <a:pt x="0" y="9670"/>
                    <a:pt x="9670" y="0"/>
                    <a:pt x="21600" y="0"/>
                  </a:cubicBezTo>
                  <a:cubicBezTo>
                    <a:pt x="28505" y="-1"/>
                    <a:pt x="34994" y="3301"/>
                    <a:pt x="39059" y="8883"/>
                  </a:cubicBezTo>
                  <a:lnTo>
                    <a:pt x="21600" y="21600"/>
                  </a:lnTo>
                  <a:lnTo>
                    <a:pt x="57" y="23169"/>
                  </a:lnTo>
                  <a:close/>
                </a:path>
              </a:pathLst>
            </a:custGeom>
            <a:noFill/>
            <a:ln w="38100" cap="rnd">
              <a:solidFill>
                <a:schemeClr val="tx1"/>
              </a:solidFill>
              <a:prstDash val="sysDot"/>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6" name="Text Box 1061"/>
            <p:cNvSpPr txBox="1">
              <a:spLocks noChangeArrowheads="1"/>
            </p:cNvSpPr>
            <p:nvPr/>
          </p:nvSpPr>
          <p:spPr bwMode="auto">
            <a:xfrm>
              <a:off x="2653" y="2577"/>
              <a:ext cx="3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170</a:t>
              </a:r>
              <a:r>
                <a:rPr lang="en-US" sz="1400" b="1" baseline="20000">
                  <a:latin typeface="Arial Unicode MS" panose="020B0604020202020204" pitchFamily="34" charset="-128"/>
                  <a:ea typeface="Arial Unicode MS" panose="020B0604020202020204" pitchFamily="34" charset="-128"/>
                  <a:cs typeface="Arial Unicode MS" panose="020B0604020202020204" pitchFamily="34" charset="-128"/>
                </a:rPr>
                <a:t>º</a:t>
              </a:r>
            </a:p>
          </p:txBody>
        </p:sp>
        <p:sp>
          <p:nvSpPr>
            <p:cNvPr id="13337" name="Line 1065"/>
            <p:cNvSpPr>
              <a:spLocks noChangeAspect="1" noChangeShapeType="1"/>
            </p:cNvSpPr>
            <p:nvPr/>
          </p:nvSpPr>
          <p:spPr bwMode="auto">
            <a:xfrm flipH="1" flipV="1">
              <a:off x="3328" y="1767"/>
              <a:ext cx="340" cy="24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66"/>
            <p:cNvSpPr>
              <a:spLocks noChangeAspect="1" noChangeShapeType="1"/>
            </p:cNvSpPr>
            <p:nvPr/>
          </p:nvSpPr>
          <p:spPr bwMode="auto">
            <a:xfrm rot="-180000" flipH="1" flipV="1">
              <a:off x="3371" y="2256"/>
              <a:ext cx="177" cy="30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1067"/>
            <p:cNvSpPr>
              <a:spLocks noChangeShapeType="1"/>
            </p:cNvSpPr>
            <p:nvPr/>
          </p:nvSpPr>
          <p:spPr bwMode="auto">
            <a:xfrm rot="120000" flipH="1" flipV="1">
              <a:off x="3373" y="2257"/>
              <a:ext cx="91" cy="9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1068"/>
            <p:cNvSpPr>
              <a:spLocks noChangeShapeType="1"/>
            </p:cNvSpPr>
            <p:nvPr/>
          </p:nvSpPr>
          <p:spPr bwMode="auto">
            <a:xfrm>
              <a:off x="3470" y="2387"/>
              <a:ext cx="90" cy="40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1" name="Line 1069"/>
            <p:cNvSpPr>
              <a:spLocks noChangeAspect="1" noChangeShapeType="1"/>
            </p:cNvSpPr>
            <p:nvPr/>
          </p:nvSpPr>
          <p:spPr bwMode="auto">
            <a:xfrm rot="21480000" flipH="1">
              <a:off x="3070" y="1774"/>
              <a:ext cx="193" cy="20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Line 1070"/>
            <p:cNvSpPr>
              <a:spLocks noChangeAspect="1" noChangeShapeType="1"/>
            </p:cNvSpPr>
            <p:nvPr/>
          </p:nvSpPr>
          <p:spPr bwMode="auto">
            <a:xfrm rot="180000">
              <a:off x="3076" y="2044"/>
              <a:ext cx="243" cy="14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3" name="Line 1071"/>
            <p:cNvSpPr>
              <a:spLocks noChangeAspect="1" noChangeShapeType="1"/>
            </p:cNvSpPr>
            <p:nvPr/>
          </p:nvSpPr>
          <p:spPr bwMode="auto">
            <a:xfrm rot="120000" flipH="1">
              <a:off x="2764" y="2039"/>
              <a:ext cx="243" cy="24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Line 1072"/>
            <p:cNvSpPr>
              <a:spLocks noChangeAspect="1" noChangeShapeType="1"/>
            </p:cNvSpPr>
            <p:nvPr/>
          </p:nvSpPr>
          <p:spPr bwMode="auto">
            <a:xfrm rot="120000" flipV="1">
              <a:off x="2827" y="1960"/>
              <a:ext cx="1" cy="42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Line 1073"/>
            <p:cNvSpPr>
              <a:spLocks noChangeAspect="1" noChangeShapeType="1"/>
            </p:cNvSpPr>
            <p:nvPr/>
          </p:nvSpPr>
          <p:spPr bwMode="auto">
            <a:xfrm rot="60000" flipH="1" flipV="1">
              <a:off x="2771" y="1960"/>
              <a:ext cx="217" cy="4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Text Box 1074"/>
            <p:cNvSpPr txBox="1">
              <a:spLocks noChangeArrowheads="1"/>
            </p:cNvSpPr>
            <p:nvPr/>
          </p:nvSpPr>
          <p:spPr bwMode="auto">
            <a:xfrm>
              <a:off x="3160" y="1549"/>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200" b="1">
                  <a:solidFill>
                    <a:srgbClr val="800000"/>
                  </a:solidFill>
                  <a:latin typeface="Times New Roman" panose="02020603050405020304" pitchFamily="18" charset="0"/>
                </a:rPr>
                <a:t>W4</a:t>
              </a:r>
            </a:p>
          </p:txBody>
        </p:sp>
        <p:sp>
          <p:nvSpPr>
            <p:cNvPr id="13347" name="Text Box 1075"/>
            <p:cNvSpPr txBox="1">
              <a:spLocks noChangeArrowheads="1"/>
            </p:cNvSpPr>
            <p:nvPr/>
          </p:nvSpPr>
          <p:spPr bwMode="auto">
            <a:xfrm>
              <a:off x="2925" y="1810"/>
              <a:ext cx="3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200" b="1">
                  <a:solidFill>
                    <a:srgbClr val="800000"/>
                  </a:solidFill>
                  <a:latin typeface="Times New Roman" panose="02020603050405020304" pitchFamily="18" charset="0"/>
                </a:rPr>
                <a:t>W1</a:t>
              </a:r>
            </a:p>
          </p:txBody>
        </p:sp>
        <p:sp>
          <p:nvSpPr>
            <p:cNvPr id="13348" name="Line 1076"/>
            <p:cNvSpPr>
              <a:spLocks noChangeAspect="1" noChangeShapeType="1"/>
            </p:cNvSpPr>
            <p:nvPr/>
          </p:nvSpPr>
          <p:spPr bwMode="auto">
            <a:xfrm rot="420000" flipH="1">
              <a:off x="2545" y="1958"/>
              <a:ext cx="145" cy="14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9" name="Line 1077"/>
            <p:cNvSpPr>
              <a:spLocks noChangeShapeType="1"/>
            </p:cNvSpPr>
            <p:nvPr/>
          </p:nvSpPr>
          <p:spPr bwMode="auto">
            <a:xfrm rot="21300000" flipH="1">
              <a:off x="2463" y="1893"/>
              <a:ext cx="8" cy="17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Line 1078"/>
            <p:cNvSpPr>
              <a:spLocks noChangeAspect="1" noChangeShapeType="1"/>
            </p:cNvSpPr>
            <p:nvPr/>
          </p:nvSpPr>
          <p:spPr bwMode="auto">
            <a:xfrm rot="-120000">
              <a:off x="2216" y="1933"/>
              <a:ext cx="202" cy="1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1" name="Line 1079"/>
            <p:cNvSpPr>
              <a:spLocks noChangeAspect="1" noChangeShapeType="1"/>
            </p:cNvSpPr>
            <p:nvPr/>
          </p:nvSpPr>
          <p:spPr bwMode="auto">
            <a:xfrm rot="21420000" flipH="1">
              <a:off x="2245" y="2181"/>
              <a:ext cx="177" cy="1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1080"/>
            <p:cNvSpPr>
              <a:spLocks noChangeShapeType="1"/>
            </p:cNvSpPr>
            <p:nvPr/>
          </p:nvSpPr>
          <p:spPr bwMode="auto">
            <a:xfrm rot="180000" flipH="1">
              <a:off x="2467" y="2206"/>
              <a:ext cx="1" cy="17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3" name="Line 1081"/>
            <p:cNvSpPr>
              <a:spLocks noChangeShapeType="1"/>
            </p:cNvSpPr>
            <p:nvPr/>
          </p:nvSpPr>
          <p:spPr bwMode="auto">
            <a:xfrm rot="-240000">
              <a:off x="2541" y="2169"/>
              <a:ext cx="182" cy="11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1082"/>
            <p:cNvSpPr>
              <a:spLocks noChangeShapeType="1"/>
            </p:cNvSpPr>
            <p:nvPr/>
          </p:nvSpPr>
          <p:spPr bwMode="auto">
            <a:xfrm rot="60000" flipH="1" flipV="1">
              <a:off x="1973" y="1517"/>
              <a:ext cx="181" cy="35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5" name="Line 1083"/>
            <p:cNvSpPr>
              <a:spLocks noChangeAspect="1" noChangeShapeType="1"/>
            </p:cNvSpPr>
            <p:nvPr/>
          </p:nvSpPr>
          <p:spPr bwMode="auto">
            <a:xfrm rot="-120000" flipH="1" flipV="1">
              <a:off x="2296" y="1437"/>
              <a:ext cx="141" cy="37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Line 1084"/>
            <p:cNvSpPr>
              <a:spLocks noChangeAspect="1" noChangeShapeType="1"/>
            </p:cNvSpPr>
            <p:nvPr/>
          </p:nvSpPr>
          <p:spPr bwMode="auto">
            <a:xfrm rot="60000">
              <a:off x="1705" y="2176"/>
              <a:ext cx="1" cy="28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7" name="Line 1085"/>
            <p:cNvSpPr>
              <a:spLocks noChangeAspect="1" noChangeShapeType="1"/>
            </p:cNvSpPr>
            <p:nvPr/>
          </p:nvSpPr>
          <p:spPr bwMode="auto">
            <a:xfrm rot="480000">
              <a:off x="1720" y="2171"/>
              <a:ext cx="91" cy="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Line 1086"/>
            <p:cNvSpPr>
              <a:spLocks noChangeAspect="1" noChangeShapeType="1"/>
            </p:cNvSpPr>
            <p:nvPr/>
          </p:nvSpPr>
          <p:spPr bwMode="auto">
            <a:xfrm rot="240000">
              <a:off x="1741" y="2528"/>
              <a:ext cx="283" cy="4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59" name="Line 1087"/>
            <p:cNvSpPr>
              <a:spLocks noChangeAspect="1" noChangeShapeType="1"/>
            </p:cNvSpPr>
            <p:nvPr/>
          </p:nvSpPr>
          <p:spPr bwMode="auto">
            <a:xfrm rot="-180000">
              <a:off x="1879" y="2224"/>
              <a:ext cx="143" cy="47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Line 1088"/>
            <p:cNvSpPr>
              <a:spLocks noChangeAspect="1" noChangeShapeType="1"/>
            </p:cNvSpPr>
            <p:nvPr/>
          </p:nvSpPr>
          <p:spPr bwMode="auto">
            <a:xfrm>
              <a:off x="1874" y="1921"/>
              <a:ext cx="342" cy="39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1" name="Line 1089"/>
            <p:cNvSpPr>
              <a:spLocks noChangeAspect="1" noChangeShapeType="1"/>
            </p:cNvSpPr>
            <p:nvPr/>
          </p:nvSpPr>
          <p:spPr bwMode="auto">
            <a:xfrm flipV="1">
              <a:off x="2042" y="2734"/>
              <a:ext cx="1" cy="14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1090"/>
            <p:cNvSpPr>
              <a:spLocks noChangeAspect="1" noChangeShapeType="1"/>
            </p:cNvSpPr>
            <p:nvPr/>
          </p:nvSpPr>
          <p:spPr bwMode="auto">
            <a:xfrm flipH="1" flipV="1">
              <a:off x="2509" y="2679"/>
              <a:ext cx="41" cy="28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3" name="Line 1091"/>
            <p:cNvSpPr>
              <a:spLocks noChangeAspect="1" noChangeShapeType="1"/>
            </p:cNvSpPr>
            <p:nvPr/>
          </p:nvSpPr>
          <p:spPr bwMode="auto">
            <a:xfrm rot="240000" flipV="1">
              <a:off x="2403" y="2421"/>
              <a:ext cx="320" cy="13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1092"/>
            <p:cNvSpPr>
              <a:spLocks noChangeShapeType="1"/>
            </p:cNvSpPr>
            <p:nvPr/>
          </p:nvSpPr>
          <p:spPr bwMode="auto">
            <a:xfrm rot="60000" flipH="1" flipV="1">
              <a:off x="2886" y="1749"/>
              <a:ext cx="136" cy="22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5" name="Line 1093"/>
            <p:cNvSpPr>
              <a:spLocks noChangeAspect="1" noChangeShapeType="1"/>
            </p:cNvSpPr>
            <p:nvPr/>
          </p:nvSpPr>
          <p:spPr bwMode="auto">
            <a:xfrm rot="21480000" flipV="1">
              <a:off x="3687" y="1570"/>
              <a:ext cx="238" cy="42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66" name="Text Box 1094"/>
            <p:cNvSpPr txBox="1">
              <a:spLocks noChangeArrowheads="1"/>
            </p:cNvSpPr>
            <p:nvPr/>
          </p:nvSpPr>
          <p:spPr bwMode="auto">
            <a:xfrm>
              <a:off x="1395" y="2497"/>
              <a:ext cx="44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200" b="1">
                  <a:solidFill>
                    <a:srgbClr val="800000"/>
                  </a:solidFill>
                  <a:latin typeface="Times New Roman" panose="02020603050405020304" pitchFamily="18" charset="0"/>
                </a:rPr>
                <a:t>W15</a:t>
              </a:r>
            </a:p>
          </p:txBody>
        </p:sp>
        <p:sp>
          <p:nvSpPr>
            <p:cNvPr id="13367" name="Text Box 1095"/>
            <p:cNvSpPr txBox="1">
              <a:spLocks noChangeArrowheads="1"/>
            </p:cNvSpPr>
            <p:nvPr/>
          </p:nvSpPr>
          <p:spPr bwMode="auto">
            <a:xfrm>
              <a:off x="1711" y="2013"/>
              <a:ext cx="36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200" b="1">
                  <a:solidFill>
                    <a:srgbClr val="800000"/>
                  </a:solidFill>
                  <a:latin typeface="Times New Roman" panose="02020603050405020304" pitchFamily="18" charset="0"/>
                </a:rPr>
                <a:t>W21</a:t>
              </a:r>
            </a:p>
          </p:txBody>
        </p:sp>
        <p:sp>
          <p:nvSpPr>
            <p:cNvPr id="13368" name="Text Box 1096"/>
            <p:cNvSpPr txBox="1">
              <a:spLocks noChangeArrowheads="1"/>
            </p:cNvSpPr>
            <p:nvPr/>
          </p:nvSpPr>
          <p:spPr bwMode="auto">
            <a:xfrm>
              <a:off x="1610" y="2981"/>
              <a:ext cx="47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200" b="1">
                  <a:latin typeface="Times New Roman" panose="02020603050405020304" pitchFamily="18" charset="0"/>
                </a:rPr>
                <a:t>Gly73</a:t>
              </a:r>
            </a:p>
          </p:txBody>
        </p:sp>
        <p:sp>
          <p:nvSpPr>
            <p:cNvPr id="13369" name="Text Box 1097"/>
            <p:cNvSpPr txBox="1">
              <a:spLocks noChangeArrowheads="1"/>
            </p:cNvSpPr>
            <p:nvPr/>
          </p:nvSpPr>
          <p:spPr bwMode="auto">
            <a:xfrm>
              <a:off x="3651" y="2478"/>
              <a:ext cx="4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200" b="1">
                  <a:latin typeface="Times New Roman" panose="02020603050405020304" pitchFamily="18" charset="0"/>
                </a:rPr>
                <a:t>Leu88</a:t>
              </a:r>
            </a:p>
          </p:txBody>
        </p:sp>
        <p:sp>
          <p:nvSpPr>
            <p:cNvPr id="13370" name="Line 1099"/>
            <p:cNvSpPr>
              <a:spLocks noChangeAspect="1" noChangeShapeType="1"/>
            </p:cNvSpPr>
            <p:nvPr/>
          </p:nvSpPr>
          <p:spPr bwMode="auto">
            <a:xfrm rot="1500000" flipV="1">
              <a:off x="2792" y="2385"/>
              <a:ext cx="39" cy="4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71" name="Text Box 1100"/>
            <p:cNvSpPr txBox="1">
              <a:spLocks noChangeArrowheads="1"/>
            </p:cNvSpPr>
            <p:nvPr/>
          </p:nvSpPr>
          <p:spPr bwMode="auto">
            <a:xfrm>
              <a:off x="3878" y="1125"/>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200" b="1">
                  <a:latin typeface="Times New Roman" panose="02020603050405020304" pitchFamily="18" charset="0"/>
                </a:rPr>
                <a:t>A</a:t>
              </a:r>
              <a:r>
                <a:rPr lang="en-US" sz="1200" b="1">
                  <a:latin typeface="Times New Roman" panose="02020603050405020304" pitchFamily="18" charset="0"/>
                </a:rPr>
                <a:t>la29</a:t>
              </a:r>
            </a:p>
          </p:txBody>
        </p:sp>
        <p:sp>
          <p:nvSpPr>
            <p:cNvPr id="13372" name="Line 1102"/>
            <p:cNvSpPr>
              <a:spLocks noChangeAspect="1" noChangeShapeType="1"/>
            </p:cNvSpPr>
            <p:nvPr/>
          </p:nvSpPr>
          <p:spPr bwMode="auto">
            <a:xfrm>
              <a:off x="2839" y="2411"/>
              <a:ext cx="202" cy="8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73" name="Line 1103"/>
            <p:cNvSpPr>
              <a:spLocks noChangeShapeType="1"/>
            </p:cNvSpPr>
            <p:nvPr/>
          </p:nvSpPr>
          <p:spPr bwMode="auto">
            <a:xfrm rot="-240000">
              <a:off x="3119" y="2495"/>
              <a:ext cx="40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Text Box 1050"/>
            <p:cNvSpPr txBox="1">
              <a:spLocks noChangeArrowheads="1"/>
            </p:cNvSpPr>
            <p:nvPr/>
          </p:nvSpPr>
          <p:spPr bwMode="auto">
            <a:xfrm>
              <a:off x="2366" y="620"/>
              <a:ext cx="137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solidFill>
                    <a:srgbClr val="BFA403"/>
                  </a:solidFill>
                  <a:latin typeface="Times New Roman" panose="02020603050405020304" pitchFamily="18" charset="0"/>
                </a:rPr>
                <a:t>Monomer B</a:t>
              </a:r>
              <a:endParaRPr lang="en-US" sz="2400" b="1">
                <a:solidFill>
                  <a:srgbClr val="BFA403"/>
                </a:solidFill>
                <a:latin typeface="Times New Roman" panose="02020603050405020304" pitchFamily="18" charset="0"/>
              </a:endParaRPr>
            </a:p>
          </p:txBody>
        </p:sp>
      </p:grpSp>
      <p:pic>
        <p:nvPicPr>
          <p:cNvPr id="13315" name="Picture 11" descr="ec-over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44672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zövegdoboz 61"/>
          <p:cNvSpPr txBox="1">
            <a:spLocks noChangeArrowheads="1"/>
          </p:cNvSpPr>
          <p:nvPr/>
        </p:nvSpPr>
        <p:spPr bwMode="auto">
          <a:xfrm>
            <a:off x="533400" y="228600"/>
            <a:ext cx="1668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a:latin typeface="Times New Roman" panose="02020603050405020304" pitchFamily="18" charset="0"/>
              </a:rPr>
              <a:t>Madártávlat</a:t>
            </a:r>
          </a:p>
        </p:txBody>
      </p:sp>
      <p:sp>
        <p:nvSpPr>
          <p:cNvPr id="13317" name="Szövegdoboz 62"/>
          <p:cNvSpPr txBox="1">
            <a:spLocks noChangeArrowheads="1"/>
          </p:cNvSpPr>
          <p:nvPr/>
        </p:nvSpPr>
        <p:spPr bwMode="auto">
          <a:xfrm>
            <a:off x="5943600" y="685800"/>
            <a:ext cx="136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a:latin typeface="Times New Roman" panose="02020603050405020304" pitchFamily="18" charset="0"/>
              </a:rPr>
              <a:t>Közelkép</a:t>
            </a:r>
          </a:p>
        </p:txBody>
      </p:sp>
      <p:sp>
        <p:nvSpPr>
          <p:cNvPr id="13318" name="Élőláb helye 6"/>
          <p:cNvSpPr txBox="1">
            <a:spLocks/>
          </p:cNvSpPr>
          <p:nvPr/>
        </p:nvSpPr>
        <p:spPr bwMode="auto">
          <a:xfrm>
            <a:off x="-304800" y="60198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400" noProof="1">
                <a:latin typeface="Times New Roman" panose="02020603050405020304" pitchFamily="18" charset="0"/>
              </a:rPr>
              <a:t>Barabás O, Pongrácz V, Kovári J, Wilmanns M, Vértessy BG. </a:t>
            </a:r>
          </a:p>
          <a:p>
            <a:pPr algn="ctr" eaLnBrk="1" hangingPunct="1">
              <a:spcBef>
                <a:spcPct val="0"/>
              </a:spcBef>
              <a:buFontTx/>
              <a:buNone/>
            </a:pPr>
            <a:r>
              <a:rPr lang="en-US" sz="1400" noProof="1">
                <a:latin typeface="Times New Roman" panose="02020603050405020304" pitchFamily="18" charset="0"/>
              </a:rPr>
              <a:t>JBC. 2004;279(41):42907-15</a:t>
            </a:r>
          </a:p>
        </p:txBody>
      </p:sp>
      <p:sp>
        <p:nvSpPr>
          <p:cNvPr id="13319" name="Szövegdoboz 64"/>
          <p:cNvSpPr txBox="1">
            <a:spLocks noChangeArrowheads="1"/>
          </p:cNvSpPr>
          <p:nvPr/>
        </p:nvSpPr>
        <p:spPr bwMode="auto">
          <a:xfrm>
            <a:off x="304800" y="4876800"/>
            <a:ext cx="439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a:latin typeface="Times New Roman" panose="02020603050405020304" pitchFamily="18" charset="0"/>
              </a:rPr>
              <a:t>3 fehérjelánc: kék, zöld, sárga szalag</a:t>
            </a:r>
          </a:p>
          <a:p>
            <a:pPr eaLnBrk="1" hangingPunct="1">
              <a:spcBef>
                <a:spcPct val="0"/>
              </a:spcBef>
              <a:buFontTx/>
              <a:buNone/>
            </a:pPr>
            <a:r>
              <a:rPr lang="hu-HU" sz="1800">
                <a:latin typeface="Times New Roman" panose="02020603050405020304" pitchFamily="18" charset="0"/>
              </a:rPr>
              <a:t> három ligandum: golyó-pálcika/atomi színek</a:t>
            </a:r>
          </a:p>
        </p:txBody>
      </p:sp>
      <p:sp>
        <p:nvSpPr>
          <p:cNvPr id="13320" name="Szövegdoboz 65"/>
          <p:cNvSpPr txBox="1">
            <a:spLocks noChangeArrowheads="1"/>
          </p:cNvSpPr>
          <p:nvPr/>
        </p:nvSpPr>
        <p:spPr bwMode="auto">
          <a:xfrm>
            <a:off x="4953000" y="5257800"/>
            <a:ext cx="374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a:latin typeface="Times New Roman" panose="02020603050405020304" pitchFamily="18" charset="0"/>
              </a:rPr>
              <a:t>Ligandum koordinálása: golyó/pálcika</a:t>
            </a:r>
          </a:p>
          <a:p>
            <a:pPr eaLnBrk="1" hangingPunct="1">
              <a:spcBef>
                <a:spcPct val="0"/>
              </a:spcBef>
              <a:buFontTx/>
              <a:buNone/>
            </a:pPr>
            <a:r>
              <a:rPr lang="hu-HU" sz="1800">
                <a:latin typeface="Times New Roman" panose="02020603050405020304" pitchFamily="18" charset="0"/>
              </a:rPr>
              <a:t>atomi színek, Mg lila</a:t>
            </a:r>
          </a:p>
        </p:txBody>
      </p:sp>
      <p:sp>
        <p:nvSpPr>
          <p:cNvPr id="13321" name="Szövegdoboz 66"/>
          <p:cNvSpPr txBox="1">
            <a:spLocks noChangeArrowheads="1"/>
          </p:cNvSpPr>
          <p:nvPr/>
        </p:nvSpPr>
        <p:spPr bwMode="auto">
          <a:xfrm>
            <a:off x="7462838" y="914400"/>
            <a:ext cx="168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solidFill>
                  <a:srgbClr val="C00000"/>
                </a:solidFill>
                <a:latin typeface="Times New Roman" panose="02020603050405020304" pitchFamily="18" charset="0"/>
              </a:rPr>
              <a:t>Mik lehetnek</a:t>
            </a:r>
          </a:p>
          <a:p>
            <a:pPr eaLnBrk="1" hangingPunct="1">
              <a:spcBef>
                <a:spcPct val="0"/>
              </a:spcBef>
              <a:buFontTx/>
              <a:buNone/>
            </a:pPr>
            <a:r>
              <a:rPr lang="hu-HU" sz="1800" b="1">
                <a:solidFill>
                  <a:srgbClr val="C00000"/>
                </a:solidFill>
                <a:latin typeface="Times New Roman" panose="02020603050405020304" pitchFamily="18" charset="0"/>
              </a:rPr>
              <a:t>a piros golyók?</a:t>
            </a:r>
          </a:p>
        </p:txBody>
      </p:sp>
      <p:sp>
        <p:nvSpPr>
          <p:cNvPr id="13322" name="Dia számának helye 62"/>
          <p:cNvSpPr txBox="1">
            <a:spLocks noGrp="1"/>
          </p:cNvSpPr>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sz="1400" noProof="1">
              <a:latin typeface="Times New Roman" panose="02020603050405020304" pitchFamily="18" charset="0"/>
            </a:endParaRPr>
          </a:p>
        </p:txBody>
      </p:sp>
      <p:sp>
        <p:nvSpPr>
          <p:cNvPr id="2" name="TextBox 1"/>
          <p:cNvSpPr txBox="1"/>
          <p:nvPr/>
        </p:nvSpPr>
        <p:spPr>
          <a:xfrm>
            <a:off x="5943600" y="6237312"/>
            <a:ext cx="2980303" cy="646331"/>
          </a:xfrm>
          <a:prstGeom prst="rect">
            <a:avLst/>
          </a:prstGeom>
          <a:noFill/>
        </p:spPr>
        <p:txBody>
          <a:bodyPr wrap="none" rtlCol="0">
            <a:spAutoFit/>
          </a:bodyPr>
          <a:lstStyle/>
          <a:p>
            <a:r>
              <a:rPr lang="en-US" dirty="0"/>
              <a:t>ATOMI SZÍNEK:</a:t>
            </a:r>
          </a:p>
          <a:p>
            <a:r>
              <a:rPr lang="en-US" dirty="0" err="1"/>
              <a:t>Kék</a:t>
            </a:r>
            <a:r>
              <a:rPr lang="en-US" dirty="0"/>
              <a:t>: nitrogen, </a:t>
            </a:r>
            <a:r>
              <a:rPr lang="en-US" dirty="0" err="1"/>
              <a:t>piros</a:t>
            </a:r>
            <a:r>
              <a:rPr lang="en-US" dirty="0"/>
              <a:t>: </a:t>
            </a:r>
            <a:r>
              <a:rPr lang="en-US" dirty="0" err="1"/>
              <a:t>oxigén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38100" y="-168275"/>
            <a:ext cx="9144000" cy="720725"/>
          </a:xfrm>
          <a:prstGeom prst="rect">
            <a:avLst/>
          </a:prstGeom>
          <a:noFill/>
          <a:ln w="9525">
            <a:noFill/>
            <a:miter lim="800000"/>
            <a:headEnd/>
            <a:tailEnd/>
          </a:ln>
        </p:spPr>
        <p:txBody>
          <a:bodyPr anchor="ctr"/>
          <a:lstStyle/>
          <a:p>
            <a:pPr algn="ctr" eaLnBrk="1" hangingPunct="1"/>
            <a:r>
              <a:rPr lang="hu-HU" sz="4400" b="1" dirty="0" err="1">
                <a:solidFill>
                  <a:prstClr val="white"/>
                </a:solidFill>
                <a:latin typeface="Calibri" panose="020F0502020204030204" pitchFamily="34" charset="0"/>
                <a:cs typeface="Arial" charset="0"/>
              </a:rPr>
              <a:t>dUTPáz</a:t>
            </a:r>
            <a:r>
              <a:rPr lang="hu-HU" sz="4400" b="1" dirty="0">
                <a:solidFill>
                  <a:prstClr val="white"/>
                </a:solidFill>
                <a:latin typeface="Calibri" panose="020F0502020204030204" pitchFamily="34" charset="0"/>
                <a:cs typeface="Arial" charset="0"/>
              </a:rPr>
              <a:t> mechanizmus</a:t>
            </a:r>
            <a:r>
              <a:rPr lang="en-US" sz="4400" b="1" dirty="0">
                <a:solidFill>
                  <a:prstClr val="white"/>
                </a:solidFill>
                <a:latin typeface="Calibri" panose="020F0502020204030204" pitchFamily="34" charset="0"/>
                <a:cs typeface="Arial" charset="0"/>
              </a:rPr>
              <a:t>: </a:t>
            </a:r>
            <a:r>
              <a:rPr lang="en-US" sz="4400" b="1" dirty="0" err="1">
                <a:solidFill>
                  <a:prstClr val="white"/>
                </a:solidFill>
                <a:latin typeface="Calibri" panose="020F0502020204030204" pitchFamily="34" charset="0"/>
                <a:cs typeface="Arial" charset="0"/>
              </a:rPr>
              <a:t>atomi</a:t>
            </a:r>
            <a:r>
              <a:rPr lang="en-US" sz="4400" b="1" dirty="0">
                <a:solidFill>
                  <a:prstClr val="white"/>
                </a:solidFill>
                <a:latin typeface="Calibri" panose="020F0502020204030204" pitchFamily="34" charset="0"/>
                <a:cs typeface="Arial" charset="0"/>
              </a:rPr>
              <a:t> </a:t>
            </a:r>
            <a:r>
              <a:rPr lang="en-US" sz="4400" b="1" dirty="0" err="1">
                <a:solidFill>
                  <a:prstClr val="white"/>
                </a:solidFill>
                <a:latin typeface="Calibri" panose="020F0502020204030204" pitchFamily="34" charset="0"/>
                <a:cs typeface="Arial" charset="0"/>
              </a:rPr>
              <a:t>mo</a:t>
            </a:r>
            <a:r>
              <a:rPr lang="hu-HU" sz="4400" b="1" dirty="0" err="1">
                <a:solidFill>
                  <a:prstClr val="white"/>
                </a:solidFill>
                <a:latin typeface="Calibri" panose="020F0502020204030204" pitchFamily="34" charset="0"/>
                <a:cs typeface="Arial" charset="0"/>
              </a:rPr>
              <a:t>zi</a:t>
            </a:r>
            <a:endParaRPr lang="hu-HU" sz="4400" b="1" dirty="0">
              <a:solidFill>
                <a:prstClr val="white"/>
              </a:solidFill>
              <a:latin typeface="Calibri" panose="020F0502020204030204" pitchFamily="34" charset="0"/>
              <a:cs typeface="Arial" charset="0"/>
            </a:endParaRPr>
          </a:p>
        </p:txBody>
      </p:sp>
      <p:sp>
        <p:nvSpPr>
          <p:cNvPr id="304131" name="Text Box 3"/>
          <p:cNvSpPr txBox="1">
            <a:spLocks noChangeArrowheads="1"/>
          </p:cNvSpPr>
          <p:nvPr/>
        </p:nvSpPr>
        <p:spPr bwMode="auto">
          <a:xfrm>
            <a:off x="8112125" y="4419600"/>
            <a:ext cx="1031875"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TyrIII</a:t>
            </a:r>
          </a:p>
        </p:txBody>
      </p:sp>
      <p:sp>
        <p:nvSpPr>
          <p:cNvPr id="304132" name="Text Box 4"/>
          <p:cNvSpPr txBox="1">
            <a:spLocks noChangeArrowheads="1"/>
          </p:cNvSpPr>
          <p:nvPr/>
        </p:nvSpPr>
        <p:spPr bwMode="auto">
          <a:xfrm>
            <a:off x="8093075" y="2667000"/>
            <a:ext cx="1050925"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AspIII</a:t>
            </a:r>
          </a:p>
        </p:txBody>
      </p:sp>
      <p:sp>
        <p:nvSpPr>
          <p:cNvPr id="304133" name="Text Box 5"/>
          <p:cNvSpPr txBox="1">
            <a:spLocks noChangeArrowheads="1"/>
          </p:cNvSpPr>
          <p:nvPr/>
        </p:nvSpPr>
        <p:spPr bwMode="auto">
          <a:xfrm>
            <a:off x="2133600" y="762000"/>
            <a:ext cx="812800"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AspI</a:t>
            </a:r>
          </a:p>
        </p:txBody>
      </p:sp>
      <p:sp>
        <p:nvSpPr>
          <p:cNvPr id="304134" name="Text Box 6"/>
          <p:cNvSpPr txBox="1">
            <a:spLocks noChangeArrowheads="1"/>
          </p:cNvSpPr>
          <p:nvPr/>
        </p:nvSpPr>
        <p:spPr bwMode="auto">
          <a:xfrm>
            <a:off x="4064000" y="685800"/>
            <a:ext cx="1014413"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GlnIV</a:t>
            </a:r>
          </a:p>
        </p:txBody>
      </p:sp>
      <p:sp>
        <p:nvSpPr>
          <p:cNvPr id="304135" name="Text Box 7"/>
          <p:cNvSpPr txBox="1">
            <a:spLocks noChangeArrowheads="1"/>
          </p:cNvSpPr>
          <p:nvPr/>
        </p:nvSpPr>
        <p:spPr bwMode="auto">
          <a:xfrm>
            <a:off x="0" y="3733800"/>
            <a:ext cx="930275"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ArgII</a:t>
            </a:r>
          </a:p>
        </p:txBody>
      </p:sp>
      <p:sp>
        <p:nvSpPr>
          <p:cNvPr id="304136" name="Text Box 8"/>
          <p:cNvSpPr txBox="1">
            <a:spLocks noChangeArrowheads="1"/>
          </p:cNvSpPr>
          <p:nvPr/>
        </p:nvSpPr>
        <p:spPr bwMode="auto">
          <a:xfrm>
            <a:off x="0" y="4267200"/>
            <a:ext cx="862013" cy="457200"/>
          </a:xfrm>
          <a:prstGeom prst="rect">
            <a:avLst/>
          </a:prstGeom>
          <a:noFill/>
          <a:ln w="9525">
            <a:noFill/>
            <a:miter lim="800000"/>
            <a:headEnd/>
            <a:tailEnd/>
          </a:ln>
        </p:spPr>
        <p:txBody>
          <a:bodyPr wrap="none">
            <a:spAutoFit/>
          </a:bodyPr>
          <a:lstStyle/>
          <a:p>
            <a:pPr eaLnBrk="1" hangingPunct="1"/>
            <a:r>
              <a:rPr lang="en-US" sz="2400" b="1">
                <a:solidFill>
                  <a:srgbClr val="000000"/>
                </a:solidFill>
                <a:latin typeface="Times New Roman" pitchFamily="18" charset="0"/>
                <a:cs typeface="Arial" charset="0"/>
              </a:rPr>
              <a:t>SerII</a:t>
            </a:r>
          </a:p>
        </p:txBody>
      </p:sp>
      <p:pic>
        <p:nvPicPr>
          <p:cNvPr id="335881" name="react3.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914400" y="1200150"/>
            <a:ext cx="7239000" cy="5429250"/>
          </a:xfrm>
          <a:prstGeom prst="rect">
            <a:avLst/>
          </a:prstGeom>
          <a:noFill/>
          <a:ln w="9525">
            <a:noFill/>
            <a:miter lim="800000"/>
            <a:headEnd/>
            <a:tailEnd/>
          </a:ln>
        </p:spPr>
      </p:pic>
    </p:spTree>
    <p:extLst>
      <p:ext uri="{BB962C8B-B14F-4D97-AF65-F5344CB8AC3E}">
        <p14:creationId xmlns:p14="http://schemas.microsoft.com/office/powerpoint/2010/main" val="41382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358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35881"/>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églalap 2"/>
          <p:cNvSpPr>
            <a:spLocks noChangeArrowheads="1"/>
          </p:cNvSpPr>
          <p:nvPr/>
        </p:nvSpPr>
        <p:spPr bwMode="auto">
          <a:xfrm>
            <a:off x="250825" y="0"/>
            <a:ext cx="855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800" b="1"/>
              <a:t>Gyenge másodlagos kölcsönhatások összessége</a:t>
            </a:r>
          </a:p>
        </p:txBody>
      </p:sp>
      <p:sp>
        <p:nvSpPr>
          <p:cNvPr id="15363" name="Dia számának helye 3"/>
          <p:cNvSpPr>
            <a:spLocks noGrp="1"/>
          </p:cNvSpPr>
          <p:nvPr>
            <p:ph type="sldNum" sz="quarter" idx="12"/>
          </p:nvPr>
        </p:nvSpPr>
        <p:spPr>
          <a:xfrm>
            <a:off x="6588125" y="60213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379B98-EF2F-40F5-9710-46FF6FAD1CCB}" type="slidenum">
              <a:rPr lang="hu-HU" smtClean="0"/>
              <a:pPr>
                <a:spcBef>
                  <a:spcPct val="0"/>
                </a:spcBef>
                <a:buFontTx/>
                <a:buNone/>
              </a:pPr>
              <a:t>12</a:t>
            </a:fld>
            <a:endParaRPr lang="hu-HU"/>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860800"/>
            <a:ext cx="30575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églalap 8"/>
          <p:cNvSpPr>
            <a:spLocks noChangeArrowheads="1"/>
          </p:cNvSpPr>
          <p:nvPr/>
        </p:nvSpPr>
        <p:spPr bwMode="auto">
          <a:xfrm>
            <a:off x="971550" y="6207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Hidrogén-híd kötés</a:t>
            </a:r>
          </a:p>
        </p:txBody>
      </p:sp>
      <p:sp>
        <p:nvSpPr>
          <p:cNvPr id="15366" name="Téglalap 9"/>
          <p:cNvSpPr>
            <a:spLocks noChangeArrowheads="1"/>
          </p:cNvSpPr>
          <p:nvPr/>
        </p:nvSpPr>
        <p:spPr bwMode="auto">
          <a:xfrm>
            <a:off x="6659563" y="3284538"/>
            <a:ext cx="230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latin typeface="Times New Roman" panose="02020603050405020304" pitchFamily="18" charset="0"/>
                <a:cs typeface="Times New Roman" panose="02020603050405020304" pitchFamily="18" charset="0"/>
              </a:rPr>
              <a:t> </a:t>
            </a:r>
            <a:r>
              <a:rPr lang="el-GR" sz="1800" b="1">
                <a:latin typeface="Times New Roman" panose="02020603050405020304" pitchFamily="18" charset="0"/>
                <a:cs typeface="Times New Roman" panose="02020603050405020304" pitchFamily="18" charset="0"/>
              </a:rPr>
              <a:t>π </a:t>
            </a:r>
            <a:r>
              <a:rPr lang="hu-HU" sz="1800" b="1">
                <a:latin typeface="Times New Roman" panose="02020603050405020304" pitchFamily="18" charset="0"/>
                <a:cs typeface="Times New Roman" panose="02020603050405020304" pitchFamily="18" charset="0"/>
              </a:rPr>
              <a:t>–</a:t>
            </a:r>
            <a:r>
              <a:rPr lang="el-GR" sz="1800" b="1">
                <a:latin typeface="Times New Roman" panose="02020603050405020304" pitchFamily="18" charset="0"/>
                <a:cs typeface="Times New Roman" panose="02020603050405020304" pitchFamily="18" charset="0"/>
              </a:rPr>
              <a:t>π</a:t>
            </a:r>
            <a:r>
              <a:rPr lang="hu-HU" sz="1800" b="1">
                <a:latin typeface="Times New Roman" panose="02020603050405020304" pitchFamily="18" charset="0"/>
                <a:cs typeface="Times New Roman" panose="02020603050405020304" pitchFamily="18" charset="0"/>
              </a:rPr>
              <a:t> kölcsönhatás</a:t>
            </a:r>
          </a:p>
        </p:txBody>
      </p:sp>
      <p:pic>
        <p:nvPicPr>
          <p:cNvPr id="153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52513"/>
            <a:ext cx="43910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églalap 11"/>
          <p:cNvSpPr>
            <a:spLocks noChangeArrowheads="1"/>
          </p:cNvSpPr>
          <p:nvPr/>
        </p:nvSpPr>
        <p:spPr bwMode="auto">
          <a:xfrm>
            <a:off x="3276600" y="327501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van der Waals kötések</a:t>
            </a:r>
          </a:p>
        </p:txBody>
      </p:sp>
      <p:sp>
        <p:nvSpPr>
          <p:cNvPr id="13" name="Téglalap 12"/>
          <p:cNvSpPr/>
          <p:nvPr/>
        </p:nvSpPr>
        <p:spPr>
          <a:xfrm>
            <a:off x="179388" y="2781300"/>
            <a:ext cx="3203575" cy="1200150"/>
          </a:xfrm>
          <a:prstGeom prst="rect">
            <a:avLst/>
          </a:prstGeom>
        </p:spPr>
        <p:txBody>
          <a:bodyPr>
            <a:spAutoFit/>
          </a:bodyPr>
          <a:lstStyle/>
          <a:p>
            <a:pPr marL="342900" indent="-342900" eaLnBrk="1" hangingPunct="1">
              <a:defRPr/>
            </a:pPr>
            <a:r>
              <a:rPr lang="hu-HU" b="1" dirty="0">
                <a:latin typeface="+mj-lt"/>
                <a:cs typeface="Times New Roman"/>
              </a:rPr>
              <a:t>Hidrofób effektus</a:t>
            </a:r>
          </a:p>
          <a:p>
            <a:pPr marL="342900" indent="-342900" eaLnBrk="1" hangingPunct="1">
              <a:defRPr/>
            </a:pPr>
            <a:r>
              <a:rPr lang="hu-HU" dirty="0">
                <a:latin typeface="+mj-lt"/>
                <a:cs typeface="Times New Roman"/>
              </a:rPr>
              <a:t>Az energianyereség a víz entrópiájának </a:t>
            </a:r>
          </a:p>
          <a:p>
            <a:pPr marL="342900" indent="-342900" eaLnBrk="1" hangingPunct="1">
              <a:defRPr/>
            </a:pPr>
            <a:r>
              <a:rPr lang="hu-HU" dirty="0">
                <a:latin typeface="+mj-lt"/>
                <a:cs typeface="Times New Roman"/>
              </a:rPr>
              <a:t>növekedéséből származik.</a:t>
            </a:r>
            <a:endParaRPr lang="hu-HU" dirty="0">
              <a:latin typeface="+mj-lt"/>
            </a:endParaRPr>
          </a:p>
        </p:txBody>
      </p:sp>
      <p:pic>
        <p:nvPicPr>
          <p:cNvPr id="153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84638"/>
            <a:ext cx="18954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150" y="3789363"/>
            <a:ext cx="1374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Szövegdoboz 15"/>
          <p:cNvSpPr txBox="1">
            <a:spLocks noChangeArrowheads="1"/>
          </p:cNvSpPr>
          <p:nvPr/>
        </p:nvSpPr>
        <p:spPr bwMode="auto">
          <a:xfrm>
            <a:off x="6948488" y="5084763"/>
            <a:ext cx="1890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a:t>DNS kettős hélix</a:t>
            </a:r>
          </a:p>
          <a:p>
            <a:pPr eaLnBrk="1" hangingPunct="1">
              <a:spcBef>
                <a:spcPct val="0"/>
              </a:spcBef>
              <a:buFontTx/>
              <a:buNone/>
            </a:pPr>
            <a:r>
              <a:rPr lang="hu-HU" sz="1800"/>
              <a:t>Trp, Phe, Tyr</a:t>
            </a:r>
          </a:p>
        </p:txBody>
      </p:sp>
      <p:sp>
        <p:nvSpPr>
          <p:cNvPr id="15373" name="Text Box 16"/>
          <p:cNvSpPr txBox="1">
            <a:spLocks noChangeArrowheads="1"/>
          </p:cNvSpPr>
          <p:nvPr/>
        </p:nvSpPr>
        <p:spPr bwMode="auto">
          <a:xfrm>
            <a:off x="5651500" y="1484313"/>
            <a:ext cx="296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solidFill>
                  <a:srgbClr val="CC0000"/>
                </a:solidFill>
              </a:rPr>
              <a:t>Hol vannak ilyen </a:t>
            </a:r>
          </a:p>
          <a:p>
            <a:pPr eaLnBrk="1" hangingPunct="1">
              <a:spcBef>
                <a:spcPct val="0"/>
              </a:spcBef>
              <a:buFontTx/>
              <a:buNone/>
            </a:pPr>
            <a:r>
              <a:rPr lang="hu-HU" sz="1800" b="1">
                <a:solidFill>
                  <a:srgbClr val="CC0000"/>
                </a:solidFill>
              </a:rPr>
              <a:t>csoportok a fehérjékben?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02_06_stable_arran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916113"/>
            <a:ext cx="63357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églalap 2"/>
          <p:cNvSpPr>
            <a:spLocks noGrp="1" noChangeArrowheads="1"/>
          </p:cNvSpPr>
          <p:nvPr>
            <p:ph type="title"/>
          </p:nvPr>
        </p:nvSpPr>
        <p:spPr>
          <a:xfrm>
            <a:off x="60325" y="260350"/>
            <a:ext cx="9083675" cy="1143000"/>
          </a:xfrm>
          <a:noFill/>
        </p:spPr>
        <p:txBody>
          <a:bodyPr/>
          <a:lstStyle/>
          <a:p>
            <a:pPr algn="l" eaLnBrk="1" hangingPunct="1"/>
            <a:r>
              <a:rPr lang="en-US" sz="2800" b="1" dirty="0"/>
              <a:t>M</a:t>
            </a:r>
            <a:r>
              <a:rPr lang="hu-HU" sz="2800" b="1" dirty="0" err="1"/>
              <a:t>ásodlagos</a:t>
            </a:r>
            <a:r>
              <a:rPr lang="hu-HU" sz="2800" b="1" dirty="0"/>
              <a:t> kölcsönhatások</a:t>
            </a:r>
            <a:r>
              <a:rPr lang="en-US" sz="2800" b="1" dirty="0"/>
              <a:t>: </a:t>
            </a:r>
            <a:r>
              <a:rPr lang="en-US" sz="2800" b="1" dirty="0" err="1"/>
              <a:t>ionos</a:t>
            </a:r>
            <a:r>
              <a:rPr lang="en-US" sz="2800" b="1" dirty="0"/>
              <a:t> </a:t>
            </a:r>
            <a:r>
              <a:rPr lang="en-US" sz="2800" b="1" dirty="0" err="1"/>
              <a:t>kötés</a:t>
            </a:r>
            <a:endParaRPr lang="hu-HU" sz="2800" b="1" dirty="0"/>
          </a:p>
        </p:txBody>
      </p:sp>
      <p:sp>
        <p:nvSpPr>
          <p:cNvPr id="16388" name="Téglalap 1"/>
          <p:cNvSpPr>
            <a:spLocks noChangeArrowheads="1"/>
          </p:cNvSpPr>
          <p:nvPr/>
        </p:nvSpPr>
        <p:spPr bwMode="auto">
          <a:xfrm>
            <a:off x="2843213" y="1268413"/>
            <a:ext cx="8137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t>Kovalens és ionos kötés </a:t>
            </a:r>
          </a:p>
          <a:p>
            <a:pPr eaLnBrk="1" hangingPunct="1">
              <a:spcBef>
                <a:spcPct val="0"/>
              </a:spcBef>
              <a:buFontTx/>
              <a:buNone/>
            </a:pPr>
            <a:r>
              <a:rPr lang="hu-HU" sz="2400" b="1"/>
              <a:t>összehasonlítása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05492A-86E0-4B70-9866-31AFDA38BFC4}" type="slidenum">
              <a:rPr lang="hu-HU" smtClean="0"/>
              <a:pPr>
                <a:spcBef>
                  <a:spcPct val="0"/>
                </a:spcBef>
                <a:buFontTx/>
                <a:buNone/>
              </a:pPr>
              <a:t>14</a:t>
            </a:fld>
            <a:endParaRPr lang="hu-HU"/>
          </a:p>
        </p:txBody>
      </p:sp>
      <p:sp>
        <p:nvSpPr>
          <p:cNvPr id="17411" name="Rectangle 3"/>
          <p:cNvSpPr>
            <a:spLocks noGrp="1" noChangeArrowheads="1"/>
          </p:cNvSpPr>
          <p:nvPr>
            <p:ph type="body" idx="1"/>
          </p:nvPr>
        </p:nvSpPr>
        <p:spPr>
          <a:xfrm>
            <a:off x="539750" y="673100"/>
            <a:ext cx="8229600" cy="838200"/>
          </a:xfrm>
        </p:spPr>
        <p:txBody>
          <a:bodyPr/>
          <a:lstStyle/>
          <a:p>
            <a:pPr lvl="1" eaLnBrk="1" hangingPunct="1">
              <a:buFontTx/>
              <a:buNone/>
            </a:pPr>
            <a:r>
              <a:rPr lang="hu-HU" b="1"/>
              <a:t>K</a:t>
            </a:r>
            <a:r>
              <a:rPr lang="en-US" b="1"/>
              <a:t>ulcs-zár hipotézis</a:t>
            </a:r>
            <a:r>
              <a:rPr lang="en-US" sz="2400" b="1"/>
              <a:t>  </a:t>
            </a:r>
            <a:r>
              <a:rPr lang="en-US" sz="2400"/>
              <a:t>(E. Fischer, 1894)</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0188"/>
            <a:ext cx="7086600" cy="473710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0" y="0"/>
            <a:ext cx="406082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hu-HU" sz="2800" b="1" dirty="0"/>
              <a:t>Ligand kötés modellek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 számának helye 5"/>
          <p:cNvSpPr>
            <a:spLocks noGrp="1"/>
          </p:cNvSpPr>
          <p:nvPr>
            <p:ph type="sldNum" sz="quarter" idx="12"/>
          </p:nvPr>
        </p:nvSpPr>
        <p:spPr>
          <a:xfrm>
            <a:off x="668655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B830BC-7331-4464-B41F-4CC707FD9C32}" type="slidenum">
              <a:rPr lang="hu-HU" smtClean="0"/>
              <a:pPr>
                <a:spcBef>
                  <a:spcPct val="0"/>
                </a:spcBef>
                <a:buFontTx/>
                <a:buNone/>
              </a:pPr>
              <a:t>15</a:t>
            </a:fld>
            <a:endParaRPr lang="hu-HU"/>
          </a:p>
        </p:txBody>
      </p:sp>
      <p:sp>
        <p:nvSpPr>
          <p:cNvPr id="18435" name="Rectangle 3"/>
          <p:cNvSpPr>
            <a:spLocks noGrp="1" noChangeArrowheads="1"/>
          </p:cNvSpPr>
          <p:nvPr>
            <p:ph type="body" idx="1"/>
          </p:nvPr>
        </p:nvSpPr>
        <p:spPr>
          <a:xfrm>
            <a:off x="457200" y="533400"/>
            <a:ext cx="8382000" cy="990600"/>
          </a:xfrm>
        </p:spPr>
        <p:txBody>
          <a:bodyPr/>
          <a:lstStyle/>
          <a:p>
            <a:pPr lvl="1" eaLnBrk="1" hangingPunct="1">
              <a:buFontTx/>
              <a:buNone/>
            </a:pPr>
            <a:r>
              <a:rPr lang="hu-HU" b="1"/>
              <a:t>I</a:t>
            </a:r>
            <a:r>
              <a:rPr lang="en-US" b="1"/>
              <a:t>ndukált-illeszkedés </a:t>
            </a:r>
            <a:r>
              <a:rPr lang="en-US"/>
              <a:t>(“induced-fit”)</a:t>
            </a:r>
          </a:p>
          <a:p>
            <a:pPr lvl="1" eaLnBrk="1" hangingPunct="1">
              <a:buFontTx/>
              <a:buNone/>
            </a:pPr>
            <a:r>
              <a:rPr lang="en-US" sz="2400"/>
              <a:t>	(D. Koshland, 1958)</a:t>
            </a:r>
            <a:endParaRPr lang="en-US" sz="2400" noProof="1"/>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847850"/>
            <a:ext cx="7011987" cy="462915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0" y="0"/>
            <a:ext cx="406082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hu-HU" sz="2800" b="1" dirty="0"/>
              <a:t>Ligand kötés modellek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9"/>
          <p:cNvGrpSpPr>
            <a:grpSpLocks/>
          </p:cNvGrpSpPr>
          <p:nvPr/>
        </p:nvGrpSpPr>
        <p:grpSpPr bwMode="auto">
          <a:xfrm>
            <a:off x="827088" y="1735138"/>
            <a:ext cx="5957887" cy="3581400"/>
            <a:chOff x="528" y="144"/>
            <a:chExt cx="3753" cy="2256"/>
          </a:xfrm>
        </p:grpSpPr>
        <p:grpSp>
          <p:nvGrpSpPr>
            <p:cNvPr id="19467" name="Group 2"/>
            <p:cNvGrpSpPr>
              <a:grpSpLocks/>
            </p:cNvGrpSpPr>
            <p:nvPr/>
          </p:nvGrpSpPr>
          <p:grpSpPr bwMode="auto">
            <a:xfrm>
              <a:off x="2112" y="192"/>
              <a:ext cx="585" cy="576"/>
              <a:chOff x="1104" y="2064"/>
              <a:chExt cx="585" cy="576"/>
            </a:xfrm>
          </p:grpSpPr>
          <p:sp>
            <p:nvSpPr>
              <p:cNvPr id="19530" name="Oval 3"/>
              <p:cNvSpPr>
                <a:spLocks noChangeArrowheads="1"/>
              </p:cNvSpPr>
              <p:nvPr/>
            </p:nvSpPr>
            <p:spPr bwMode="auto">
              <a:xfrm>
                <a:off x="1104" y="2064"/>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31" name="Rectangle 4"/>
              <p:cNvSpPr>
                <a:spLocks noChangeArrowheads="1"/>
              </p:cNvSpPr>
              <p:nvPr/>
            </p:nvSpPr>
            <p:spPr bwMode="auto">
              <a:xfrm>
                <a:off x="1641" y="2253"/>
                <a:ext cx="4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32" name="Rectangle 5"/>
              <p:cNvSpPr>
                <a:spLocks noChangeArrowheads="1"/>
              </p:cNvSpPr>
              <p:nvPr/>
            </p:nvSpPr>
            <p:spPr bwMode="auto">
              <a:xfrm>
                <a:off x="1422" y="2256"/>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grpSp>
        <p:sp>
          <p:nvSpPr>
            <p:cNvPr id="19468" name="Rectangle 6"/>
            <p:cNvSpPr>
              <a:spLocks noChangeArrowheads="1"/>
            </p:cNvSpPr>
            <p:nvPr/>
          </p:nvSpPr>
          <p:spPr bwMode="auto">
            <a:xfrm>
              <a:off x="1536" y="144"/>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sp>
          <p:nvSpPr>
            <p:cNvPr id="19469" name="Rectangle 8"/>
            <p:cNvSpPr>
              <a:spLocks noChangeArrowheads="1"/>
            </p:cNvSpPr>
            <p:nvPr/>
          </p:nvSpPr>
          <p:spPr bwMode="auto">
            <a:xfrm>
              <a:off x="1680" y="624"/>
              <a:ext cx="96"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grpSp>
          <p:nvGrpSpPr>
            <p:cNvPr id="19470" name="Group 9"/>
            <p:cNvGrpSpPr>
              <a:grpSpLocks/>
            </p:cNvGrpSpPr>
            <p:nvPr/>
          </p:nvGrpSpPr>
          <p:grpSpPr bwMode="auto">
            <a:xfrm>
              <a:off x="528" y="192"/>
              <a:ext cx="576" cy="576"/>
              <a:chOff x="1104" y="2064"/>
              <a:chExt cx="576" cy="576"/>
            </a:xfrm>
          </p:grpSpPr>
          <p:sp>
            <p:nvSpPr>
              <p:cNvPr id="19528" name="Rectangle 10"/>
              <p:cNvSpPr>
                <a:spLocks noChangeArrowheads="1"/>
              </p:cNvSpPr>
              <p:nvPr/>
            </p:nvSpPr>
            <p:spPr bwMode="auto">
              <a:xfrm>
                <a:off x="1410" y="2252"/>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29" name="Oval 11"/>
              <p:cNvSpPr>
                <a:spLocks noChangeArrowheads="1"/>
              </p:cNvSpPr>
              <p:nvPr/>
            </p:nvSpPr>
            <p:spPr bwMode="auto">
              <a:xfrm>
                <a:off x="1104" y="2064"/>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sp>
          <p:nvSpPr>
            <p:cNvPr id="19471" name="Rectangle 12"/>
            <p:cNvSpPr>
              <a:spLocks noChangeArrowheads="1"/>
            </p:cNvSpPr>
            <p:nvPr/>
          </p:nvSpPr>
          <p:spPr bwMode="auto">
            <a:xfrm>
              <a:off x="1065" y="390"/>
              <a:ext cx="4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nvGrpSpPr>
            <p:cNvPr id="19472" name="Group 21"/>
            <p:cNvGrpSpPr>
              <a:grpSpLocks/>
            </p:cNvGrpSpPr>
            <p:nvPr/>
          </p:nvGrpSpPr>
          <p:grpSpPr bwMode="auto">
            <a:xfrm>
              <a:off x="1344" y="384"/>
              <a:ext cx="624" cy="144"/>
              <a:chOff x="2509" y="1440"/>
              <a:chExt cx="624" cy="144"/>
            </a:xfrm>
          </p:grpSpPr>
          <p:sp>
            <p:nvSpPr>
              <p:cNvPr id="19524" name="Line 22"/>
              <p:cNvSpPr>
                <a:spLocks noChangeShapeType="1"/>
              </p:cNvSpPr>
              <p:nvPr/>
            </p:nvSpPr>
            <p:spPr bwMode="auto">
              <a:xfrm>
                <a:off x="2509" y="1536"/>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5" name="Line 23"/>
              <p:cNvSpPr>
                <a:spLocks noChangeShapeType="1"/>
              </p:cNvSpPr>
              <p:nvPr/>
            </p:nvSpPr>
            <p:spPr bwMode="auto">
              <a:xfrm>
                <a:off x="2509" y="1488"/>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6" name="Line 24"/>
              <p:cNvSpPr>
                <a:spLocks noChangeShapeType="1"/>
              </p:cNvSpPr>
              <p:nvPr/>
            </p:nvSpPr>
            <p:spPr bwMode="auto">
              <a:xfrm>
                <a:off x="3085" y="1440"/>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7" name="Line 25"/>
              <p:cNvSpPr>
                <a:spLocks noChangeShapeType="1"/>
              </p:cNvSpPr>
              <p:nvPr/>
            </p:nvSpPr>
            <p:spPr bwMode="auto">
              <a:xfrm>
                <a:off x="2509" y="153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3" name="Group 26"/>
            <p:cNvGrpSpPr>
              <a:grpSpLocks/>
            </p:cNvGrpSpPr>
            <p:nvPr/>
          </p:nvGrpSpPr>
          <p:grpSpPr bwMode="auto">
            <a:xfrm>
              <a:off x="1392" y="1968"/>
              <a:ext cx="624" cy="144"/>
              <a:chOff x="2509" y="1440"/>
              <a:chExt cx="624" cy="144"/>
            </a:xfrm>
          </p:grpSpPr>
          <p:sp>
            <p:nvSpPr>
              <p:cNvPr id="19520" name="Line 27"/>
              <p:cNvSpPr>
                <a:spLocks noChangeShapeType="1"/>
              </p:cNvSpPr>
              <p:nvPr/>
            </p:nvSpPr>
            <p:spPr bwMode="auto">
              <a:xfrm>
                <a:off x="2509" y="1536"/>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1" name="Line 28"/>
              <p:cNvSpPr>
                <a:spLocks noChangeShapeType="1"/>
              </p:cNvSpPr>
              <p:nvPr/>
            </p:nvSpPr>
            <p:spPr bwMode="auto">
              <a:xfrm>
                <a:off x="2509" y="1488"/>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2" name="Line 29"/>
              <p:cNvSpPr>
                <a:spLocks noChangeShapeType="1"/>
              </p:cNvSpPr>
              <p:nvPr/>
            </p:nvSpPr>
            <p:spPr bwMode="auto">
              <a:xfrm>
                <a:off x="3085" y="1440"/>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3" name="Line 30"/>
              <p:cNvSpPr>
                <a:spLocks noChangeShapeType="1"/>
              </p:cNvSpPr>
              <p:nvPr/>
            </p:nvSpPr>
            <p:spPr bwMode="auto">
              <a:xfrm>
                <a:off x="2509" y="153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4" name="Group 31"/>
            <p:cNvGrpSpPr>
              <a:grpSpLocks/>
            </p:cNvGrpSpPr>
            <p:nvPr/>
          </p:nvGrpSpPr>
          <p:grpSpPr bwMode="auto">
            <a:xfrm>
              <a:off x="2976" y="2016"/>
              <a:ext cx="624" cy="144"/>
              <a:chOff x="2509" y="1440"/>
              <a:chExt cx="624" cy="144"/>
            </a:xfrm>
          </p:grpSpPr>
          <p:sp>
            <p:nvSpPr>
              <p:cNvPr id="19516" name="Line 32"/>
              <p:cNvSpPr>
                <a:spLocks noChangeShapeType="1"/>
              </p:cNvSpPr>
              <p:nvPr/>
            </p:nvSpPr>
            <p:spPr bwMode="auto">
              <a:xfrm>
                <a:off x="2509" y="1536"/>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33"/>
              <p:cNvSpPr>
                <a:spLocks noChangeShapeType="1"/>
              </p:cNvSpPr>
              <p:nvPr/>
            </p:nvSpPr>
            <p:spPr bwMode="auto">
              <a:xfrm>
                <a:off x="2509" y="1488"/>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34"/>
              <p:cNvSpPr>
                <a:spLocks noChangeShapeType="1"/>
              </p:cNvSpPr>
              <p:nvPr/>
            </p:nvSpPr>
            <p:spPr bwMode="auto">
              <a:xfrm>
                <a:off x="3085" y="1440"/>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9" name="Line 35"/>
              <p:cNvSpPr>
                <a:spLocks noChangeShapeType="1"/>
              </p:cNvSpPr>
              <p:nvPr/>
            </p:nvSpPr>
            <p:spPr bwMode="auto">
              <a:xfrm>
                <a:off x="2509" y="153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5" name="Group 37"/>
            <p:cNvGrpSpPr>
              <a:grpSpLocks/>
            </p:cNvGrpSpPr>
            <p:nvPr/>
          </p:nvGrpSpPr>
          <p:grpSpPr bwMode="auto">
            <a:xfrm>
              <a:off x="534" y="942"/>
              <a:ext cx="616" cy="576"/>
              <a:chOff x="624" y="912"/>
              <a:chExt cx="616" cy="576"/>
            </a:xfrm>
          </p:grpSpPr>
          <p:sp>
            <p:nvSpPr>
              <p:cNvPr id="19512" name="Oval 38"/>
              <p:cNvSpPr>
                <a:spLocks noChangeArrowheads="1"/>
              </p:cNvSpPr>
              <p:nvPr/>
            </p:nvSpPr>
            <p:spPr bwMode="auto">
              <a:xfrm>
                <a:off x="624" y="912"/>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13" name="Rectangle 39"/>
              <p:cNvSpPr>
                <a:spLocks noChangeArrowheads="1"/>
              </p:cNvSpPr>
              <p:nvPr/>
            </p:nvSpPr>
            <p:spPr bwMode="auto">
              <a:xfrm>
                <a:off x="1144" y="1044"/>
                <a:ext cx="96" cy="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19514" name="Line 40"/>
              <p:cNvSpPr>
                <a:spLocks noChangeShapeType="1"/>
              </p:cNvSpPr>
              <p:nvPr/>
            </p:nvSpPr>
            <p:spPr bwMode="auto">
              <a:xfrm rot="300000" flipV="1">
                <a:off x="892" y="1028"/>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5" name="Line 41"/>
              <p:cNvSpPr>
                <a:spLocks noChangeShapeType="1"/>
              </p:cNvSpPr>
              <p:nvPr/>
            </p:nvSpPr>
            <p:spPr bwMode="auto">
              <a:xfrm rot="4320000" flipV="1">
                <a:off x="900" y="1196"/>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6" name="Group 42"/>
            <p:cNvGrpSpPr>
              <a:grpSpLocks/>
            </p:cNvGrpSpPr>
            <p:nvPr/>
          </p:nvGrpSpPr>
          <p:grpSpPr bwMode="auto">
            <a:xfrm>
              <a:off x="2160" y="1008"/>
              <a:ext cx="616" cy="576"/>
              <a:chOff x="624" y="912"/>
              <a:chExt cx="616" cy="576"/>
            </a:xfrm>
          </p:grpSpPr>
          <p:sp>
            <p:nvSpPr>
              <p:cNvPr id="19508" name="Oval 43"/>
              <p:cNvSpPr>
                <a:spLocks noChangeArrowheads="1"/>
              </p:cNvSpPr>
              <p:nvPr/>
            </p:nvSpPr>
            <p:spPr bwMode="auto">
              <a:xfrm>
                <a:off x="624" y="912"/>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09" name="Rectangle 44"/>
              <p:cNvSpPr>
                <a:spLocks noChangeArrowheads="1"/>
              </p:cNvSpPr>
              <p:nvPr/>
            </p:nvSpPr>
            <p:spPr bwMode="auto">
              <a:xfrm>
                <a:off x="1144" y="1044"/>
                <a:ext cx="96" cy="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19510" name="Line 45"/>
              <p:cNvSpPr>
                <a:spLocks noChangeShapeType="1"/>
              </p:cNvSpPr>
              <p:nvPr/>
            </p:nvSpPr>
            <p:spPr bwMode="auto">
              <a:xfrm rot="300000" flipV="1">
                <a:off x="892" y="1028"/>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46"/>
              <p:cNvSpPr>
                <a:spLocks noChangeShapeType="1"/>
              </p:cNvSpPr>
              <p:nvPr/>
            </p:nvSpPr>
            <p:spPr bwMode="auto">
              <a:xfrm rot="4320000" flipV="1">
                <a:off x="900" y="1196"/>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7" name="Group 47"/>
            <p:cNvGrpSpPr>
              <a:grpSpLocks/>
            </p:cNvGrpSpPr>
            <p:nvPr/>
          </p:nvGrpSpPr>
          <p:grpSpPr bwMode="auto">
            <a:xfrm>
              <a:off x="528" y="1824"/>
              <a:ext cx="616" cy="576"/>
              <a:chOff x="624" y="912"/>
              <a:chExt cx="616" cy="576"/>
            </a:xfrm>
          </p:grpSpPr>
          <p:sp>
            <p:nvSpPr>
              <p:cNvPr id="19504" name="Oval 48"/>
              <p:cNvSpPr>
                <a:spLocks noChangeArrowheads="1"/>
              </p:cNvSpPr>
              <p:nvPr/>
            </p:nvSpPr>
            <p:spPr bwMode="auto">
              <a:xfrm>
                <a:off x="624" y="912"/>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05" name="Rectangle 49"/>
              <p:cNvSpPr>
                <a:spLocks noChangeArrowheads="1"/>
              </p:cNvSpPr>
              <p:nvPr/>
            </p:nvSpPr>
            <p:spPr bwMode="auto">
              <a:xfrm>
                <a:off x="1144" y="1044"/>
                <a:ext cx="96" cy="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19506" name="Line 50"/>
              <p:cNvSpPr>
                <a:spLocks noChangeShapeType="1"/>
              </p:cNvSpPr>
              <p:nvPr/>
            </p:nvSpPr>
            <p:spPr bwMode="auto">
              <a:xfrm rot="300000" flipV="1">
                <a:off x="892" y="1028"/>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51"/>
              <p:cNvSpPr>
                <a:spLocks noChangeShapeType="1"/>
              </p:cNvSpPr>
              <p:nvPr/>
            </p:nvSpPr>
            <p:spPr bwMode="auto">
              <a:xfrm rot="4320000" flipV="1">
                <a:off x="900" y="1196"/>
                <a:ext cx="24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78" name="Group 52"/>
            <p:cNvGrpSpPr>
              <a:grpSpLocks/>
            </p:cNvGrpSpPr>
            <p:nvPr/>
          </p:nvGrpSpPr>
          <p:grpSpPr bwMode="auto">
            <a:xfrm>
              <a:off x="3696" y="960"/>
              <a:ext cx="585" cy="576"/>
              <a:chOff x="1104" y="2064"/>
              <a:chExt cx="585" cy="576"/>
            </a:xfrm>
          </p:grpSpPr>
          <p:sp>
            <p:nvSpPr>
              <p:cNvPr id="19501" name="Oval 53"/>
              <p:cNvSpPr>
                <a:spLocks noChangeArrowheads="1"/>
              </p:cNvSpPr>
              <p:nvPr/>
            </p:nvSpPr>
            <p:spPr bwMode="auto">
              <a:xfrm>
                <a:off x="1104" y="2064"/>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02" name="Rectangle 54"/>
              <p:cNvSpPr>
                <a:spLocks noChangeArrowheads="1"/>
              </p:cNvSpPr>
              <p:nvPr/>
            </p:nvSpPr>
            <p:spPr bwMode="auto">
              <a:xfrm>
                <a:off x="1641" y="2253"/>
                <a:ext cx="4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03" name="Rectangle 55"/>
              <p:cNvSpPr>
                <a:spLocks noChangeArrowheads="1"/>
              </p:cNvSpPr>
              <p:nvPr/>
            </p:nvSpPr>
            <p:spPr bwMode="auto">
              <a:xfrm>
                <a:off x="1422" y="2256"/>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grpSp>
        <p:grpSp>
          <p:nvGrpSpPr>
            <p:cNvPr id="19479" name="Group 62"/>
            <p:cNvGrpSpPr>
              <a:grpSpLocks/>
            </p:cNvGrpSpPr>
            <p:nvPr/>
          </p:nvGrpSpPr>
          <p:grpSpPr bwMode="auto">
            <a:xfrm>
              <a:off x="2208" y="1824"/>
              <a:ext cx="585" cy="576"/>
              <a:chOff x="2400" y="1728"/>
              <a:chExt cx="585" cy="576"/>
            </a:xfrm>
          </p:grpSpPr>
          <p:grpSp>
            <p:nvGrpSpPr>
              <p:cNvPr id="19497" name="Group 63"/>
              <p:cNvGrpSpPr>
                <a:grpSpLocks/>
              </p:cNvGrpSpPr>
              <p:nvPr/>
            </p:nvGrpSpPr>
            <p:grpSpPr bwMode="auto">
              <a:xfrm>
                <a:off x="2400" y="1728"/>
                <a:ext cx="576" cy="576"/>
                <a:chOff x="1104" y="2064"/>
                <a:chExt cx="576" cy="576"/>
              </a:xfrm>
            </p:grpSpPr>
            <p:sp>
              <p:nvSpPr>
                <p:cNvPr id="19499" name="Rectangle 64"/>
                <p:cNvSpPr>
                  <a:spLocks noChangeArrowheads="1"/>
                </p:cNvSpPr>
                <p:nvPr/>
              </p:nvSpPr>
              <p:spPr bwMode="auto">
                <a:xfrm>
                  <a:off x="1410" y="2252"/>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500" name="Oval 65"/>
                <p:cNvSpPr>
                  <a:spLocks noChangeArrowheads="1"/>
                </p:cNvSpPr>
                <p:nvPr/>
              </p:nvSpPr>
              <p:spPr bwMode="auto">
                <a:xfrm>
                  <a:off x="1104" y="2064"/>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sp>
            <p:nvSpPr>
              <p:cNvPr id="19498" name="Rectangle 66"/>
              <p:cNvSpPr>
                <a:spLocks noChangeArrowheads="1"/>
              </p:cNvSpPr>
              <p:nvPr/>
            </p:nvSpPr>
            <p:spPr bwMode="auto">
              <a:xfrm>
                <a:off x="2937" y="1926"/>
                <a:ext cx="4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grpSp>
          <p:nvGrpSpPr>
            <p:cNvPr id="19480" name="Group 72"/>
            <p:cNvGrpSpPr>
              <a:grpSpLocks/>
            </p:cNvGrpSpPr>
            <p:nvPr/>
          </p:nvGrpSpPr>
          <p:grpSpPr bwMode="auto">
            <a:xfrm>
              <a:off x="1344" y="1152"/>
              <a:ext cx="624" cy="144"/>
              <a:chOff x="2509" y="1440"/>
              <a:chExt cx="624" cy="144"/>
            </a:xfrm>
          </p:grpSpPr>
          <p:sp>
            <p:nvSpPr>
              <p:cNvPr id="19493" name="Line 73"/>
              <p:cNvSpPr>
                <a:spLocks noChangeShapeType="1"/>
              </p:cNvSpPr>
              <p:nvPr/>
            </p:nvSpPr>
            <p:spPr bwMode="auto">
              <a:xfrm>
                <a:off x="2509" y="1536"/>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74"/>
              <p:cNvSpPr>
                <a:spLocks noChangeShapeType="1"/>
              </p:cNvSpPr>
              <p:nvPr/>
            </p:nvSpPr>
            <p:spPr bwMode="auto">
              <a:xfrm>
                <a:off x="2509" y="1488"/>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75"/>
              <p:cNvSpPr>
                <a:spLocks noChangeShapeType="1"/>
              </p:cNvSpPr>
              <p:nvPr/>
            </p:nvSpPr>
            <p:spPr bwMode="auto">
              <a:xfrm>
                <a:off x="3085" y="1440"/>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76"/>
              <p:cNvSpPr>
                <a:spLocks noChangeShapeType="1"/>
              </p:cNvSpPr>
              <p:nvPr/>
            </p:nvSpPr>
            <p:spPr bwMode="auto">
              <a:xfrm>
                <a:off x="2509" y="153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81" name="Rectangle 77"/>
            <p:cNvSpPr>
              <a:spLocks noChangeArrowheads="1"/>
            </p:cNvSpPr>
            <p:nvPr/>
          </p:nvSpPr>
          <p:spPr bwMode="auto">
            <a:xfrm>
              <a:off x="1536" y="912"/>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sp>
          <p:nvSpPr>
            <p:cNvPr id="19482" name="Rectangle 78"/>
            <p:cNvSpPr>
              <a:spLocks noChangeArrowheads="1"/>
            </p:cNvSpPr>
            <p:nvPr/>
          </p:nvSpPr>
          <p:spPr bwMode="auto">
            <a:xfrm>
              <a:off x="2592" y="1200"/>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grpSp>
          <p:nvGrpSpPr>
            <p:cNvPr id="19483" name="Group 79"/>
            <p:cNvGrpSpPr>
              <a:grpSpLocks/>
            </p:cNvGrpSpPr>
            <p:nvPr/>
          </p:nvGrpSpPr>
          <p:grpSpPr bwMode="auto">
            <a:xfrm>
              <a:off x="2976" y="1152"/>
              <a:ext cx="624" cy="144"/>
              <a:chOff x="2509" y="1440"/>
              <a:chExt cx="624" cy="144"/>
            </a:xfrm>
          </p:grpSpPr>
          <p:sp>
            <p:nvSpPr>
              <p:cNvPr id="19489" name="Line 80"/>
              <p:cNvSpPr>
                <a:spLocks noChangeShapeType="1"/>
              </p:cNvSpPr>
              <p:nvPr/>
            </p:nvSpPr>
            <p:spPr bwMode="auto">
              <a:xfrm>
                <a:off x="2509" y="1536"/>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81"/>
              <p:cNvSpPr>
                <a:spLocks noChangeShapeType="1"/>
              </p:cNvSpPr>
              <p:nvPr/>
            </p:nvSpPr>
            <p:spPr bwMode="auto">
              <a:xfrm>
                <a:off x="2509" y="1488"/>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82"/>
              <p:cNvSpPr>
                <a:spLocks noChangeShapeType="1"/>
              </p:cNvSpPr>
              <p:nvPr/>
            </p:nvSpPr>
            <p:spPr bwMode="auto">
              <a:xfrm>
                <a:off x="3085" y="1440"/>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83"/>
              <p:cNvSpPr>
                <a:spLocks noChangeShapeType="1"/>
              </p:cNvSpPr>
              <p:nvPr/>
            </p:nvSpPr>
            <p:spPr bwMode="auto">
              <a:xfrm>
                <a:off x="2509" y="153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84" name="Group 84"/>
            <p:cNvGrpSpPr>
              <a:grpSpLocks/>
            </p:cNvGrpSpPr>
            <p:nvPr/>
          </p:nvGrpSpPr>
          <p:grpSpPr bwMode="auto">
            <a:xfrm>
              <a:off x="3696" y="1824"/>
              <a:ext cx="585" cy="576"/>
              <a:chOff x="1104" y="2064"/>
              <a:chExt cx="585" cy="576"/>
            </a:xfrm>
          </p:grpSpPr>
          <p:sp>
            <p:nvSpPr>
              <p:cNvPr id="19486" name="Oval 85"/>
              <p:cNvSpPr>
                <a:spLocks noChangeArrowheads="1"/>
              </p:cNvSpPr>
              <p:nvPr/>
            </p:nvSpPr>
            <p:spPr bwMode="auto">
              <a:xfrm>
                <a:off x="1104" y="2064"/>
                <a:ext cx="576" cy="5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487" name="Rectangle 86"/>
              <p:cNvSpPr>
                <a:spLocks noChangeArrowheads="1"/>
              </p:cNvSpPr>
              <p:nvPr/>
            </p:nvSpPr>
            <p:spPr bwMode="auto">
              <a:xfrm>
                <a:off x="1641" y="2253"/>
                <a:ext cx="4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488" name="Rectangle 87"/>
              <p:cNvSpPr>
                <a:spLocks noChangeArrowheads="1"/>
              </p:cNvSpPr>
              <p:nvPr/>
            </p:nvSpPr>
            <p:spPr bwMode="auto">
              <a:xfrm>
                <a:off x="1422" y="2256"/>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grpSp>
        <p:sp>
          <p:nvSpPr>
            <p:cNvPr id="19485" name="Rectangle 88"/>
            <p:cNvSpPr>
              <a:spLocks noChangeArrowheads="1"/>
            </p:cNvSpPr>
            <p:nvPr/>
          </p:nvSpPr>
          <p:spPr bwMode="auto">
            <a:xfrm>
              <a:off x="3168" y="1776"/>
              <a:ext cx="240" cy="19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b="1"/>
                <a:t>L</a:t>
              </a:r>
              <a:endParaRPr lang="hu-HU" sz="1800" b="1"/>
            </a:p>
          </p:txBody>
        </p:sp>
      </p:grpSp>
      <p:sp>
        <p:nvSpPr>
          <p:cNvPr id="19459" name="Rectangle 91"/>
          <p:cNvSpPr>
            <a:spLocks noChangeArrowheads="1"/>
          </p:cNvSpPr>
          <p:nvPr/>
        </p:nvSpPr>
        <p:spPr bwMode="auto">
          <a:xfrm>
            <a:off x="1676400" y="1700213"/>
            <a:ext cx="1524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9460" name="Text Box 90"/>
          <p:cNvSpPr txBox="1">
            <a:spLocks noChangeArrowheads="1"/>
          </p:cNvSpPr>
          <p:nvPr/>
        </p:nvSpPr>
        <p:spPr bwMode="auto">
          <a:xfrm>
            <a:off x="7308850" y="1951038"/>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Kulcs-zár</a:t>
            </a:r>
          </a:p>
        </p:txBody>
      </p:sp>
      <p:sp>
        <p:nvSpPr>
          <p:cNvPr id="19461" name="Text Box 90"/>
          <p:cNvSpPr txBox="1">
            <a:spLocks noChangeArrowheads="1"/>
          </p:cNvSpPr>
          <p:nvPr/>
        </p:nvSpPr>
        <p:spPr bwMode="auto">
          <a:xfrm>
            <a:off x="7235825" y="3068638"/>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Induced fit </a:t>
            </a:r>
          </a:p>
        </p:txBody>
      </p:sp>
      <p:sp>
        <p:nvSpPr>
          <p:cNvPr id="19462" name="Text Box 90"/>
          <p:cNvSpPr txBox="1">
            <a:spLocks noChangeArrowheads="1"/>
          </p:cNvSpPr>
          <p:nvPr/>
        </p:nvSpPr>
        <p:spPr bwMode="auto">
          <a:xfrm>
            <a:off x="7177088" y="4076700"/>
            <a:ext cx="19669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Fluktuációs fit</a:t>
            </a:r>
          </a:p>
          <a:p>
            <a:pPr eaLnBrk="1" hangingPunct="1">
              <a:spcBef>
                <a:spcPct val="0"/>
              </a:spcBef>
              <a:buFontTx/>
              <a:buNone/>
            </a:pPr>
            <a:r>
              <a:rPr lang="hu-HU" sz="1800" b="1"/>
              <a:t>Straub, 1960</a:t>
            </a:r>
          </a:p>
          <a:p>
            <a:pPr eaLnBrk="1" hangingPunct="1">
              <a:spcBef>
                <a:spcPct val="0"/>
              </a:spcBef>
              <a:buFontTx/>
              <a:buNone/>
            </a:pPr>
            <a:r>
              <a:rPr lang="hu-HU" sz="1800" b="1"/>
              <a:t>(aka </a:t>
            </a:r>
          </a:p>
          <a:p>
            <a:pPr eaLnBrk="1" hangingPunct="1">
              <a:spcBef>
                <a:spcPct val="0"/>
              </a:spcBef>
              <a:buFontTx/>
              <a:buNone/>
            </a:pPr>
            <a:r>
              <a:rPr lang="hu-HU" sz="1800" b="1"/>
              <a:t>„conformational</a:t>
            </a:r>
          </a:p>
          <a:p>
            <a:pPr eaLnBrk="1" hangingPunct="1">
              <a:spcBef>
                <a:spcPct val="0"/>
              </a:spcBef>
              <a:buFontTx/>
              <a:buNone/>
            </a:pPr>
            <a:r>
              <a:rPr lang="hu-HU" sz="1800" b="1"/>
              <a:t>selection”</a:t>
            </a:r>
          </a:p>
        </p:txBody>
      </p:sp>
      <p:sp>
        <p:nvSpPr>
          <p:cNvPr id="19463" name="Text Box 90"/>
          <p:cNvSpPr txBox="1">
            <a:spLocks noChangeArrowheads="1"/>
          </p:cNvSpPr>
          <p:nvPr/>
        </p:nvSpPr>
        <p:spPr bwMode="auto">
          <a:xfrm>
            <a:off x="468313" y="981075"/>
            <a:ext cx="3971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600" b="1"/>
              <a:t>Illeszkedés lehetőségek</a:t>
            </a:r>
          </a:p>
        </p:txBody>
      </p:sp>
      <p:sp>
        <p:nvSpPr>
          <p:cNvPr id="19464" name="Szövegdoboz 74"/>
          <p:cNvSpPr txBox="1">
            <a:spLocks noChangeArrowheads="1"/>
          </p:cNvSpPr>
          <p:nvPr/>
        </p:nvSpPr>
        <p:spPr bwMode="auto">
          <a:xfrm>
            <a:off x="1835150" y="6092825"/>
            <a:ext cx="365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Vertessy, Orosz, Bioessay, 2011</a:t>
            </a:r>
          </a:p>
        </p:txBody>
      </p:sp>
      <p:sp>
        <p:nvSpPr>
          <p:cNvPr id="19465" name="Dia számának helye 7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A1F9A6-7B6E-4292-BCFE-E8DC04196D81}" type="slidenum">
              <a:rPr lang="hu-HU" smtClean="0"/>
              <a:pPr>
                <a:spcBef>
                  <a:spcPct val="0"/>
                </a:spcBef>
                <a:buFontTx/>
                <a:buNone/>
              </a:pPr>
              <a:t>16</a:t>
            </a:fld>
            <a:endParaRPr lang="hu-HU"/>
          </a:p>
        </p:txBody>
      </p:sp>
      <p:sp>
        <p:nvSpPr>
          <p:cNvPr id="77" name="Szövegdoboz 76"/>
          <p:cNvSpPr txBox="1"/>
          <p:nvPr/>
        </p:nvSpPr>
        <p:spPr>
          <a:xfrm>
            <a:off x="0" y="0"/>
            <a:ext cx="406082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hu-HU" sz="2800" b="1" dirty="0"/>
              <a:t>Ligand kötés modellek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143000"/>
          </a:xfrm>
        </p:spPr>
        <p:txBody>
          <a:bodyPr/>
          <a:lstStyle/>
          <a:p>
            <a:pPr eaLnBrk="1" hangingPunct="1"/>
            <a:r>
              <a:rPr lang="en-US" sz="4000" b="1">
                <a:solidFill>
                  <a:srgbClr val="CC6600"/>
                </a:solidFill>
              </a:rPr>
              <a:t>ENZIMKINETIKA</a:t>
            </a:r>
            <a:endParaRPr lang="en-US" sz="4000" b="1" noProof="1">
              <a:solidFill>
                <a:srgbClr val="CC6600"/>
              </a:solidFill>
            </a:endParaRPr>
          </a:p>
        </p:txBody>
      </p:sp>
      <p:sp>
        <p:nvSpPr>
          <p:cNvPr id="20483" name="Szövegdoboz 10"/>
          <p:cNvSpPr txBox="1">
            <a:spLocks noChangeArrowheads="1"/>
          </p:cNvSpPr>
          <p:nvPr/>
        </p:nvSpPr>
        <p:spPr bwMode="auto">
          <a:xfrm>
            <a:off x="1835150" y="5732463"/>
            <a:ext cx="4813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a:t>- </a:t>
            </a:r>
            <a:r>
              <a:rPr lang="hu-HU" sz="1800" b="1"/>
              <a:t>Alapvető biomérnöki ismeretanyag része</a:t>
            </a:r>
          </a:p>
          <a:p>
            <a:pPr eaLnBrk="1" hangingPunct="1">
              <a:spcBef>
                <a:spcPct val="0"/>
              </a:spcBef>
              <a:buFontTx/>
              <a:buNone/>
            </a:pPr>
            <a:endParaRPr lang="hu-HU" sz="1800" b="1"/>
          </a:p>
          <a:p>
            <a:pPr eaLnBrk="1" hangingPunct="1">
              <a:spcBef>
                <a:spcPct val="0"/>
              </a:spcBef>
              <a:buFontTx/>
              <a:buNone/>
            </a:pPr>
            <a:r>
              <a:rPr lang="hu-HU" sz="1800" b="1"/>
              <a:t>- Biomérnöki műveletek (Sevella Béla) </a:t>
            </a:r>
          </a:p>
        </p:txBody>
      </p:sp>
      <p:sp>
        <p:nvSpPr>
          <p:cNvPr id="20484"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088E65-C488-484D-98F4-32DB037BA66E}" type="slidenum">
              <a:rPr lang="hu-HU" smtClean="0"/>
              <a:pPr>
                <a:spcBef>
                  <a:spcPct val="0"/>
                </a:spcBef>
                <a:buFontTx/>
                <a:buNone/>
              </a:pPr>
              <a:t>17</a:t>
            </a:fld>
            <a:endParaRPr lang="hu-HU"/>
          </a:p>
        </p:txBody>
      </p:sp>
      <p:sp>
        <p:nvSpPr>
          <p:cNvPr id="20485" name="Szövegdoboz 10"/>
          <p:cNvSpPr txBox="1">
            <a:spLocks noChangeArrowheads="1"/>
          </p:cNvSpPr>
          <p:nvPr/>
        </p:nvSpPr>
        <p:spPr bwMode="auto">
          <a:xfrm>
            <a:off x="1258888" y="4941888"/>
            <a:ext cx="6199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Kinetika: sebességi egyenletek írják le a komponensek</a:t>
            </a:r>
          </a:p>
          <a:p>
            <a:pPr algn="ctr" eaLnBrk="1" hangingPunct="1">
              <a:spcBef>
                <a:spcPct val="0"/>
              </a:spcBef>
              <a:buFontTx/>
              <a:buNone/>
            </a:pPr>
            <a:r>
              <a:rPr lang="hu-HU" sz="1800" b="1"/>
              <a:t> megjelenését és eltűnését.</a:t>
            </a:r>
          </a:p>
        </p:txBody>
      </p:sp>
      <p:pic>
        <p:nvPicPr>
          <p:cNvPr id="20486" name="Picture 5" descr="Traffic%20J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052513"/>
            <a:ext cx="56896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Szövegdoboz 10"/>
          <p:cNvSpPr txBox="1">
            <a:spLocks noChangeArrowheads="1"/>
          </p:cNvSpPr>
          <p:nvPr/>
        </p:nvSpPr>
        <p:spPr bwMode="auto">
          <a:xfrm>
            <a:off x="7092950" y="2420938"/>
            <a:ext cx="1633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Sokaság-</a:t>
            </a:r>
          </a:p>
          <a:p>
            <a:pPr algn="ctr" eaLnBrk="1" hangingPunct="1">
              <a:spcBef>
                <a:spcPct val="0"/>
              </a:spcBef>
              <a:buFontTx/>
              <a:buNone/>
            </a:pPr>
            <a:r>
              <a:rPr lang="hu-HU" sz="1800" b="1"/>
              <a:t>megközelítés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B7763E-293A-44F2-9175-1C897A03CD1A}" type="slidenum">
              <a:rPr lang="hu-HU" sz="1600" smtClean="0"/>
              <a:pPr>
                <a:spcBef>
                  <a:spcPct val="0"/>
                </a:spcBef>
                <a:buFontTx/>
                <a:buNone/>
              </a:pPr>
              <a:t>18</a:t>
            </a:fld>
            <a:endParaRPr lang="hu-HU" sz="1600" dirty="0"/>
          </a:p>
        </p:txBody>
      </p:sp>
      <p:grpSp>
        <p:nvGrpSpPr>
          <p:cNvPr id="22531" name="Csoportba foglalás 4"/>
          <p:cNvGrpSpPr>
            <a:grpSpLocks/>
          </p:cNvGrpSpPr>
          <p:nvPr/>
        </p:nvGrpSpPr>
        <p:grpSpPr bwMode="auto">
          <a:xfrm>
            <a:off x="179388" y="2943225"/>
            <a:ext cx="3886200" cy="1349375"/>
            <a:chOff x="2667000" y="3375025"/>
            <a:chExt cx="3886200" cy="1349375"/>
          </a:xfrm>
        </p:grpSpPr>
        <p:sp>
          <p:nvSpPr>
            <p:cNvPr id="22547" name="Text Box 3"/>
            <p:cNvSpPr txBox="1">
              <a:spLocks noChangeArrowheads="1"/>
            </p:cNvSpPr>
            <p:nvPr/>
          </p:nvSpPr>
          <p:spPr bwMode="auto">
            <a:xfrm>
              <a:off x="2667000" y="3375025"/>
              <a:ext cx="3886200" cy="1349375"/>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	  k</a:t>
              </a:r>
              <a:r>
                <a:rPr lang="en-US" sz="2400" baseline="-25000"/>
                <a:t>1</a:t>
              </a:r>
              <a:r>
                <a:rPr lang="en-US" sz="2400"/>
                <a:t>	     k</a:t>
              </a:r>
              <a:r>
                <a:rPr lang="en-US" sz="2400" baseline="-25000"/>
                <a:t>2</a:t>
              </a:r>
              <a:endParaRPr lang="en-US" sz="2400"/>
            </a:p>
            <a:p>
              <a:pPr eaLnBrk="1" hangingPunct="1">
                <a:spcBef>
                  <a:spcPct val="0"/>
                </a:spcBef>
                <a:buFontTx/>
                <a:buNone/>
              </a:pPr>
              <a:r>
                <a:rPr lang="en-US" sz="2800"/>
                <a:t>E + S       ES       E + P</a:t>
              </a:r>
            </a:p>
            <a:p>
              <a:pPr eaLnBrk="1" hangingPunct="1">
                <a:spcBef>
                  <a:spcPct val="0"/>
                </a:spcBef>
                <a:buFontTx/>
                <a:buNone/>
              </a:pPr>
              <a:r>
                <a:rPr lang="en-US" sz="2800"/>
                <a:t> </a:t>
              </a:r>
              <a:r>
                <a:rPr lang="en-US" sz="2400"/>
                <a:t>	 k</a:t>
              </a:r>
              <a:r>
                <a:rPr lang="en-US" sz="2800" baseline="-25000"/>
                <a:t>–</a:t>
              </a:r>
              <a:r>
                <a:rPr lang="en-US" sz="2400" baseline="-25000"/>
                <a:t>1</a:t>
              </a:r>
              <a:endParaRPr lang="en-US" sz="2400" baseline="-25000" noProof="1"/>
            </a:p>
          </p:txBody>
        </p:sp>
        <p:grpSp>
          <p:nvGrpSpPr>
            <p:cNvPr id="22548" name="Group 4"/>
            <p:cNvGrpSpPr>
              <a:grpSpLocks/>
            </p:cNvGrpSpPr>
            <p:nvPr/>
          </p:nvGrpSpPr>
          <p:grpSpPr bwMode="auto">
            <a:xfrm>
              <a:off x="3810000" y="3908425"/>
              <a:ext cx="414338" cy="158750"/>
              <a:chOff x="765" y="1200"/>
              <a:chExt cx="291" cy="144"/>
            </a:xfrm>
          </p:grpSpPr>
          <p:sp>
            <p:nvSpPr>
              <p:cNvPr id="22552" name="Line 5"/>
              <p:cNvSpPr>
                <a:spLocks noChangeShapeType="1"/>
              </p:cNvSpPr>
              <p:nvPr/>
            </p:nvSpPr>
            <p:spPr bwMode="auto">
              <a:xfrm>
                <a:off x="768" y="1248"/>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6"/>
              <p:cNvSpPr>
                <a:spLocks noChangeShapeType="1"/>
              </p:cNvSpPr>
              <p:nvPr/>
            </p:nvSpPr>
            <p:spPr bwMode="auto">
              <a:xfrm flipH="1" flipV="1">
                <a:off x="960" y="1200"/>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54" name="Group 7"/>
              <p:cNvGrpSpPr>
                <a:grpSpLocks/>
              </p:cNvGrpSpPr>
              <p:nvPr/>
            </p:nvGrpSpPr>
            <p:grpSpPr bwMode="auto">
              <a:xfrm rot="10800000">
                <a:off x="765" y="1296"/>
                <a:ext cx="288" cy="48"/>
                <a:chOff x="864" y="1296"/>
                <a:chExt cx="288" cy="48"/>
              </a:xfrm>
            </p:grpSpPr>
            <p:sp>
              <p:nvSpPr>
                <p:cNvPr id="22555" name="Line 8"/>
                <p:cNvSpPr>
                  <a:spLocks noChangeShapeType="1"/>
                </p:cNvSpPr>
                <p:nvPr/>
              </p:nvSpPr>
              <p:spPr bwMode="auto">
                <a:xfrm>
                  <a:off x="864" y="1344"/>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9"/>
                <p:cNvSpPr>
                  <a:spLocks noChangeShapeType="1"/>
                </p:cNvSpPr>
                <p:nvPr/>
              </p:nvSpPr>
              <p:spPr bwMode="auto">
                <a:xfrm flipH="1" flipV="1">
                  <a:off x="1056" y="1296"/>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49" name="Line 10"/>
            <p:cNvSpPr>
              <a:spLocks noChangeShapeType="1"/>
            </p:cNvSpPr>
            <p:nvPr/>
          </p:nvSpPr>
          <p:spPr bwMode="auto">
            <a:xfrm>
              <a:off x="4953000" y="3984625"/>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Line 10"/>
            <p:cNvSpPr>
              <a:spLocks noChangeShapeType="1"/>
            </p:cNvSpPr>
            <p:nvPr/>
          </p:nvSpPr>
          <p:spPr bwMode="auto">
            <a:xfrm flipH="1">
              <a:off x="4932363" y="4076700"/>
              <a:ext cx="360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Szövegdoboz 17"/>
            <p:cNvSpPr txBox="1">
              <a:spLocks noChangeArrowheads="1"/>
            </p:cNvSpPr>
            <p:nvPr/>
          </p:nvSpPr>
          <p:spPr bwMode="auto">
            <a:xfrm>
              <a:off x="4932363" y="4076700"/>
              <a:ext cx="52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a:t>k</a:t>
              </a:r>
              <a:r>
                <a:rPr lang="hu-HU" sz="2400" baseline="-25000"/>
                <a:t>-2</a:t>
              </a:r>
            </a:p>
          </p:txBody>
        </p:sp>
      </p:grpSp>
      <p:sp>
        <p:nvSpPr>
          <p:cNvPr id="16" name="Lefelé nyíl 15"/>
          <p:cNvSpPr/>
          <p:nvPr/>
        </p:nvSpPr>
        <p:spPr>
          <a:xfrm>
            <a:off x="1619250" y="4437063"/>
            <a:ext cx="792163"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22533" name="Text Box 3"/>
          <p:cNvSpPr txBox="1">
            <a:spLocks noChangeArrowheads="1"/>
          </p:cNvSpPr>
          <p:nvPr/>
        </p:nvSpPr>
        <p:spPr bwMode="auto">
          <a:xfrm>
            <a:off x="249238" y="5319713"/>
            <a:ext cx="3886200" cy="1349375"/>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	  k</a:t>
            </a:r>
            <a:r>
              <a:rPr lang="en-US" sz="2400" baseline="-25000"/>
              <a:t>1</a:t>
            </a:r>
            <a:r>
              <a:rPr lang="en-US" sz="2400"/>
              <a:t>	     k</a:t>
            </a:r>
            <a:r>
              <a:rPr lang="en-US" sz="2400" baseline="-25000"/>
              <a:t>2</a:t>
            </a:r>
            <a:endParaRPr lang="en-US" sz="2400"/>
          </a:p>
          <a:p>
            <a:pPr eaLnBrk="1" hangingPunct="1">
              <a:spcBef>
                <a:spcPct val="0"/>
              </a:spcBef>
              <a:buFontTx/>
              <a:buNone/>
            </a:pPr>
            <a:r>
              <a:rPr lang="en-US" sz="2800"/>
              <a:t>E + S       ES       E + P</a:t>
            </a:r>
          </a:p>
          <a:p>
            <a:pPr eaLnBrk="1" hangingPunct="1">
              <a:spcBef>
                <a:spcPct val="0"/>
              </a:spcBef>
              <a:buFontTx/>
              <a:buNone/>
            </a:pPr>
            <a:r>
              <a:rPr lang="en-US" sz="2800"/>
              <a:t> </a:t>
            </a:r>
            <a:r>
              <a:rPr lang="en-US" sz="2400"/>
              <a:t>	 k</a:t>
            </a:r>
            <a:r>
              <a:rPr lang="en-US" sz="2800" baseline="-25000"/>
              <a:t>–</a:t>
            </a:r>
            <a:r>
              <a:rPr lang="en-US" sz="2400" baseline="-25000"/>
              <a:t>1</a:t>
            </a:r>
            <a:endParaRPr lang="en-US" sz="2400" baseline="-25000" noProof="1"/>
          </a:p>
        </p:txBody>
      </p:sp>
      <p:grpSp>
        <p:nvGrpSpPr>
          <p:cNvPr id="22534" name="Group 4"/>
          <p:cNvGrpSpPr>
            <a:grpSpLocks/>
          </p:cNvGrpSpPr>
          <p:nvPr/>
        </p:nvGrpSpPr>
        <p:grpSpPr bwMode="auto">
          <a:xfrm>
            <a:off x="1392238" y="5853113"/>
            <a:ext cx="414337" cy="158750"/>
            <a:chOff x="765" y="1200"/>
            <a:chExt cx="291" cy="144"/>
          </a:xfrm>
        </p:grpSpPr>
        <p:sp>
          <p:nvSpPr>
            <p:cNvPr id="22542" name="Line 5"/>
            <p:cNvSpPr>
              <a:spLocks noChangeShapeType="1"/>
            </p:cNvSpPr>
            <p:nvPr/>
          </p:nvSpPr>
          <p:spPr bwMode="auto">
            <a:xfrm>
              <a:off x="768" y="1248"/>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6"/>
            <p:cNvSpPr>
              <a:spLocks noChangeShapeType="1"/>
            </p:cNvSpPr>
            <p:nvPr/>
          </p:nvSpPr>
          <p:spPr bwMode="auto">
            <a:xfrm flipH="1" flipV="1">
              <a:off x="960" y="1200"/>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44" name="Group 7"/>
            <p:cNvGrpSpPr>
              <a:grpSpLocks/>
            </p:cNvGrpSpPr>
            <p:nvPr/>
          </p:nvGrpSpPr>
          <p:grpSpPr bwMode="auto">
            <a:xfrm rot="10800000">
              <a:off x="765" y="1296"/>
              <a:ext cx="288" cy="48"/>
              <a:chOff x="864" y="1296"/>
              <a:chExt cx="288" cy="48"/>
            </a:xfrm>
          </p:grpSpPr>
          <p:sp>
            <p:nvSpPr>
              <p:cNvPr id="22545" name="Line 8"/>
              <p:cNvSpPr>
                <a:spLocks noChangeShapeType="1"/>
              </p:cNvSpPr>
              <p:nvPr/>
            </p:nvSpPr>
            <p:spPr bwMode="auto">
              <a:xfrm>
                <a:off x="864" y="1344"/>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9"/>
              <p:cNvSpPr>
                <a:spLocks noChangeShapeType="1"/>
              </p:cNvSpPr>
              <p:nvPr/>
            </p:nvSpPr>
            <p:spPr bwMode="auto">
              <a:xfrm flipH="1" flipV="1">
                <a:off x="1056" y="1296"/>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35" name="Line 10"/>
          <p:cNvSpPr>
            <a:spLocks noChangeShapeType="1"/>
          </p:cNvSpPr>
          <p:nvPr/>
        </p:nvSpPr>
        <p:spPr bwMode="auto">
          <a:xfrm>
            <a:off x="2535238" y="5929313"/>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Ellipszis 27"/>
          <p:cNvSpPr/>
          <p:nvPr/>
        </p:nvSpPr>
        <p:spPr>
          <a:xfrm>
            <a:off x="1833563" y="5319713"/>
            <a:ext cx="2376487" cy="1223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22537" name="Téglalap 28"/>
          <p:cNvSpPr>
            <a:spLocks noChangeArrowheads="1"/>
          </p:cNvSpPr>
          <p:nvPr/>
        </p:nvSpPr>
        <p:spPr bwMode="auto">
          <a:xfrm>
            <a:off x="323850" y="188913"/>
            <a:ext cx="69977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b="1">
                <a:solidFill>
                  <a:srgbClr val="0000FF"/>
                </a:solidFill>
              </a:rPr>
              <a:t>MICHAELIS-MENTEN </a:t>
            </a:r>
            <a:r>
              <a:rPr lang="hu-HU" b="1">
                <a:solidFill>
                  <a:srgbClr val="0000FF"/>
                </a:solidFill>
              </a:rPr>
              <a:t>megközelítés</a:t>
            </a:r>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924175"/>
            <a:ext cx="4114800" cy="3255963"/>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22539" name="Rectangle 3"/>
          <p:cNvSpPr>
            <a:spLocks noChangeArrowheads="1"/>
          </p:cNvSpPr>
          <p:nvPr/>
        </p:nvSpPr>
        <p:spPr bwMode="auto">
          <a:xfrm>
            <a:off x="0" y="6207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FontTx/>
              <a:buNone/>
            </a:pPr>
            <a:r>
              <a:rPr lang="hu-HU" sz="3200" b="1"/>
              <a:t>K</a:t>
            </a:r>
            <a:r>
              <a:rPr lang="en-US" sz="3200" b="1"/>
              <a:t>ezdeti sebesség feltétel</a:t>
            </a:r>
            <a:r>
              <a:rPr lang="hu-HU" sz="3200" b="1"/>
              <a:t>e</a:t>
            </a:r>
            <a:endParaRPr lang="hu-HU" sz="3200" b="1" noProof="1"/>
          </a:p>
        </p:txBody>
      </p:sp>
      <p:sp>
        <p:nvSpPr>
          <p:cNvPr id="22540" name="Szövegdoboz 5"/>
          <p:cNvSpPr txBox="1">
            <a:spLocks noChangeArrowheads="1"/>
          </p:cNvSpPr>
          <p:nvPr/>
        </p:nvSpPr>
        <p:spPr bwMode="auto">
          <a:xfrm>
            <a:off x="323850" y="1268413"/>
            <a:ext cx="36718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t>Feltétel </a:t>
            </a:r>
            <a:r>
              <a:rPr lang="hu-HU" sz="1800" b="1"/>
              <a:t>: </a:t>
            </a:r>
          </a:p>
          <a:p>
            <a:pPr eaLnBrk="1" hangingPunct="1">
              <a:spcBef>
                <a:spcPct val="0"/>
              </a:spcBef>
              <a:buFontTx/>
              <a:buNone/>
            </a:pPr>
            <a:r>
              <a:rPr lang="hu-HU" sz="1800" b="1"/>
              <a:t> (ES) komplex stabil, </a:t>
            </a:r>
          </a:p>
          <a:p>
            <a:pPr eaLnBrk="1" hangingPunct="1">
              <a:spcBef>
                <a:spcPct val="0"/>
              </a:spcBef>
              <a:buFontTx/>
              <a:buNone/>
            </a:pPr>
            <a:r>
              <a:rPr lang="hu-HU" sz="1800" b="1"/>
              <a:t>mérés körülményei alatt  [EP] nem halmozódik fel</a:t>
            </a:r>
          </a:p>
          <a:p>
            <a:pPr eaLnBrk="1" hangingPunct="1">
              <a:spcBef>
                <a:spcPct val="0"/>
              </a:spcBef>
              <a:buFontTx/>
              <a:buNone/>
            </a:pPr>
            <a:endParaRPr lang="hu-HU" sz="1800"/>
          </a:p>
        </p:txBody>
      </p:sp>
      <p:sp>
        <p:nvSpPr>
          <p:cNvPr id="22541" name="Téglalap 32"/>
          <p:cNvSpPr>
            <a:spLocks noChangeArrowheads="1"/>
          </p:cNvSpPr>
          <p:nvPr/>
        </p:nvSpPr>
        <p:spPr bwMode="auto">
          <a:xfrm>
            <a:off x="4032250" y="1268413"/>
            <a:ext cx="5003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t>Megoldás</a:t>
            </a:r>
            <a:r>
              <a:rPr lang="hu-HU" sz="1800" b="1"/>
              <a:t>:</a:t>
            </a:r>
          </a:p>
          <a:p>
            <a:pPr eaLnBrk="1" hangingPunct="1">
              <a:spcBef>
                <a:spcPct val="0"/>
              </a:spcBef>
              <a:buFontTx/>
              <a:buNone/>
            </a:pPr>
            <a:r>
              <a:rPr lang="hu-HU" sz="1800" b="1"/>
              <a:t> A termék keletkezés, kezdeti, lineáris szakaszán mérünk,</a:t>
            </a:r>
          </a:p>
          <a:p>
            <a:pPr eaLnBrk="1" hangingPunct="1">
              <a:spcBef>
                <a:spcPct val="0"/>
              </a:spcBef>
              <a:buFontTx/>
              <a:buNone/>
            </a:pPr>
            <a:r>
              <a:rPr lang="hu-HU" sz="1800" b="1"/>
              <a:t>t=0 pontra extrapolált egyenest illesztünk-&gt; V</a:t>
            </a:r>
            <a:r>
              <a:rPr lang="hu-HU" sz="1800" b="1" baseline="-25000"/>
              <a:t>0</a:t>
            </a:r>
            <a:r>
              <a:rPr lang="hu-HU" sz="1800" b="1"/>
              <a:t>, kezdeti sebesség ; [P] -&gt; 0</a:t>
            </a:r>
          </a:p>
        </p:txBody>
      </p:sp>
      <p:sp>
        <p:nvSpPr>
          <p:cNvPr id="2" name="TextBox 1"/>
          <p:cNvSpPr txBox="1"/>
          <p:nvPr/>
        </p:nvSpPr>
        <p:spPr>
          <a:xfrm>
            <a:off x="4284663" y="6331389"/>
            <a:ext cx="4387740" cy="400110"/>
          </a:xfrm>
          <a:prstGeom prst="rect">
            <a:avLst/>
          </a:prstGeom>
          <a:noFill/>
        </p:spPr>
        <p:txBody>
          <a:bodyPr wrap="none" rtlCol="0">
            <a:spAutoFit/>
          </a:bodyPr>
          <a:lstStyle/>
          <a:p>
            <a:r>
              <a:rPr lang="en-US" sz="2000" dirty="0" err="1"/>
              <a:t>Szépséges</a:t>
            </a:r>
            <a:r>
              <a:rPr lang="en-US" sz="2000" dirty="0"/>
              <a:t> </a:t>
            </a:r>
            <a:r>
              <a:rPr lang="en-US" sz="2000" dirty="0" err="1"/>
              <a:t>görbék</a:t>
            </a:r>
            <a:r>
              <a:rPr lang="en-US" sz="2000" dirty="0"/>
              <a:t>, de mi a </a:t>
            </a:r>
            <a:r>
              <a:rPr lang="en-US" sz="2000" dirty="0" err="1"/>
              <a:t>valóság</a:t>
            </a:r>
            <a:r>
              <a:rPr lang="en-US" sz="20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4F416-456D-4F3D-AA8E-EFF0C6EB77FB}" type="slidenum">
              <a:rPr lang="hu-HU" smtClean="0"/>
              <a:pPr>
                <a:spcBef>
                  <a:spcPct val="0"/>
                </a:spcBef>
                <a:buFontTx/>
                <a:buNone/>
              </a:pPr>
              <a:t>19</a:t>
            </a:fld>
            <a:endParaRPr lang="hu-HU"/>
          </a:p>
        </p:txBody>
      </p:sp>
      <p:sp>
        <p:nvSpPr>
          <p:cNvPr id="23555" name="Rectangle 2"/>
          <p:cNvSpPr>
            <a:spLocks noGrp="1" noChangeArrowheads="1"/>
          </p:cNvSpPr>
          <p:nvPr>
            <p:ph type="body" idx="1"/>
          </p:nvPr>
        </p:nvSpPr>
        <p:spPr>
          <a:xfrm>
            <a:off x="323850" y="104775"/>
            <a:ext cx="8458200" cy="2819400"/>
          </a:xfrm>
        </p:spPr>
        <p:txBody>
          <a:bodyPr/>
          <a:lstStyle/>
          <a:p>
            <a:pPr algn="ctr" eaLnBrk="1" hangingPunct="1">
              <a:lnSpc>
                <a:spcPct val="80000"/>
              </a:lnSpc>
              <a:buFontTx/>
              <a:buNone/>
            </a:pPr>
            <a:r>
              <a:rPr lang="en-US" b="1">
                <a:solidFill>
                  <a:srgbClr val="0000FF"/>
                </a:solidFill>
              </a:rPr>
              <a:t>MICHAELIS-MENTEN </a:t>
            </a:r>
            <a:r>
              <a:rPr lang="hu-HU" b="1">
                <a:solidFill>
                  <a:srgbClr val="0000FF"/>
                </a:solidFill>
              </a:rPr>
              <a:t>megközelítés</a:t>
            </a:r>
          </a:p>
          <a:p>
            <a:pPr algn="ctr" eaLnBrk="1" hangingPunct="1">
              <a:lnSpc>
                <a:spcPct val="80000"/>
              </a:lnSpc>
              <a:buFontTx/>
              <a:buNone/>
            </a:pPr>
            <a:r>
              <a:rPr lang="hu-HU" b="1">
                <a:solidFill>
                  <a:srgbClr val="0000FF"/>
                </a:solidFill>
              </a:rPr>
              <a:t>Rapid equilibrium</a:t>
            </a:r>
            <a:endParaRPr lang="en-US" b="1">
              <a:solidFill>
                <a:srgbClr val="0000FF"/>
              </a:solidFill>
            </a:endParaRPr>
          </a:p>
          <a:p>
            <a:pPr eaLnBrk="1" hangingPunct="1">
              <a:lnSpc>
                <a:spcPct val="80000"/>
              </a:lnSpc>
              <a:spcBef>
                <a:spcPct val="50000"/>
              </a:spcBef>
            </a:pPr>
            <a:r>
              <a:rPr lang="en-US" sz="2800" b="1"/>
              <a:t>Feltételek</a:t>
            </a:r>
            <a:r>
              <a:rPr lang="en-US" sz="2800"/>
              <a:t>: </a:t>
            </a:r>
          </a:p>
          <a:p>
            <a:pPr lvl="1" eaLnBrk="1" hangingPunct="1">
              <a:lnSpc>
                <a:spcPct val="80000"/>
              </a:lnSpc>
            </a:pPr>
            <a:r>
              <a:rPr lang="en-US" sz="2400"/>
              <a:t>egy szubsztrát (ha több, egy vált</a:t>
            </a:r>
            <a:r>
              <a:rPr lang="hu-HU" sz="2400"/>
              <a:t>ozik,</a:t>
            </a:r>
            <a:r>
              <a:rPr lang="en-US" sz="2400"/>
              <a:t> a többi áll</a:t>
            </a:r>
            <a:r>
              <a:rPr lang="hu-HU" sz="2400"/>
              <a:t>andó</a:t>
            </a:r>
            <a:r>
              <a:rPr lang="en-US" sz="2400"/>
              <a:t>)</a:t>
            </a:r>
          </a:p>
          <a:p>
            <a:pPr lvl="1" eaLnBrk="1" hangingPunct="1">
              <a:lnSpc>
                <a:spcPct val="80000"/>
              </a:lnSpc>
            </a:pPr>
            <a:r>
              <a:rPr lang="en-US" sz="2400"/>
              <a:t>[S] &gt;&gt; [E</a:t>
            </a:r>
            <a:r>
              <a:rPr lang="hu-HU" sz="2400" baseline="-25000"/>
              <a:t>total</a:t>
            </a:r>
            <a:r>
              <a:rPr lang="en-US" sz="2400"/>
              <a:t>] </a:t>
            </a:r>
          </a:p>
          <a:p>
            <a:pPr lvl="1" eaLnBrk="1" hangingPunct="1">
              <a:lnSpc>
                <a:spcPct val="80000"/>
              </a:lnSpc>
            </a:pPr>
            <a:r>
              <a:rPr lang="en-US" sz="2400"/>
              <a:t>T, pH, </a:t>
            </a:r>
            <a:r>
              <a:rPr lang="en-US" sz="2400">
                <a:sym typeface="Symbol" panose="05050102010706020507" pitchFamily="18" charset="2"/>
              </a:rPr>
              <a:t> (ionerő) állandó</a:t>
            </a:r>
            <a:endParaRPr lang="hu-HU" sz="2400">
              <a:sym typeface="Symbol" panose="05050102010706020507" pitchFamily="18" charset="2"/>
            </a:endParaRPr>
          </a:p>
          <a:p>
            <a:pPr lvl="1" eaLnBrk="1" hangingPunct="1">
              <a:lnSpc>
                <a:spcPct val="80000"/>
              </a:lnSpc>
            </a:pPr>
            <a:r>
              <a:rPr lang="hu-HU" sz="2400">
                <a:sym typeface="Symbol" panose="05050102010706020507" pitchFamily="18" charset="2"/>
              </a:rPr>
              <a:t>ES komplex gyors képződése: k</a:t>
            </a:r>
            <a:r>
              <a:rPr lang="hu-HU" sz="2400" baseline="-25000">
                <a:sym typeface="Symbol" panose="05050102010706020507" pitchFamily="18" charset="2"/>
              </a:rPr>
              <a:t>2</a:t>
            </a:r>
            <a:r>
              <a:rPr lang="hu-HU" sz="2400">
                <a:sym typeface="Symbol" panose="05050102010706020507" pitchFamily="18" charset="2"/>
              </a:rPr>
              <a:t> &lt;&lt;k</a:t>
            </a:r>
            <a:r>
              <a:rPr lang="hu-HU" sz="2400" baseline="-25000">
                <a:sym typeface="Symbol" panose="05050102010706020507" pitchFamily="18" charset="2"/>
              </a:rPr>
              <a:t>1</a:t>
            </a:r>
            <a:r>
              <a:rPr lang="hu-HU" sz="2400">
                <a:sym typeface="Symbol" panose="05050102010706020507" pitchFamily="18" charset="2"/>
              </a:rPr>
              <a:t>[s]</a:t>
            </a:r>
            <a:r>
              <a:rPr lang="hu-HU" sz="2400" baseline="-25000">
                <a:sym typeface="Symbol" panose="05050102010706020507" pitchFamily="18" charset="2"/>
              </a:rPr>
              <a:t>  </a:t>
            </a:r>
            <a:r>
              <a:rPr lang="hu-HU" sz="2400">
                <a:sym typeface="Symbol" panose="05050102010706020507" pitchFamily="18" charset="2"/>
              </a:rPr>
              <a:t>,  k</a:t>
            </a:r>
            <a:r>
              <a:rPr lang="hu-HU" sz="2400" baseline="-25000">
                <a:sym typeface="Symbol" panose="05050102010706020507" pitchFamily="18" charset="2"/>
              </a:rPr>
              <a:t>-1</a:t>
            </a:r>
            <a:endParaRPr lang="en-US" sz="2400" baseline="-25000">
              <a:sym typeface="Symbol" panose="05050102010706020507" pitchFamily="18" charset="2"/>
            </a:endParaRPr>
          </a:p>
        </p:txBody>
      </p:sp>
      <p:sp>
        <p:nvSpPr>
          <p:cNvPr id="23556" name="Text Box 12"/>
          <p:cNvSpPr txBox="1">
            <a:spLocks noChangeArrowheads="1"/>
          </p:cNvSpPr>
          <p:nvPr/>
        </p:nvSpPr>
        <p:spPr bwMode="auto">
          <a:xfrm>
            <a:off x="4932363" y="4797425"/>
            <a:ext cx="3352800" cy="557213"/>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t>V = d[P]/dt = k</a:t>
            </a:r>
            <a:r>
              <a:rPr lang="en-US" sz="2800" baseline="-25000"/>
              <a:t>2</a:t>
            </a:r>
            <a:r>
              <a:rPr lang="en-US" sz="2800"/>
              <a:t>[ES]</a:t>
            </a:r>
            <a:endParaRPr lang="en-US" sz="2800" noProof="1"/>
          </a:p>
        </p:txBody>
      </p:sp>
      <p:grpSp>
        <p:nvGrpSpPr>
          <p:cNvPr id="23557" name="Csoportba foglalás 15"/>
          <p:cNvGrpSpPr>
            <a:grpSpLocks/>
          </p:cNvGrpSpPr>
          <p:nvPr/>
        </p:nvGrpSpPr>
        <p:grpSpPr bwMode="auto">
          <a:xfrm>
            <a:off x="4573588" y="3213100"/>
            <a:ext cx="3886200" cy="1349375"/>
            <a:chOff x="2667000" y="3375025"/>
            <a:chExt cx="3886200" cy="1349375"/>
          </a:xfrm>
        </p:grpSpPr>
        <p:sp>
          <p:nvSpPr>
            <p:cNvPr id="23562" name="Text Box 3"/>
            <p:cNvSpPr txBox="1">
              <a:spLocks noChangeArrowheads="1"/>
            </p:cNvSpPr>
            <p:nvPr/>
          </p:nvSpPr>
          <p:spPr bwMode="auto">
            <a:xfrm>
              <a:off x="2667000" y="3375025"/>
              <a:ext cx="3886200" cy="1349375"/>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	  k</a:t>
              </a:r>
              <a:r>
                <a:rPr lang="en-US" sz="2400" baseline="-25000"/>
                <a:t>1</a:t>
              </a:r>
              <a:r>
                <a:rPr lang="en-US" sz="2400"/>
                <a:t>	     k</a:t>
              </a:r>
              <a:r>
                <a:rPr lang="en-US" sz="2400" baseline="-25000"/>
                <a:t>2</a:t>
              </a:r>
              <a:endParaRPr lang="en-US" sz="2400"/>
            </a:p>
            <a:p>
              <a:pPr eaLnBrk="1" hangingPunct="1">
                <a:spcBef>
                  <a:spcPct val="0"/>
                </a:spcBef>
                <a:buFontTx/>
                <a:buNone/>
              </a:pPr>
              <a:r>
                <a:rPr lang="en-US" sz="2800"/>
                <a:t>E + S       ES       E + P</a:t>
              </a:r>
            </a:p>
            <a:p>
              <a:pPr eaLnBrk="1" hangingPunct="1">
                <a:spcBef>
                  <a:spcPct val="0"/>
                </a:spcBef>
                <a:buFontTx/>
                <a:buNone/>
              </a:pPr>
              <a:r>
                <a:rPr lang="en-US" sz="2800"/>
                <a:t> </a:t>
              </a:r>
              <a:r>
                <a:rPr lang="en-US" sz="2400"/>
                <a:t>	 k</a:t>
              </a:r>
              <a:r>
                <a:rPr lang="en-US" sz="2800" baseline="-25000"/>
                <a:t>–</a:t>
              </a:r>
              <a:r>
                <a:rPr lang="en-US" sz="2400" baseline="-25000"/>
                <a:t>1</a:t>
              </a:r>
              <a:endParaRPr lang="en-US" sz="2400" baseline="-25000" noProof="1"/>
            </a:p>
          </p:txBody>
        </p:sp>
        <p:grpSp>
          <p:nvGrpSpPr>
            <p:cNvPr id="23563" name="Group 4"/>
            <p:cNvGrpSpPr>
              <a:grpSpLocks/>
            </p:cNvGrpSpPr>
            <p:nvPr/>
          </p:nvGrpSpPr>
          <p:grpSpPr bwMode="auto">
            <a:xfrm>
              <a:off x="3810000" y="3908425"/>
              <a:ext cx="414338" cy="158750"/>
              <a:chOff x="765" y="1200"/>
              <a:chExt cx="291" cy="144"/>
            </a:xfrm>
          </p:grpSpPr>
          <p:sp>
            <p:nvSpPr>
              <p:cNvPr id="23565" name="Line 5"/>
              <p:cNvSpPr>
                <a:spLocks noChangeShapeType="1"/>
              </p:cNvSpPr>
              <p:nvPr/>
            </p:nvSpPr>
            <p:spPr bwMode="auto">
              <a:xfrm>
                <a:off x="768" y="1248"/>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6"/>
              <p:cNvSpPr>
                <a:spLocks noChangeShapeType="1"/>
              </p:cNvSpPr>
              <p:nvPr/>
            </p:nvSpPr>
            <p:spPr bwMode="auto">
              <a:xfrm flipH="1" flipV="1">
                <a:off x="960" y="1200"/>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67" name="Group 7"/>
              <p:cNvGrpSpPr>
                <a:grpSpLocks/>
              </p:cNvGrpSpPr>
              <p:nvPr/>
            </p:nvGrpSpPr>
            <p:grpSpPr bwMode="auto">
              <a:xfrm rot="10800000">
                <a:off x="765" y="1296"/>
                <a:ext cx="288" cy="48"/>
                <a:chOff x="864" y="1296"/>
                <a:chExt cx="288" cy="48"/>
              </a:xfrm>
            </p:grpSpPr>
            <p:sp>
              <p:nvSpPr>
                <p:cNvPr id="23568" name="Line 8"/>
                <p:cNvSpPr>
                  <a:spLocks noChangeShapeType="1"/>
                </p:cNvSpPr>
                <p:nvPr/>
              </p:nvSpPr>
              <p:spPr bwMode="auto">
                <a:xfrm>
                  <a:off x="864" y="1344"/>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9"/>
                <p:cNvSpPr>
                  <a:spLocks noChangeShapeType="1"/>
                </p:cNvSpPr>
                <p:nvPr/>
              </p:nvSpPr>
              <p:spPr bwMode="auto">
                <a:xfrm flipH="1" flipV="1">
                  <a:off x="1056" y="1296"/>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564" name="Line 10"/>
            <p:cNvSpPr>
              <a:spLocks noChangeShapeType="1"/>
            </p:cNvSpPr>
            <p:nvPr/>
          </p:nvSpPr>
          <p:spPr bwMode="auto">
            <a:xfrm>
              <a:off x="4953000" y="3984625"/>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 name="Ellipszis 16"/>
          <p:cNvSpPr/>
          <p:nvPr/>
        </p:nvSpPr>
        <p:spPr>
          <a:xfrm>
            <a:off x="5183188" y="3213100"/>
            <a:ext cx="2520950" cy="1439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pic>
        <p:nvPicPr>
          <p:cNvPr id="14352" name="Picture 16"/>
          <p:cNvPicPr>
            <a:picLocks noChangeAspect="1" noChangeArrowheads="1"/>
          </p:cNvPicPr>
          <p:nvPr/>
        </p:nvPicPr>
        <p:blipFill>
          <a:blip r:embed="rId2"/>
          <a:srcRect/>
          <a:stretch>
            <a:fillRect/>
          </a:stretch>
        </p:blipFill>
        <p:spPr bwMode="auto">
          <a:xfrm>
            <a:off x="395288" y="5157788"/>
            <a:ext cx="2860675" cy="147955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4353" name="Picture 17"/>
          <p:cNvPicPr>
            <a:picLocks noChangeAspect="1" noChangeArrowheads="1"/>
          </p:cNvPicPr>
          <p:nvPr/>
        </p:nvPicPr>
        <p:blipFill>
          <a:blip r:embed="rId3"/>
          <a:srcRect/>
          <a:stretch>
            <a:fillRect/>
          </a:stretch>
        </p:blipFill>
        <p:spPr bwMode="auto">
          <a:xfrm>
            <a:off x="971550" y="3429000"/>
            <a:ext cx="1512888" cy="13287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356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5589588"/>
            <a:ext cx="1747837"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zövegdoboz 2"/>
          <p:cNvSpPr txBox="1">
            <a:spLocks noChangeArrowheads="1"/>
          </p:cNvSpPr>
          <p:nvPr/>
        </p:nvSpPr>
        <p:spPr bwMode="auto">
          <a:xfrm>
            <a:off x="827088" y="333375"/>
            <a:ext cx="259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Tárgy adatai</a:t>
            </a:r>
          </a:p>
        </p:txBody>
      </p:sp>
      <p:sp>
        <p:nvSpPr>
          <p:cNvPr id="82945" name="Rectangle 1"/>
          <p:cNvSpPr>
            <a:spLocks noChangeArrowheads="1"/>
          </p:cNvSpPr>
          <p:nvPr/>
        </p:nvSpPr>
        <p:spPr bwMode="auto">
          <a:xfrm>
            <a:off x="249373" y="1045722"/>
            <a:ext cx="5545138" cy="646113"/>
          </a:xfrm>
          <a:prstGeom prst="rect">
            <a:avLst/>
          </a:prstGeom>
          <a:noFill/>
          <a:ln w="9525">
            <a:noFill/>
            <a:miter lim="800000"/>
            <a:headEnd/>
            <a:tailEnd/>
          </a:ln>
          <a:effectLst/>
        </p:spPr>
        <p:txBody>
          <a:bodyPr anchor="ctr">
            <a:spAutoFit/>
          </a:bodyPr>
          <a:lstStyle/>
          <a:p>
            <a:pPr>
              <a:defRPr/>
            </a:pPr>
            <a:r>
              <a:rPr lang="hu-HU" b="1" dirty="0">
                <a:latin typeface="+mn-lt"/>
                <a:ea typeface="Calibri" pitchFamily="34" charset="0"/>
                <a:cs typeface="Times New Roman" pitchFamily="18" charset="0"/>
              </a:rPr>
              <a:t>Oktató:</a:t>
            </a:r>
            <a:r>
              <a:rPr lang="hu-HU" dirty="0">
                <a:latin typeface="+mn-lt"/>
                <a:ea typeface="Calibri" pitchFamily="34" charset="0"/>
                <a:cs typeface="Times New Roman" pitchFamily="18" charset="0"/>
              </a:rPr>
              <a:t> </a:t>
            </a:r>
            <a:r>
              <a:rPr lang="hu-HU" dirty="0" err="1">
                <a:latin typeface="+mn-lt"/>
                <a:ea typeface="Calibri" pitchFamily="34" charset="0"/>
                <a:cs typeface="Times New Roman" pitchFamily="18" charset="0"/>
              </a:rPr>
              <a:t>Vértessy</a:t>
            </a:r>
            <a:r>
              <a:rPr lang="hu-HU" dirty="0">
                <a:latin typeface="+mn-lt"/>
                <a:ea typeface="Calibri" pitchFamily="34" charset="0"/>
                <a:cs typeface="Times New Roman" pitchFamily="18" charset="0"/>
              </a:rPr>
              <a:t> G. Beáta, egyetemi tanár (</a:t>
            </a:r>
            <a:r>
              <a:rPr lang="hu-HU" dirty="0" err="1">
                <a:latin typeface="+mn-lt"/>
                <a:ea typeface="Calibri" pitchFamily="34" charset="0"/>
                <a:cs typeface="Times New Roman" pitchFamily="18" charset="0"/>
                <a:hlinkClick r:id="rId3"/>
              </a:rPr>
              <a:t>vertessy</a:t>
            </a:r>
            <a:r>
              <a:rPr lang="hu-HU" dirty="0">
                <a:latin typeface="+mn-lt"/>
                <a:ea typeface="Calibri" pitchFamily="34" charset="0"/>
                <a:cs typeface="Times New Roman" pitchFamily="18" charset="0"/>
                <a:hlinkClick r:id="rId3"/>
              </a:rPr>
              <a:t>@</a:t>
            </a:r>
            <a:r>
              <a:rPr lang="hu-HU" dirty="0" err="1">
                <a:latin typeface="+mn-lt"/>
                <a:ea typeface="Calibri" pitchFamily="34" charset="0"/>
                <a:cs typeface="Times New Roman" pitchFamily="18" charset="0"/>
                <a:hlinkClick r:id="rId3"/>
              </a:rPr>
              <a:t>mail.bme.hu</a:t>
            </a:r>
            <a:r>
              <a:rPr lang="hu-HU" dirty="0">
                <a:latin typeface="+mn-lt"/>
                <a:ea typeface="Calibri" pitchFamily="34" charset="0"/>
                <a:cs typeface="Times New Roman" pitchFamily="18" charset="0"/>
              </a:rPr>
              <a:t>)</a:t>
            </a:r>
          </a:p>
        </p:txBody>
      </p:sp>
      <p:sp>
        <p:nvSpPr>
          <p:cNvPr id="4100" name="Rectangle 2"/>
          <p:cNvSpPr>
            <a:spLocks noChangeArrowheads="1"/>
          </p:cNvSpPr>
          <p:nvPr/>
        </p:nvSpPr>
        <p:spPr bwMode="auto">
          <a:xfrm>
            <a:off x="309560" y="2985919"/>
            <a:ext cx="914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sz="1800" b="1" dirty="0">
                <a:ea typeface="Calibri" panose="020F0502020204030204" pitchFamily="34" charset="0"/>
                <a:cs typeface="Times New Roman" panose="02020603050405020304" pitchFamily="18" charset="0"/>
              </a:rPr>
              <a:t>Oktatási asszisztens</a:t>
            </a:r>
            <a:r>
              <a:rPr lang="hu-HU" sz="1800" dirty="0">
                <a:ea typeface="Calibri" panose="020F0502020204030204" pitchFamily="34" charset="0"/>
                <a:cs typeface="Times New Roman" panose="02020603050405020304" pitchFamily="18" charset="0"/>
              </a:rPr>
              <a:t> (TA): </a:t>
            </a:r>
            <a:r>
              <a:rPr lang="en-US" sz="1800" dirty="0" err="1">
                <a:ea typeface="Calibri" panose="020F0502020204030204" pitchFamily="34" charset="0"/>
                <a:cs typeface="Times New Roman" panose="02020603050405020304" pitchFamily="18" charset="0"/>
              </a:rPr>
              <a:t>Dr</a:t>
            </a:r>
            <a:r>
              <a:rPr lang="en-US" sz="1800" dirty="0">
                <a:ea typeface="Calibri" panose="020F0502020204030204" pitchFamily="34" charset="0"/>
                <a:cs typeface="Times New Roman" panose="02020603050405020304" pitchFamily="18" charset="0"/>
              </a:rPr>
              <a:t> </a:t>
            </a:r>
            <a:r>
              <a:rPr lang="hu-HU" sz="1800" dirty="0">
                <a:ea typeface="Calibri" panose="020F0502020204030204" pitchFamily="34" charset="0"/>
                <a:cs typeface="Times New Roman" panose="02020603050405020304" pitchFamily="18" charset="0"/>
              </a:rPr>
              <a:t>N</a:t>
            </a:r>
            <a:r>
              <a:rPr lang="en-US" sz="1800" dirty="0" err="1">
                <a:ea typeface="Calibri" panose="020F0502020204030204" pitchFamily="34" charset="0"/>
                <a:cs typeface="Times New Roman" panose="02020603050405020304" pitchFamily="18" charset="0"/>
              </a:rPr>
              <a:t>agy</a:t>
            </a:r>
            <a:r>
              <a:rPr lang="hu-HU" sz="1800" dirty="0">
                <a:ea typeface="Calibri" panose="020F0502020204030204" pitchFamily="34" charset="0"/>
                <a:cs typeface="Times New Roman" panose="02020603050405020304" pitchFamily="18" charset="0"/>
              </a:rPr>
              <a:t> King</a:t>
            </a:r>
            <a:r>
              <a:rPr lang="en-US" sz="1800" dirty="0">
                <a:ea typeface="Calibri" panose="020F0502020204030204" pitchFamily="34" charset="0"/>
                <a:cs typeface="Times New Roman" panose="02020603050405020304" pitchFamily="18" charset="0"/>
              </a:rPr>
              <a:t>a </a:t>
            </a:r>
            <a:r>
              <a:rPr lang="en-US" sz="1800" dirty="0" err="1">
                <a:ea typeface="Calibri" panose="020F0502020204030204" pitchFamily="34" charset="0"/>
                <a:cs typeface="Times New Roman" panose="02020603050405020304" pitchFamily="18" charset="0"/>
              </a:rPr>
              <a:t>adjunktus</a:t>
            </a:r>
            <a:endParaRPr lang="hu-HU" sz="1800" dirty="0">
              <a:ea typeface="Calibri" panose="020F0502020204030204" pitchFamily="34" charset="0"/>
              <a:cs typeface="Times New Roman" panose="02020603050405020304" pitchFamily="18" charset="0"/>
            </a:endParaRPr>
          </a:p>
          <a:p>
            <a:pPr>
              <a:spcBef>
                <a:spcPct val="0"/>
              </a:spcBef>
              <a:buFontTx/>
              <a:buNone/>
            </a:pPr>
            <a:endParaRPr lang="hu-HU" sz="1800" dirty="0">
              <a:ea typeface="Calibri" panose="020F0502020204030204" pitchFamily="34" charset="0"/>
              <a:cs typeface="Times New Roman" panose="02020603050405020304" pitchFamily="18" charset="0"/>
            </a:endParaRPr>
          </a:p>
          <a:p>
            <a:pPr>
              <a:spcBef>
                <a:spcPct val="0"/>
              </a:spcBef>
              <a:buFontTx/>
              <a:buNone/>
            </a:pPr>
            <a:endParaRPr lang="hu-HU" sz="1800" dirty="0">
              <a:ea typeface="Calibri" panose="020F0502020204030204" pitchFamily="34" charset="0"/>
              <a:cs typeface="Times New Roman" panose="02020603050405020304" pitchFamily="18" charset="0"/>
            </a:endParaRPr>
          </a:p>
          <a:p>
            <a:pPr>
              <a:spcBef>
                <a:spcPct val="0"/>
              </a:spcBef>
              <a:buFontTx/>
              <a:buNone/>
            </a:pPr>
            <a:r>
              <a:rPr lang="hu-HU" sz="1800" dirty="0">
                <a:ea typeface="Calibri" panose="020F0502020204030204" pitchFamily="34" charset="0"/>
                <a:cs typeface="Times New Roman" panose="02020603050405020304" pitchFamily="18" charset="0"/>
              </a:rPr>
              <a:t>Időpont és hely : Hétfő </a:t>
            </a:r>
            <a:r>
              <a:rPr lang="en-US" sz="1800" dirty="0">
                <a:ea typeface="Calibri" panose="020F0502020204030204" pitchFamily="34" charset="0"/>
                <a:cs typeface="Times New Roman" panose="02020603050405020304" pitchFamily="18" charset="0"/>
              </a:rPr>
              <a:t>10</a:t>
            </a:r>
            <a:r>
              <a:rPr lang="hu-HU" sz="1800" dirty="0">
                <a:ea typeface="Calibri" panose="020F0502020204030204" pitchFamily="34" charset="0"/>
                <a:cs typeface="Times New Roman" panose="02020603050405020304" pitchFamily="18" charset="0"/>
              </a:rPr>
              <a:t>:15-1</a:t>
            </a:r>
            <a:r>
              <a:rPr lang="en-US" sz="1800" dirty="0">
                <a:ea typeface="Calibri" panose="020F0502020204030204" pitchFamily="34" charset="0"/>
                <a:cs typeface="Times New Roman" panose="02020603050405020304" pitchFamily="18" charset="0"/>
              </a:rPr>
              <a:t>2</a:t>
            </a:r>
            <a:r>
              <a:rPr lang="hu-HU" sz="1800" dirty="0">
                <a:ea typeface="Calibri" panose="020F0502020204030204" pitchFamily="34" charset="0"/>
                <a:cs typeface="Times New Roman" panose="02020603050405020304" pitchFamily="18" charset="0"/>
              </a:rPr>
              <a:t>:00, CHA </a:t>
            </a:r>
            <a:r>
              <a:rPr lang="en-US" sz="1800" dirty="0">
                <a:ea typeface="Calibri" panose="020F0502020204030204" pitchFamily="34" charset="0"/>
                <a:cs typeface="Times New Roman" panose="02020603050405020304" pitchFamily="18" charset="0"/>
              </a:rPr>
              <a:t>1</a:t>
            </a:r>
            <a:r>
              <a:rPr lang="hu-HU" sz="1800" dirty="0">
                <a:ea typeface="Calibri" panose="020F0502020204030204" pitchFamily="34" charset="0"/>
                <a:cs typeface="Times New Roman" panose="02020603050405020304" pitchFamily="18" charset="0"/>
              </a:rPr>
              <a:t>0 terem</a:t>
            </a:r>
          </a:p>
          <a:p>
            <a:pPr>
              <a:spcBef>
                <a:spcPct val="0"/>
              </a:spcBef>
              <a:buFontTx/>
              <a:buNone/>
            </a:pPr>
            <a:endParaRPr lang="hu-HU" sz="1800" dirty="0">
              <a:ea typeface="Calibri" panose="020F0502020204030204" pitchFamily="34" charset="0"/>
              <a:cs typeface="Times New Roman" panose="02020603050405020304" pitchFamily="18" charset="0"/>
            </a:endParaRPr>
          </a:p>
          <a:p>
            <a:pPr>
              <a:spcBef>
                <a:spcPct val="0"/>
              </a:spcBef>
              <a:buFontTx/>
              <a:buNone/>
            </a:pPr>
            <a:r>
              <a:rPr lang="hu-HU" sz="1800" dirty="0">
                <a:ea typeface="Calibri" panose="020F0502020204030204" pitchFamily="34" charset="0"/>
                <a:cs typeface="Times New Roman" panose="02020603050405020304" pitchFamily="18" charset="0"/>
              </a:rPr>
              <a:t>Vizsga: írásbeli vizsga lesz</a:t>
            </a:r>
          </a:p>
          <a:p>
            <a:pPr>
              <a:spcBef>
                <a:spcPct val="0"/>
              </a:spcBef>
              <a:buFontTx/>
              <a:buNone/>
            </a:pPr>
            <a:r>
              <a:rPr lang="hu-HU" sz="1800" dirty="0">
                <a:ea typeface="Calibri" panose="020F0502020204030204" pitchFamily="34" charset="0"/>
                <a:cs typeface="Times New Roman" panose="02020603050405020304" pitchFamily="18" charset="0"/>
              </a:rPr>
              <a:t>	</a:t>
            </a:r>
          </a:p>
        </p:txBody>
      </p:sp>
      <p:sp>
        <p:nvSpPr>
          <p:cNvPr id="4101" name="Dia számának hely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068FE9-F5A3-4E73-B819-51E342E0E04C}" type="slidenum">
              <a:rPr lang="hu-HU" sz="2800" b="1" smtClean="0"/>
              <a:pPr>
                <a:spcBef>
                  <a:spcPct val="0"/>
                </a:spcBef>
                <a:buFontTx/>
                <a:buNone/>
              </a:pPr>
              <a:t>2</a:t>
            </a:fld>
            <a:endParaRPr lang="hu-HU"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églalap 3"/>
          <p:cNvSpPr>
            <a:spLocks noChangeArrowheads="1"/>
          </p:cNvSpPr>
          <p:nvPr/>
        </p:nvSpPr>
        <p:spPr bwMode="auto">
          <a:xfrm>
            <a:off x="1116013" y="246063"/>
            <a:ext cx="66325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hu-HU" b="1">
                <a:solidFill>
                  <a:srgbClr val="0000FF"/>
                </a:solidFill>
              </a:rPr>
              <a:t>BRIGGS-HALDANE</a:t>
            </a:r>
            <a:r>
              <a:rPr lang="en-US" b="1">
                <a:solidFill>
                  <a:srgbClr val="0000FF"/>
                </a:solidFill>
              </a:rPr>
              <a:t> </a:t>
            </a:r>
            <a:r>
              <a:rPr lang="hu-HU" b="1">
                <a:solidFill>
                  <a:srgbClr val="0000FF"/>
                </a:solidFill>
              </a:rPr>
              <a:t>megközelítés</a:t>
            </a:r>
          </a:p>
          <a:p>
            <a:pPr algn="ctr" eaLnBrk="1" hangingPunct="1">
              <a:lnSpc>
                <a:spcPct val="80000"/>
              </a:lnSpc>
              <a:spcBef>
                <a:spcPct val="0"/>
              </a:spcBef>
              <a:buFontTx/>
              <a:buNone/>
            </a:pPr>
            <a:r>
              <a:rPr lang="hu-HU" b="1">
                <a:solidFill>
                  <a:srgbClr val="0000FF"/>
                </a:solidFill>
              </a:rPr>
              <a:t>kvázi steady-state állapot</a:t>
            </a:r>
            <a:endParaRPr lang="en-US" b="1">
              <a:solidFill>
                <a:srgbClr val="0000FF"/>
              </a:solidFill>
            </a:endParaRPr>
          </a:p>
        </p:txBody>
      </p:sp>
      <p:grpSp>
        <p:nvGrpSpPr>
          <p:cNvPr id="24579" name="Csoportba foglalás 17"/>
          <p:cNvGrpSpPr>
            <a:grpSpLocks/>
          </p:cNvGrpSpPr>
          <p:nvPr/>
        </p:nvGrpSpPr>
        <p:grpSpPr bwMode="auto">
          <a:xfrm>
            <a:off x="2339975" y="1341438"/>
            <a:ext cx="3886200" cy="1349375"/>
            <a:chOff x="2339752" y="1340768"/>
            <a:chExt cx="3886200" cy="1349375"/>
          </a:xfrm>
        </p:grpSpPr>
        <p:sp>
          <p:nvSpPr>
            <p:cNvPr id="24585" name="Text Box 3"/>
            <p:cNvSpPr txBox="1">
              <a:spLocks noChangeArrowheads="1"/>
            </p:cNvSpPr>
            <p:nvPr/>
          </p:nvSpPr>
          <p:spPr bwMode="auto">
            <a:xfrm>
              <a:off x="2339752" y="1340768"/>
              <a:ext cx="3886200" cy="1349375"/>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	  k</a:t>
              </a:r>
              <a:r>
                <a:rPr lang="en-US" sz="2400" baseline="-25000"/>
                <a:t>1</a:t>
              </a:r>
              <a:r>
                <a:rPr lang="en-US" sz="2400"/>
                <a:t>	     k</a:t>
              </a:r>
              <a:r>
                <a:rPr lang="en-US" sz="2400" baseline="-25000"/>
                <a:t>2</a:t>
              </a:r>
              <a:endParaRPr lang="en-US" sz="2400"/>
            </a:p>
            <a:p>
              <a:pPr eaLnBrk="1" hangingPunct="1">
                <a:spcBef>
                  <a:spcPct val="0"/>
                </a:spcBef>
                <a:buFontTx/>
                <a:buNone/>
              </a:pPr>
              <a:r>
                <a:rPr lang="en-US" sz="2800"/>
                <a:t>E + S       ES       E + P</a:t>
              </a:r>
            </a:p>
            <a:p>
              <a:pPr eaLnBrk="1" hangingPunct="1">
                <a:spcBef>
                  <a:spcPct val="0"/>
                </a:spcBef>
                <a:buFontTx/>
                <a:buNone/>
              </a:pPr>
              <a:r>
                <a:rPr lang="en-US" sz="2800"/>
                <a:t> </a:t>
              </a:r>
              <a:r>
                <a:rPr lang="en-US" sz="2400"/>
                <a:t>	 k</a:t>
              </a:r>
              <a:r>
                <a:rPr lang="en-US" sz="2800" baseline="-25000"/>
                <a:t>–</a:t>
              </a:r>
              <a:r>
                <a:rPr lang="en-US" sz="2400" baseline="-25000"/>
                <a:t>1</a:t>
              </a:r>
              <a:endParaRPr lang="en-US" sz="2400" baseline="-25000" noProof="1"/>
            </a:p>
          </p:txBody>
        </p:sp>
        <p:grpSp>
          <p:nvGrpSpPr>
            <p:cNvPr id="24586" name="Group 4"/>
            <p:cNvGrpSpPr>
              <a:grpSpLocks/>
            </p:cNvGrpSpPr>
            <p:nvPr/>
          </p:nvGrpSpPr>
          <p:grpSpPr bwMode="auto">
            <a:xfrm>
              <a:off x="3482752" y="1874168"/>
              <a:ext cx="414338" cy="158750"/>
              <a:chOff x="765" y="1200"/>
              <a:chExt cx="291" cy="144"/>
            </a:xfrm>
          </p:grpSpPr>
          <p:sp>
            <p:nvSpPr>
              <p:cNvPr id="24590" name="Line 5"/>
              <p:cNvSpPr>
                <a:spLocks noChangeShapeType="1"/>
              </p:cNvSpPr>
              <p:nvPr/>
            </p:nvSpPr>
            <p:spPr bwMode="auto">
              <a:xfrm>
                <a:off x="768" y="1248"/>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6"/>
              <p:cNvSpPr>
                <a:spLocks noChangeShapeType="1"/>
              </p:cNvSpPr>
              <p:nvPr/>
            </p:nvSpPr>
            <p:spPr bwMode="auto">
              <a:xfrm flipH="1" flipV="1">
                <a:off x="960" y="1200"/>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92" name="Group 7"/>
              <p:cNvGrpSpPr>
                <a:grpSpLocks/>
              </p:cNvGrpSpPr>
              <p:nvPr/>
            </p:nvGrpSpPr>
            <p:grpSpPr bwMode="auto">
              <a:xfrm rot="10800000">
                <a:off x="765" y="1296"/>
                <a:ext cx="288" cy="48"/>
                <a:chOff x="864" y="1296"/>
                <a:chExt cx="288" cy="48"/>
              </a:xfrm>
            </p:grpSpPr>
            <p:sp>
              <p:nvSpPr>
                <p:cNvPr id="24593" name="Line 8"/>
                <p:cNvSpPr>
                  <a:spLocks noChangeShapeType="1"/>
                </p:cNvSpPr>
                <p:nvPr/>
              </p:nvSpPr>
              <p:spPr bwMode="auto">
                <a:xfrm>
                  <a:off x="864" y="1344"/>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9"/>
                <p:cNvSpPr>
                  <a:spLocks noChangeShapeType="1"/>
                </p:cNvSpPr>
                <p:nvPr/>
              </p:nvSpPr>
              <p:spPr bwMode="auto">
                <a:xfrm flipH="1" flipV="1">
                  <a:off x="1056" y="1296"/>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587" name="Line 10"/>
            <p:cNvSpPr>
              <a:spLocks noChangeShapeType="1"/>
            </p:cNvSpPr>
            <p:nvPr/>
          </p:nvSpPr>
          <p:spPr bwMode="auto">
            <a:xfrm>
              <a:off x="4625752" y="1950368"/>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10"/>
            <p:cNvSpPr>
              <a:spLocks noChangeShapeType="1"/>
            </p:cNvSpPr>
            <p:nvPr/>
          </p:nvSpPr>
          <p:spPr bwMode="auto">
            <a:xfrm flipH="1">
              <a:off x="4604792" y="2042815"/>
              <a:ext cx="3600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9" name="Szövegdoboz 14"/>
            <p:cNvSpPr txBox="1">
              <a:spLocks noChangeArrowheads="1"/>
            </p:cNvSpPr>
            <p:nvPr/>
          </p:nvSpPr>
          <p:spPr bwMode="auto">
            <a:xfrm>
              <a:off x="4604792" y="2042815"/>
              <a:ext cx="521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a:t>k</a:t>
              </a:r>
              <a:r>
                <a:rPr lang="hu-HU" sz="2400" baseline="-25000"/>
                <a:t>-2</a:t>
              </a:r>
            </a:p>
          </p:txBody>
        </p:sp>
      </p:grpSp>
      <p:sp>
        <p:nvSpPr>
          <p:cNvPr id="24580" name="Szövegdoboz 15"/>
          <p:cNvSpPr txBox="1">
            <a:spLocks noChangeArrowheads="1"/>
          </p:cNvSpPr>
          <p:nvPr/>
        </p:nvSpPr>
        <p:spPr bwMode="auto">
          <a:xfrm flipH="1">
            <a:off x="323850" y="2708275"/>
            <a:ext cx="79200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t>+ feltétel: kvázi steady-state állapot</a:t>
            </a:r>
          </a:p>
          <a:p>
            <a:pPr eaLnBrk="1" hangingPunct="1">
              <a:spcBef>
                <a:spcPct val="0"/>
              </a:spcBef>
              <a:buFontTx/>
              <a:buNone/>
            </a:pPr>
            <a:r>
              <a:rPr lang="hu-HU" sz="1800" b="1"/>
              <a:t>Rövid felfutási  szakasz után az [ES]</a:t>
            </a:r>
            <a:r>
              <a:rPr lang="hu-HU" sz="2000" b="1"/>
              <a:t> </a:t>
            </a:r>
            <a:r>
              <a:rPr lang="hu-HU" sz="1800" b="1"/>
              <a:t>mennyisége kevéssé változik.</a:t>
            </a:r>
          </a:p>
          <a:p>
            <a:pPr eaLnBrk="1" hangingPunct="1">
              <a:spcBef>
                <a:spcPct val="0"/>
              </a:spcBef>
              <a:buFontTx/>
              <a:buNone/>
            </a:pPr>
            <a:r>
              <a:rPr lang="hu-HU" sz="1800" b="1"/>
              <a:t>d[ES]/dt ~=0 </a:t>
            </a: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229225"/>
            <a:ext cx="2808287" cy="1295400"/>
          </a:xfrm>
          <a:prstGeom prst="rect">
            <a:avLst/>
          </a:prstGeom>
          <a:solidFill>
            <a:schemeClr val="accent1"/>
          </a:solidFill>
          <a:ln w="38100">
            <a:solidFill>
              <a:srgbClr val="FF0000"/>
            </a:solidFill>
            <a:miter lim="800000"/>
            <a:headEnd/>
            <a:tailEnd/>
          </a:ln>
        </p:spPr>
      </p:pic>
      <p:sp>
        <p:nvSpPr>
          <p:cNvPr id="24582" name="Téglalap 19"/>
          <p:cNvSpPr>
            <a:spLocks noChangeArrowheads="1"/>
          </p:cNvSpPr>
          <p:nvPr/>
        </p:nvSpPr>
        <p:spPr bwMode="auto">
          <a:xfrm>
            <a:off x="539750" y="4149725"/>
            <a:ext cx="2879725" cy="460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a:t>K</a:t>
            </a:r>
            <a:r>
              <a:rPr lang="en-US" sz="2400" b="1" baseline="-25000"/>
              <a:t>M</a:t>
            </a:r>
            <a:r>
              <a:rPr lang="en-US" sz="2400" b="1"/>
              <a:t> = (k</a:t>
            </a:r>
            <a:r>
              <a:rPr lang="en-US" sz="2400" b="1" baseline="-25000"/>
              <a:t>–1</a:t>
            </a:r>
            <a:r>
              <a:rPr lang="en-US" sz="2400" b="1"/>
              <a:t>+ k</a:t>
            </a:r>
            <a:r>
              <a:rPr lang="en-US" sz="2400" b="1" baseline="-25000"/>
              <a:t>2</a:t>
            </a:r>
            <a:r>
              <a:rPr lang="en-US" sz="2400" b="1"/>
              <a:t>)/k</a:t>
            </a:r>
            <a:r>
              <a:rPr lang="en-US" sz="2400" b="1" baseline="-25000"/>
              <a:t>1</a:t>
            </a:r>
            <a:endParaRPr lang="en-US" sz="2400" b="1" noProof="1"/>
          </a:p>
        </p:txBody>
      </p:sp>
      <p:pic>
        <p:nvPicPr>
          <p:cNvPr id="245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616325"/>
            <a:ext cx="4140200" cy="3125788"/>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24584" name="Dia számának helye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025878-8005-4BF9-9634-F655B0B35C29}" type="slidenum">
              <a:rPr lang="hu-HU" smtClean="0"/>
              <a:pPr>
                <a:spcBef>
                  <a:spcPct val="0"/>
                </a:spcBef>
                <a:buFontTx/>
                <a:buNone/>
              </a:pPr>
              <a:t>20</a:t>
            </a:fld>
            <a:endParaRPr 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zövegdoboz 1"/>
          <p:cNvSpPr txBox="1">
            <a:spLocks noChangeArrowheads="1"/>
          </p:cNvSpPr>
          <p:nvPr/>
        </p:nvSpPr>
        <p:spPr bwMode="auto">
          <a:xfrm>
            <a:off x="468313" y="333375"/>
            <a:ext cx="6764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Kinetikai paraméterek jelentése  I.</a:t>
            </a:r>
          </a:p>
        </p:txBody>
      </p:sp>
      <p:sp>
        <p:nvSpPr>
          <p:cNvPr id="25603" name="Szövegdoboz 2"/>
          <p:cNvSpPr txBox="1">
            <a:spLocks noChangeArrowheads="1"/>
          </p:cNvSpPr>
          <p:nvPr/>
        </p:nvSpPr>
        <p:spPr bwMode="auto">
          <a:xfrm>
            <a:off x="250825" y="981075"/>
            <a:ext cx="828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hu-HU" sz="2000" b="1"/>
              <a:t>V</a:t>
            </a:r>
            <a:r>
              <a:rPr lang="hu-HU" sz="2000" b="1" baseline="-25000"/>
              <a:t>max</a:t>
            </a:r>
            <a:r>
              <a:rPr lang="hu-HU" sz="2000" b="1"/>
              <a:t>: maximális reakciósebesség</a:t>
            </a:r>
            <a:r>
              <a:rPr lang="hu-HU" sz="1800"/>
              <a:t>, amikor minden enzim aktív hely telített</a:t>
            </a:r>
          </a:p>
          <a:p>
            <a:pPr eaLnBrk="1" hangingPunct="1">
              <a:lnSpc>
                <a:spcPct val="150000"/>
              </a:lnSpc>
              <a:spcBef>
                <a:spcPct val="0"/>
              </a:spcBef>
              <a:buFontTx/>
              <a:buNone/>
            </a:pPr>
            <a:r>
              <a:rPr lang="hu-HU" sz="1800"/>
              <a:t>	 V  -&gt; V</a:t>
            </a:r>
            <a:r>
              <a:rPr lang="hu-HU" sz="1800" baseline="-25000"/>
              <a:t>max </a:t>
            </a:r>
            <a:r>
              <a:rPr lang="hu-HU" sz="1800"/>
              <a:t>   [S] -&gt; </a:t>
            </a:r>
            <a:r>
              <a:rPr lang="hu-HU" sz="1800">
                <a:cs typeface="Arial" panose="020B0604020202020204" pitchFamily="34" charset="0"/>
              </a:rPr>
              <a:t>∞</a:t>
            </a:r>
          </a:p>
          <a:p>
            <a:pPr eaLnBrk="1" hangingPunct="1">
              <a:lnSpc>
                <a:spcPct val="150000"/>
              </a:lnSpc>
              <a:spcBef>
                <a:spcPct val="0"/>
              </a:spcBef>
              <a:buFontTx/>
              <a:buNone/>
            </a:pPr>
            <a:r>
              <a:rPr lang="hu-HU" sz="1800">
                <a:cs typeface="Arial" panose="020B0604020202020204" pitchFamily="34" charset="0"/>
              </a:rPr>
              <a:t>	</a:t>
            </a:r>
            <a:r>
              <a:rPr lang="hu-HU" sz="1800"/>
              <a:t> [V</a:t>
            </a:r>
            <a:r>
              <a:rPr lang="hu-HU" sz="1800" baseline="-25000"/>
              <a:t>max</a:t>
            </a:r>
            <a:r>
              <a:rPr lang="hu-HU" sz="1800"/>
              <a:t>]</a:t>
            </a:r>
            <a:r>
              <a:rPr lang="hu-HU" sz="1800">
                <a:cs typeface="Arial" panose="020B0604020202020204" pitchFamily="34" charset="0"/>
              </a:rPr>
              <a:t>=M</a:t>
            </a:r>
            <a:r>
              <a:rPr lang="hu-HU" sz="1800" baseline="30000">
                <a:cs typeface="Arial" panose="020B0604020202020204" pitchFamily="34" charset="0"/>
              </a:rPr>
              <a:t>-1*</a:t>
            </a:r>
            <a:r>
              <a:rPr lang="hu-HU" sz="1800">
                <a:cs typeface="Arial" panose="020B0604020202020204" pitchFamily="34" charset="0"/>
              </a:rPr>
              <a:t>s</a:t>
            </a:r>
            <a:r>
              <a:rPr lang="hu-HU" sz="1800" baseline="30000">
                <a:cs typeface="Arial" panose="020B0604020202020204" pitchFamily="34" charset="0"/>
              </a:rPr>
              <a:t>-1</a:t>
            </a:r>
            <a:r>
              <a:rPr lang="hu-HU" sz="1800">
                <a:cs typeface="Arial" panose="020B0604020202020204" pitchFamily="34" charset="0"/>
              </a:rPr>
              <a:t> enzim koncentráció függés</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357563"/>
            <a:ext cx="3167063" cy="2890837"/>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25605" name="Téglalap 8"/>
          <p:cNvSpPr>
            <a:spLocks noChangeArrowheads="1"/>
          </p:cNvSpPr>
          <p:nvPr/>
        </p:nvSpPr>
        <p:spPr bwMode="auto">
          <a:xfrm>
            <a:off x="323850" y="2339975"/>
            <a:ext cx="76327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hu-HU" sz="2000" b="1" dirty="0" err="1">
                <a:cs typeface="Arial" panose="020B0604020202020204" pitchFamily="34" charset="0"/>
              </a:rPr>
              <a:t>k</a:t>
            </a:r>
            <a:r>
              <a:rPr lang="hu-HU" sz="2000" b="1" baseline="-25000" dirty="0" err="1">
                <a:cs typeface="Arial" panose="020B0604020202020204" pitchFamily="34" charset="0"/>
              </a:rPr>
              <a:t>cat</a:t>
            </a:r>
            <a:r>
              <a:rPr lang="hu-HU" sz="2000" dirty="0">
                <a:cs typeface="Arial" panose="020B0604020202020204" pitchFamily="34" charset="0"/>
              </a:rPr>
              <a:t>= </a:t>
            </a:r>
            <a:r>
              <a:rPr lang="hu-HU" sz="2000" dirty="0" err="1">
                <a:cs typeface="Arial" panose="020B0604020202020204" pitchFamily="34" charset="0"/>
              </a:rPr>
              <a:t>V</a:t>
            </a:r>
            <a:r>
              <a:rPr lang="hu-HU" sz="2000" baseline="-25000" dirty="0" err="1">
                <a:cs typeface="Arial" panose="020B0604020202020204" pitchFamily="34" charset="0"/>
              </a:rPr>
              <a:t>max</a:t>
            </a:r>
            <a:r>
              <a:rPr lang="hu-HU" sz="2000" dirty="0">
                <a:cs typeface="Arial" panose="020B0604020202020204" pitchFamily="34" charset="0"/>
              </a:rPr>
              <a:t>/E</a:t>
            </a:r>
            <a:r>
              <a:rPr lang="hu-HU" sz="2000" baseline="-25000" dirty="0">
                <a:cs typeface="Arial" panose="020B0604020202020204" pitchFamily="34" charset="0"/>
              </a:rPr>
              <a:t>0</a:t>
            </a:r>
            <a:r>
              <a:rPr lang="hu-HU" sz="2000" dirty="0">
                <a:cs typeface="Arial" panose="020B0604020202020204" pitchFamily="34" charset="0"/>
              </a:rPr>
              <a:t>  </a:t>
            </a:r>
            <a:r>
              <a:rPr lang="hu-HU" sz="2000" b="1" dirty="0">
                <a:cs typeface="Arial" panose="020B0604020202020204" pitchFamily="34" charset="0"/>
              </a:rPr>
              <a:t>katalitikus állandó/átviteli szám </a:t>
            </a:r>
            <a:r>
              <a:rPr lang="hu-HU" sz="1800" dirty="0">
                <a:cs typeface="Arial" panose="020B0604020202020204" pitchFamily="34" charset="0"/>
              </a:rPr>
              <a:t>(</a:t>
            </a:r>
            <a:r>
              <a:rPr lang="hu-HU" sz="1800" i="1" dirty="0" err="1">
                <a:cs typeface="Arial" panose="020B0604020202020204" pitchFamily="34" charset="0"/>
              </a:rPr>
              <a:t>turnover</a:t>
            </a:r>
            <a:r>
              <a:rPr lang="hu-HU" sz="1800" i="1" dirty="0">
                <a:cs typeface="Arial" panose="020B0604020202020204" pitchFamily="34" charset="0"/>
              </a:rPr>
              <a:t> </a:t>
            </a:r>
            <a:r>
              <a:rPr lang="hu-HU" sz="1800" i="1" dirty="0" err="1">
                <a:cs typeface="Arial" panose="020B0604020202020204" pitchFamily="34" charset="0"/>
              </a:rPr>
              <a:t>number</a:t>
            </a:r>
            <a:r>
              <a:rPr lang="hu-HU" sz="1800" dirty="0">
                <a:cs typeface="Arial" panose="020B0604020202020204" pitchFamily="34" charset="0"/>
              </a:rPr>
              <a:t>)</a:t>
            </a:r>
          </a:p>
          <a:p>
            <a:pPr eaLnBrk="1" hangingPunct="1">
              <a:lnSpc>
                <a:spcPct val="150000"/>
              </a:lnSpc>
              <a:spcBef>
                <a:spcPct val="0"/>
              </a:spcBef>
              <a:buFontTx/>
              <a:buNone/>
            </a:pPr>
            <a:r>
              <a:rPr lang="hu-HU" sz="1800" dirty="0">
                <a:cs typeface="Arial" panose="020B0604020202020204" pitchFamily="34" charset="0"/>
              </a:rPr>
              <a:t>	egy enzim molekula által adott időegység alatt </a:t>
            </a:r>
          </a:p>
          <a:p>
            <a:pPr eaLnBrk="1" hangingPunct="1">
              <a:lnSpc>
                <a:spcPct val="150000"/>
              </a:lnSpc>
              <a:spcBef>
                <a:spcPct val="0"/>
              </a:spcBef>
              <a:buFontTx/>
              <a:buNone/>
            </a:pPr>
            <a:r>
              <a:rPr lang="hu-HU" sz="1800" dirty="0">
                <a:cs typeface="Arial" panose="020B0604020202020204" pitchFamily="34" charset="0"/>
              </a:rPr>
              <a:t>              átalakított </a:t>
            </a:r>
            <a:r>
              <a:rPr lang="hu-HU" sz="1800" dirty="0" err="1">
                <a:cs typeface="Arial" panose="020B0604020202020204" pitchFamily="34" charset="0"/>
              </a:rPr>
              <a:t>szubsztrátmolekulák</a:t>
            </a:r>
            <a:r>
              <a:rPr lang="hu-HU" sz="1800" dirty="0">
                <a:cs typeface="Arial" panose="020B0604020202020204" pitchFamily="34" charset="0"/>
              </a:rPr>
              <a:t> száma.</a:t>
            </a:r>
          </a:p>
          <a:p>
            <a:pPr eaLnBrk="1" hangingPunct="1">
              <a:lnSpc>
                <a:spcPct val="150000"/>
              </a:lnSpc>
              <a:spcBef>
                <a:spcPct val="0"/>
              </a:spcBef>
              <a:buFontTx/>
              <a:buNone/>
            </a:pPr>
            <a:r>
              <a:rPr lang="hu-HU" sz="1800" dirty="0">
                <a:cs typeface="Arial" panose="020B0604020202020204" pitchFamily="34" charset="0"/>
              </a:rPr>
              <a:t>[</a:t>
            </a:r>
            <a:r>
              <a:rPr lang="hu-HU" sz="1800" dirty="0" err="1">
                <a:cs typeface="Arial" panose="020B0604020202020204" pitchFamily="34" charset="0"/>
              </a:rPr>
              <a:t>k</a:t>
            </a:r>
            <a:r>
              <a:rPr lang="hu-HU" sz="1800" baseline="-25000" dirty="0" err="1">
                <a:cs typeface="Arial" panose="020B0604020202020204" pitchFamily="34" charset="0"/>
              </a:rPr>
              <a:t>cat</a:t>
            </a:r>
            <a:r>
              <a:rPr lang="hu-HU" sz="1800" dirty="0">
                <a:cs typeface="Arial" panose="020B0604020202020204" pitchFamily="34" charset="0"/>
              </a:rPr>
              <a:t>] = s</a:t>
            </a:r>
            <a:r>
              <a:rPr lang="hu-HU" sz="1800" baseline="30000" dirty="0">
                <a:cs typeface="Arial" panose="020B0604020202020204" pitchFamily="34" charset="0"/>
              </a:rPr>
              <a:t>-1 </a:t>
            </a:r>
            <a:r>
              <a:rPr lang="hu-HU" sz="1800" dirty="0">
                <a:cs typeface="Arial" panose="020B0604020202020204" pitchFamily="34" charset="0"/>
              </a:rPr>
              <a:t>   enzim koncentrációtól </a:t>
            </a:r>
          </a:p>
          <a:p>
            <a:pPr eaLnBrk="1" hangingPunct="1">
              <a:lnSpc>
                <a:spcPct val="150000"/>
              </a:lnSpc>
              <a:spcBef>
                <a:spcPct val="0"/>
              </a:spcBef>
              <a:buFontTx/>
              <a:buNone/>
            </a:pPr>
            <a:r>
              <a:rPr lang="hu-HU" sz="1800" dirty="0">
                <a:cs typeface="Arial" panose="020B0604020202020204" pitchFamily="34" charset="0"/>
              </a:rPr>
              <a:t>	független mennyiség</a:t>
            </a:r>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787900"/>
            <a:ext cx="3600450" cy="1660525"/>
          </a:xfrm>
          <a:prstGeom prst="rect">
            <a:avLst/>
          </a:prstGeom>
          <a:solidFill>
            <a:schemeClr val="accent1"/>
          </a:solidFill>
          <a:ln w="38100">
            <a:solidFill>
              <a:srgbClr val="FF0000"/>
            </a:solidFill>
            <a:miter lim="800000"/>
            <a:headEnd/>
            <a:tailEnd/>
          </a:ln>
        </p:spPr>
      </p:pic>
      <p:sp>
        <p:nvSpPr>
          <p:cNvPr id="25607" name="Dia számának hely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72E705-14EA-4B00-B104-00C8559F76C6}" type="slidenum">
              <a:rPr lang="hu-HU" smtClean="0"/>
              <a:pPr>
                <a:spcBef>
                  <a:spcPct val="0"/>
                </a:spcBef>
                <a:buFontTx/>
                <a:buNone/>
              </a:pPr>
              <a:t>21</a:t>
            </a:fld>
            <a:endParaRPr lang="hu-H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zövegdoboz 1"/>
          <p:cNvSpPr txBox="1">
            <a:spLocks noChangeArrowheads="1"/>
          </p:cNvSpPr>
          <p:nvPr/>
        </p:nvSpPr>
        <p:spPr bwMode="auto">
          <a:xfrm>
            <a:off x="430213" y="188913"/>
            <a:ext cx="6878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Kinetikai paraméterek jelentése  II.</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103813"/>
            <a:ext cx="3240088" cy="1493837"/>
          </a:xfrm>
          <a:prstGeom prst="rect">
            <a:avLst/>
          </a:prstGeom>
          <a:solidFill>
            <a:schemeClr val="accent1"/>
          </a:solidFill>
          <a:ln w="38100">
            <a:solidFill>
              <a:srgbClr val="FF0000"/>
            </a:solidFill>
            <a:miter lim="800000"/>
            <a:headEnd/>
            <a:tailEnd/>
          </a:ln>
        </p:spPr>
      </p:pic>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8" y="3343275"/>
            <a:ext cx="3249612" cy="296545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26629" name="Szövegdoboz 4"/>
          <p:cNvSpPr txBox="1">
            <a:spLocks noChangeArrowheads="1"/>
          </p:cNvSpPr>
          <p:nvPr/>
        </p:nvSpPr>
        <p:spPr bwMode="auto">
          <a:xfrm>
            <a:off x="323850" y="836613"/>
            <a:ext cx="78787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000" b="1"/>
              <a:t>K</a:t>
            </a:r>
            <a:r>
              <a:rPr lang="hu-HU" sz="2000" b="1" baseline="-25000"/>
              <a:t>M</a:t>
            </a:r>
            <a:r>
              <a:rPr lang="hu-HU" sz="2000" b="1"/>
              <a:t>: Michaelis állandó</a:t>
            </a:r>
          </a:p>
          <a:p>
            <a:pPr eaLnBrk="1" hangingPunct="1">
              <a:spcBef>
                <a:spcPct val="0"/>
              </a:spcBef>
              <a:buFontTx/>
              <a:buNone/>
            </a:pPr>
            <a:r>
              <a:rPr lang="hu-HU" sz="1800"/>
              <a:t>	 [K</a:t>
            </a:r>
            <a:r>
              <a:rPr lang="hu-HU" sz="1800" baseline="-25000"/>
              <a:t>M</a:t>
            </a:r>
            <a:r>
              <a:rPr lang="hu-HU" sz="1800"/>
              <a:t>] = M ; koncentráció dimenziójú mennyiség</a:t>
            </a:r>
          </a:p>
          <a:p>
            <a:pPr eaLnBrk="1" hangingPunct="1">
              <a:spcBef>
                <a:spcPct val="0"/>
              </a:spcBef>
              <a:buFontTx/>
              <a:buNone/>
            </a:pPr>
            <a:r>
              <a:rPr lang="hu-HU" sz="1800"/>
              <a:t>	az enzim affinitását mutatja a szubsztráthoz</a:t>
            </a:r>
          </a:p>
          <a:p>
            <a:pPr eaLnBrk="1" hangingPunct="1">
              <a:spcBef>
                <a:spcPct val="0"/>
              </a:spcBef>
              <a:buFontTx/>
              <a:buNone/>
            </a:pPr>
            <a:r>
              <a:rPr lang="hu-HU" sz="1800"/>
              <a:t>	K</a:t>
            </a:r>
            <a:r>
              <a:rPr lang="hu-HU" sz="1800" baseline="-25000"/>
              <a:t>M </a:t>
            </a:r>
            <a:r>
              <a:rPr lang="hu-HU" sz="1800"/>
              <a:t>a V</a:t>
            </a:r>
            <a:r>
              <a:rPr lang="hu-HU" sz="1800" baseline="-25000"/>
              <a:t>max</a:t>
            </a:r>
            <a:r>
              <a:rPr lang="hu-HU" sz="1800"/>
              <a:t>/2-hoz tartozó [S]</a:t>
            </a:r>
          </a:p>
          <a:p>
            <a:pPr eaLnBrk="1" hangingPunct="1">
              <a:spcBef>
                <a:spcPct val="0"/>
              </a:spcBef>
              <a:buFontTx/>
              <a:buNone/>
            </a:pPr>
            <a:r>
              <a:rPr lang="hu-HU" sz="1800"/>
              <a:t>Ha (</a:t>
            </a:r>
            <a:r>
              <a:rPr lang="hu-HU" sz="1800" b="1">
                <a:solidFill>
                  <a:srgbClr val="FF0000"/>
                </a:solidFill>
              </a:rPr>
              <a:t>!</a:t>
            </a:r>
            <a:r>
              <a:rPr lang="hu-HU" sz="1800"/>
              <a:t>) k</a:t>
            </a:r>
            <a:r>
              <a:rPr lang="hu-HU" sz="1800" baseline="-25000"/>
              <a:t>2</a:t>
            </a:r>
            <a:r>
              <a:rPr lang="hu-HU" sz="1800"/>
              <a:t>&lt;&lt;k</a:t>
            </a:r>
            <a:r>
              <a:rPr lang="hu-HU" sz="1800" baseline="-25000"/>
              <a:t>1</a:t>
            </a:r>
            <a:r>
              <a:rPr lang="hu-HU" sz="1800"/>
              <a:t>, K</a:t>
            </a:r>
            <a:r>
              <a:rPr lang="hu-HU" sz="1800" baseline="-25000"/>
              <a:t>M</a:t>
            </a:r>
            <a:r>
              <a:rPr lang="hu-HU" sz="1800"/>
              <a:t>~=K</a:t>
            </a:r>
            <a:r>
              <a:rPr lang="hu-HU" sz="1800" baseline="-25000"/>
              <a:t>s  </a:t>
            </a:r>
            <a:r>
              <a:rPr lang="hu-HU" sz="1800"/>
              <a:t>, ebben az esetben disszociációs állandóra jellemző- </a:t>
            </a:r>
            <a:endParaRPr lang="hu-HU" sz="1800" baseline="-25000"/>
          </a:p>
        </p:txBody>
      </p:sp>
      <p:sp>
        <p:nvSpPr>
          <p:cNvPr id="26630" name="Szövegdoboz 5"/>
          <p:cNvSpPr txBox="1">
            <a:spLocks noChangeArrowheads="1"/>
          </p:cNvSpPr>
          <p:nvPr/>
        </p:nvSpPr>
        <p:spPr bwMode="auto">
          <a:xfrm>
            <a:off x="323850" y="2401888"/>
            <a:ext cx="6737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000" b="1"/>
              <a:t> k</a:t>
            </a:r>
            <a:r>
              <a:rPr lang="hu-HU" sz="2000" b="1" baseline="-25000"/>
              <a:t>cat</a:t>
            </a:r>
            <a:r>
              <a:rPr lang="hu-HU" sz="2000" b="1"/>
              <a:t>/K</a:t>
            </a:r>
            <a:r>
              <a:rPr lang="hu-HU" sz="2000" b="1" baseline="-25000"/>
              <a:t>M</a:t>
            </a:r>
            <a:r>
              <a:rPr lang="hu-HU" sz="2000" b="1"/>
              <a:t>: katalitikus hatékonyság</a:t>
            </a:r>
          </a:p>
          <a:p>
            <a:pPr eaLnBrk="1" hangingPunct="1">
              <a:spcBef>
                <a:spcPct val="0"/>
              </a:spcBef>
              <a:buFontTx/>
              <a:buNone/>
            </a:pPr>
            <a:r>
              <a:rPr lang="hu-HU" sz="1800"/>
              <a:t>	 [k</a:t>
            </a:r>
            <a:r>
              <a:rPr lang="hu-HU" sz="1800" baseline="-25000"/>
              <a:t>cat</a:t>
            </a:r>
            <a:r>
              <a:rPr lang="hu-HU" sz="1800"/>
              <a:t>/K</a:t>
            </a:r>
            <a:r>
              <a:rPr lang="hu-HU" sz="1800" baseline="-25000"/>
              <a:t>M</a:t>
            </a:r>
            <a:r>
              <a:rPr lang="hu-HU" sz="1800"/>
              <a:t>] = M</a:t>
            </a:r>
            <a:r>
              <a:rPr lang="hu-HU" sz="1800" baseline="30000"/>
              <a:t>-1</a:t>
            </a:r>
            <a:r>
              <a:rPr lang="hu-HU" sz="1800"/>
              <a:t>*s</a:t>
            </a:r>
            <a:r>
              <a:rPr lang="hu-HU" sz="1800" baseline="30000"/>
              <a:t>-1</a:t>
            </a:r>
            <a:r>
              <a:rPr lang="hu-HU" sz="1800"/>
              <a:t> ; </a:t>
            </a:r>
          </a:p>
          <a:p>
            <a:pPr eaLnBrk="1" hangingPunct="1">
              <a:spcBef>
                <a:spcPct val="0"/>
              </a:spcBef>
              <a:buFontTx/>
              <a:buNone/>
            </a:pPr>
            <a:r>
              <a:rPr lang="hu-HU" sz="1800"/>
              <a:t>	az enzim szubsztrát felhasználási képességét mutatja</a:t>
            </a:r>
          </a:p>
        </p:txBody>
      </p:sp>
      <p:sp>
        <p:nvSpPr>
          <p:cNvPr id="26631" name="Dia számának hely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D02B01-54A6-4EA6-89CC-048168A52D44}" type="slidenum">
              <a:rPr lang="hu-HU" smtClean="0"/>
              <a:pPr>
                <a:spcBef>
                  <a:spcPct val="0"/>
                </a:spcBef>
                <a:buFontTx/>
                <a:buNone/>
              </a:pPr>
              <a:t>22</a:t>
            </a:fld>
            <a:endParaRPr lang="hu-HU"/>
          </a:p>
        </p:txBody>
      </p:sp>
      <p:pic>
        <p:nvPicPr>
          <p:cNvPr id="266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429000"/>
            <a:ext cx="26543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C938C5-03C9-4553-A06D-F861FBDF47A4}" type="slidenum">
              <a:rPr lang="hu-HU" smtClean="0"/>
              <a:pPr>
                <a:spcBef>
                  <a:spcPct val="0"/>
                </a:spcBef>
                <a:buFontTx/>
                <a:buNone/>
              </a:pPr>
              <a:t>23</a:t>
            </a:fld>
            <a:endParaRPr lang="hu-HU"/>
          </a:p>
        </p:txBody>
      </p:sp>
      <p:sp>
        <p:nvSpPr>
          <p:cNvPr id="27651" name="Rectangle 2"/>
          <p:cNvSpPr>
            <a:spLocks noGrp="1" noChangeArrowheads="1"/>
          </p:cNvSpPr>
          <p:nvPr>
            <p:ph type="body" idx="1"/>
          </p:nvPr>
        </p:nvSpPr>
        <p:spPr>
          <a:xfrm>
            <a:off x="457200" y="304800"/>
            <a:ext cx="8229600" cy="1325563"/>
          </a:xfrm>
        </p:spPr>
        <p:txBody>
          <a:bodyPr/>
          <a:lstStyle/>
          <a:p>
            <a:pPr eaLnBrk="1" hangingPunct="1">
              <a:lnSpc>
                <a:spcPct val="90000"/>
              </a:lnSpc>
              <a:buFontTx/>
              <a:buNone/>
            </a:pPr>
            <a:r>
              <a:rPr lang="en-US" sz="2800" b="1"/>
              <a:t>Kinetikai állandók meghatározása</a:t>
            </a:r>
            <a:r>
              <a:rPr lang="hu-HU" sz="2800" b="1"/>
              <a:t>:</a:t>
            </a:r>
            <a:endParaRPr lang="en-US" sz="2800" b="1"/>
          </a:p>
          <a:p>
            <a:pPr lvl="1" eaLnBrk="1" hangingPunct="1">
              <a:lnSpc>
                <a:spcPct val="90000"/>
              </a:lnSpc>
              <a:buFontTx/>
              <a:buNone/>
            </a:pPr>
            <a:r>
              <a:rPr lang="en-US" sz="2400" b="1"/>
              <a:t>kettős-reciprok (Lineweaver-Burk) ábrázolás</a:t>
            </a:r>
            <a:endParaRPr lang="en-US" sz="2400" b="1" noProof="1"/>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103687" cy="340995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14341" name="Szövegdoboz 4"/>
          <p:cNvSpPr txBox="1">
            <a:spLocks noChangeArrowheads="1"/>
          </p:cNvSpPr>
          <p:nvPr/>
        </p:nvSpPr>
        <p:spPr bwMode="auto">
          <a:xfrm>
            <a:off x="5292725" y="1700213"/>
            <a:ext cx="3240088" cy="147796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hu-HU" dirty="0"/>
              <a:t>(-)</a:t>
            </a:r>
          </a:p>
          <a:p>
            <a:pPr eaLnBrk="1" hangingPunct="1">
              <a:buFont typeface="Arial" pitchFamily="34" charset="0"/>
              <a:buChar char="•"/>
              <a:defRPr/>
            </a:pPr>
            <a:r>
              <a:rPr lang="hu-HU" b="1" dirty="0"/>
              <a:t>Adatpontok hibája nem lineáris</a:t>
            </a:r>
          </a:p>
          <a:p>
            <a:pPr eaLnBrk="1" hangingPunct="1">
              <a:buFont typeface="Arial" pitchFamily="34" charset="0"/>
              <a:buChar char="•"/>
              <a:defRPr/>
            </a:pPr>
            <a:r>
              <a:rPr lang="hu-HU" b="1" dirty="0"/>
              <a:t> nem </a:t>
            </a:r>
            <a:r>
              <a:rPr lang="hu-HU" b="1" dirty="0" err="1"/>
              <a:t>Michaelis-Menten</a:t>
            </a:r>
            <a:r>
              <a:rPr lang="hu-HU" b="1" dirty="0"/>
              <a:t> kinetika értelmezése</a:t>
            </a:r>
          </a:p>
        </p:txBody>
      </p:sp>
      <p:pic>
        <p:nvPicPr>
          <p:cNvPr id="27654" name="Picture 2" descr="https://encrypted-tbn1.gstatic.com/images?q=tbn:ANd9GcShsIMv0D5j8R3Aa6C1EUNRx7NpFuGn6djdQsbBZ0LVWcrj6JXE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357563"/>
            <a:ext cx="41338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zövegdoboz 8"/>
          <p:cNvSpPr txBox="1"/>
          <p:nvPr/>
        </p:nvSpPr>
        <p:spPr>
          <a:xfrm>
            <a:off x="539750" y="5445125"/>
            <a:ext cx="3941763" cy="92392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hangingPunct="1">
              <a:defRPr/>
            </a:pPr>
            <a:r>
              <a:rPr lang="hu-HU" dirty="0"/>
              <a:t>(+)</a:t>
            </a:r>
          </a:p>
          <a:p>
            <a:pPr eaLnBrk="1" hangingPunct="1">
              <a:defRPr/>
            </a:pPr>
            <a:r>
              <a:rPr lang="hu-HU" b="1" dirty="0"/>
              <a:t>Egyszerű, átlátható,</a:t>
            </a:r>
          </a:p>
          <a:p>
            <a:pPr eaLnBrk="1" hangingPunct="1">
              <a:defRPr/>
            </a:pPr>
            <a:r>
              <a:rPr lang="hu-HU" b="1" dirty="0"/>
              <a:t>Könnyen számítható paraméterek</a:t>
            </a:r>
            <a:r>
              <a:rPr lang="hu-HU" dirty="0"/>
              <a:t>.</a:t>
            </a:r>
          </a:p>
        </p:txBody>
      </p:sp>
      <p:sp>
        <p:nvSpPr>
          <p:cNvPr id="27656" name="Szövegdoboz 13"/>
          <p:cNvSpPr txBox="1">
            <a:spLocks noChangeArrowheads="1"/>
          </p:cNvSpPr>
          <p:nvPr/>
        </p:nvSpPr>
        <p:spPr bwMode="auto">
          <a:xfrm>
            <a:off x="4643438" y="5805488"/>
            <a:ext cx="4459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A reciprok ábrázolás felnagyítja a hibát</a:t>
            </a:r>
          </a:p>
        </p:txBody>
      </p:sp>
      <p:cxnSp>
        <p:nvCxnSpPr>
          <p:cNvPr id="15" name="Egyenes összekötő nyíllal 14"/>
          <p:cNvCxnSpPr/>
          <p:nvPr/>
        </p:nvCxnSpPr>
        <p:spPr>
          <a:xfrm flipV="1">
            <a:off x="7740650" y="4435475"/>
            <a:ext cx="0" cy="9366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flipH="1">
            <a:off x="7812088" y="3787775"/>
            <a:ext cx="7937"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a:xfrm>
            <a:off x="7740650" y="4003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7740650" y="37877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a:off x="5795963" y="3357563"/>
            <a:ext cx="71437" cy="1008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zövegdoboz 1"/>
          <p:cNvSpPr txBox="1">
            <a:spLocks noChangeArrowheads="1"/>
          </p:cNvSpPr>
          <p:nvPr/>
        </p:nvSpPr>
        <p:spPr bwMode="auto">
          <a:xfrm>
            <a:off x="0" y="260350"/>
            <a:ext cx="906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800" b="1"/>
              <a:t>Hibanövekedés kikerülése: Eadie-Hofstee ábrázolás</a:t>
            </a:r>
          </a:p>
        </p:txBody>
      </p:sp>
      <p:pic>
        <p:nvPicPr>
          <p:cNvPr id="28675" name="Picture 5" descr="http://chemwiki.ucdavis.edu/@api/deki/files/3009/=Eadie%20Hofstee%20Pl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836613"/>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zövegdoboz 1"/>
          <p:cNvSpPr txBox="1">
            <a:spLocks noChangeArrowheads="1"/>
          </p:cNvSpPr>
          <p:nvPr/>
        </p:nvSpPr>
        <p:spPr bwMode="auto">
          <a:xfrm>
            <a:off x="323850" y="2979738"/>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800" b="1"/>
              <a:t>Megbízható kinetikai paraméterek nyerése:</a:t>
            </a:r>
          </a:p>
          <a:p>
            <a:pPr eaLnBrk="1" hangingPunct="1">
              <a:spcBef>
                <a:spcPct val="0"/>
              </a:spcBef>
              <a:buFontTx/>
              <a:buNone/>
            </a:pPr>
            <a:r>
              <a:rPr lang="hu-HU" sz="2800" b="1"/>
              <a:t>v/[S] görbe regressziós függvénnyel illesztése</a:t>
            </a:r>
          </a:p>
        </p:txBody>
      </p:sp>
      <p:graphicFrame>
        <p:nvGraphicFramePr>
          <p:cNvPr id="28677" name="Object 5"/>
          <p:cNvGraphicFramePr>
            <a:graphicFrameLocks noChangeAspect="1"/>
          </p:cNvGraphicFramePr>
          <p:nvPr/>
        </p:nvGraphicFramePr>
        <p:xfrm>
          <a:off x="2411413" y="3956050"/>
          <a:ext cx="4154487" cy="2901950"/>
        </p:xfrm>
        <a:graphic>
          <a:graphicData uri="http://schemas.openxmlformats.org/presentationml/2006/ole">
            <mc:AlternateContent xmlns:mc="http://schemas.openxmlformats.org/markup-compatibility/2006">
              <mc:Choice xmlns:v="urn:schemas-microsoft-com:vml" Requires="v">
                <p:oleObj spid="_x0000_s28721" name="Graph" r:id="rId5" imgW="4153814" imgH="2901696" progId="Origin50.Graph">
                  <p:embed/>
                </p:oleObj>
              </mc:Choice>
              <mc:Fallback>
                <p:oleObj name="Graph" r:id="rId5" imgW="4153814" imgH="2901696" progId="Origin50.Grap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956050"/>
                        <a:ext cx="415448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384E52-63FE-4837-AE71-DF97BBAB472E}" type="slidenum">
              <a:rPr lang="hu-HU" smtClean="0"/>
              <a:pPr>
                <a:spcBef>
                  <a:spcPct val="0"/>
                </a:spcBef>
                <a:buFontTx/>
                <a:buNone/>
              </a:pPr>
              <a:t>24</a:t>
            </a:fld>
            <a:endParaRPr lang="hu-HU"/>
          </a:p>
        </p:txBody>
      </p:sp>
      <p:sp>
        <p:nvSpPr>
          <p:cNvPr id="2" name="TextBox 1"/>
          <p:cNvSpPr txBox="1"/>
          <p:nvPr/>
        </p:nvSpPr>
        <p:spPr>
          <a:xfrm>
            <a:off x="3675613" y="2662849"/>
            <a:ext cx="813043" cy="369332"/>
          </a:xfrm>
          <a:prstGeom prst="rect">
            <a:avLst/>
          </a:prstGeom>
          <a:solidFill>
            <a:schemeClr val="bg1"/>
          </a:solidFill>
        </p:spPr>
        <p:txBody>
          <a:bodyPr wrap="none" rtlCol="0">
            <a:spAutoFit/>
          </a:bodyPr>
          <a:lstStyle/>
          <a:p>
            <a:r>
              <a:rPr lang="en-US" dirty="0"/>
              <a:t>V / [S]</a:t>
            </a:r>
          </a:p>
        </p:txBody>
      </p:sp>
      <p:sp>
        <p:nvSpPr>
          <p:cNvPr id="3" name="TextBox 2"/>
          <p:cNvSpPr txBox="1"/>
          <p:nvPr/>
        </p:nvSpPr>
        <p:spPr>
          <a:xfrm>
            <a:off x="3769228" y="2761625"/>
            <a:ext cx="312906" cy="369332"/>
          </a:xfrm>
          <a:prstGeom prst="rect">
            <a:avLst/>
          </a:prstGeom>
          <a:noFill/>
        </p:spPr>
        <p:txBody>
          <a:bodyPr wrap="none" rtlCol="0">
            <a:spAutoFit/>
          </a:bodyPr>
          <a:lstStyle/>
          <a:p>
            <a:r>
              <a:rPr lang="en-US" dirty="0"/>
              <a: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968900-7F66-42AF-A3C3-14F61AFB0240}" type="slidenum">
              <a:rPr lang="hu-HU" smtClean="0"/>
              <a:pPr>
                <a:spcBef>
                  <a:spcPct val="0"/>
                </a:spcBef>
                <a:buFontTx/>
                <a:buNone/>
              </a:pPr>
              <a:t>25</a:t>
            </a:fld>
            <a:endParaRPr lang="hu-HU"/>
          </a:p>
        </p:txBody>
      </p:sp>
      <p:sp>
        <p:nvSpPr>
          <p:cNvPr id="30723" name="Rectangle 2"/>
          <p:cNvSpPr>
            <a:spLocks noGrp="1" noChangeArrowheads="1"/>
          </p:cNvSpPr>
          <p:nvPr>
            <p:ph type="body" idx="1"/>
          </p:nvPr>
        </p:nvSpPr>
        <p:spPr>
          <a:xfrm>
            <a:off x="304800" y="304800"/>
            <a:ext cx="8229600" cy="5562600"/>
          </a:xfrm>
        </p:spPr>
        <p:txBody>
          <a:bodyPr/>
          <a:lstStyle/>
          <a:p>
            <a:pPr algn="ctr" eaLnBrk="1" hangingPunct="1">
              <a:buFontTx/>
              <a:buNone/>
            </a:pPr>
            <a:r>
              <a:rPr lang="en-US" sz="3600" b="1">
                <a:solidFill>
                  <a:srgbClr val="0000FF"/>
                </a:solidFill>
              </a:rPr>
              <a:t>ENZIMGÁTLÁSOK</a:t>
            </a:r>
          </a:p>
          <a:p>
            <a:pPr eaLnBrk="1" hangingPunct="1">
              <a:spcBef>
                <a:spcPct val="70000"/>
              </a:spcBef>
              <a:buFontTx/>
              <a:buNone/>
            </a:pPr>
            <a:endParaRPr lang="en-US" sz="2800">
              <a:solidFill>
                <a:srgbClr val="0000FF"/>
              </a:solidFill>
            </a:endParaRPr>
          </a:p>
          <a:p>
            <a:pPr eaLnBrk="1" hangingPunct="1">
              <a:spcBef>
                <a:spcPct val="70000"/>
              </a:spcBef>
            </a:pPr>
            <a:r>
              <a:rPr lang="en-US" sz="2800" b="1"/>
              <a:t>reverzibilis</a:t>
            </a:r>
          </a:p>
          <a:p>
            <a:pPr lvl="1" eaLnBrk="1" hangingPunct="1">
              <a:spcBef>
                <a:spcPct val="50000"/>
              </a:spcBef>
            </a:pPr>
            <a:r>
              <a:rPr lang="en-US" sz="2400" b="1"/>
              <a:t>kompetitív</a:t>
            </a:r>
          </a:p>
          <a:p>
            <a:pPr lvl="2" eaLnBrk="1" hangingPunct="1">
              <a:spcBef>
                <a:spcPct val="50000"/>
              </a:spcBef>
            </a:pPr>
            <a:r>
              <a:rPr lang="en-US" sz="2000"/>
              <a:t>ES v. EI</a:t>
            </a:r>
          </a:p>
          <a:p>
            <a:pPr lvl="1" eaLnBrk="1" hangingPunct="1">
              <a:spcBef>
                <a:spcPct val="50000"/>
              </a:spcBef>
            </a:pPr>
            <a:r>
              <a:rPr lang="en-US" sz="2400" b="1"/>
              <a:t>nem kompetitív</a:t>
            </a:r>
          </a:p>
          <a:p>
            <a:pPr lvl="2" eaLnBrk="1" hangingPunct="1">
              <a:spcBef>
                <a:spcPct val="50000"/>
              </a:spcBef>
            </a:pPr>
            <a:r>
              <a:rPr lang="en-US" sz="2000"/>
              <a:t>ESI</a:t>
            </a:r>
          </a:p>
          <a:p>
            <a:pPr lvl="1" eaLnBrk="1" hangingPunct="1">
              <a:spcBef>
                <a:spcPct val="50000"/>
              </a:spcBef>
            </a:pPr>
            <a:r>
              <a:rPr lang="en-US" sz="2400" b="1"/>
              <a:t>kevert </a:t>
            </a:r>
            <a:r>
              <a:rPr lang="en-US" sz="2000" b="1"/>
              <a:t>(“is-is”)</a:t>
            </a:r>
            <a:endParaRPr lang="hu-HU" sz="2000" b="1"/>
          </a:p>
          <a:p>
            <a:pPr lvl="1" eaLnBrk="1" hangingPunct="1">
              <a:spcBef>
                <a:spcPct val="50000"/>
              </a:spcBef>
            </a:pPr>
            <a:r>
              <a:rPr lang="hu-HU" sz="2400" b="1" noProof="1"/>
              <a:t>unkompetitív</a:t>
            </a:r>
          </a:p>
        </p:txBody>
      </p:sp>
      <p:grpSp>
        <p:nvGrpSpPr>
          <p:cNvPr id="30724" name="Group 3"/>
          <p:cNvGrpSpPr>
            <a:grpSpLocks/>
          </p:cNvGrpSpPr>
          <p:nvPr/>
        </p:nvGrpSpPr>
        <p:grpSpPr bwMode="auto">
          <a:xfrm>
            <a:off x="3429000" y="1143000"/>
            <a:ext cx="4959350" cy="4878388"/>
            <a:chOff x="2160" y="672"/>
            <a:chExt cx="3332" cy="3456"/>
          </a:xfrm>
        </p:grpSpPr>
        <p:pic>
          <p:nvPicPr>
            <p:cNvPr id="307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672"/>
              <a:ext cx="3332" cy="3456"/>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30726" name="Text Box 5"/>
            <p:cNvSpPr txBox="1">
              <a:spLocks noChangeArrowheads="1"/>
            </p:cNvSpPr>
            <p:nvPr/>
          </p:nvSpPr>
          <p:spPr bwMode="auto">
            <a:xfrm>
              <a:off x="3801" y="690"/>
              <a:ext cx="1062"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a:t>kompetitív inhibitor</a:t>
              </a:r>
              <a:endParaRPr lang="en-US" sz="2400" noProof="1"/>
            </a:p>
          </p:txBody>
        </p:sp>
        <p:sp>
          <p:nvSpPr>
            <p:cNvPr id="30727" name="Text Box 6"/>
            <p:cNvSpPr txBox="1">
              <a:spLocks noChangeArrowheads="1"/>
            </p:cNvSpPr>
            <p:nvPr/>
          </p:nvSpPr>
          <p:spPr bwMode="auto">
            <a:xfrm>
              <a:off x="2247" y="807"/>
              <a:ext cx="1116"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a:t>szubs</a:t>
              </a:r>
              <a:r>
                <a:rPr lang="hu-HU" sz="2400"/>
                <a:t>z</a:t>
              </a:r>
              <a:r>
                <a:rPr lang="en-US" sz="2400"/>
                <a:t>trát</a:t>
              </a:r>
              <a:endParaRPr lang="en-US" sz="2400" noProof="1"/>
            </a:p>
          </p:txBody>
        </p:sp>
        <p:sp>
          <p:nvSpPr>
            <p:cNvPr id="30728" name="Text Box 7"/>
            <p:cNvSpPr txBox="1">
              <a:spLocks noChangeArrowheads="1"/>
            </p:cNvSpPr>
            <p:nvPr/>
          </p:nvSpPr>
          <p:spPr bwMode="auto">
            <a:xfrm>
              <a:off x="2274" y="2701"/>
              <a:ext cx="1440"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a:t>nem-kompetitív inhibitor</a:t>
              </a:r>
              <a:endParaRPr lang="en-US" sz="2400" noProof="1"/>
            </a:p>
          </p:txBody>
        </p:sp>
        <p:sp>
          <p:nvSpPr>
            <p:cNvPr id="30729" name="Text Box 8"/>
            <p:cNvSpPr txBox="1">
              <a:spLocks noChangeArrowheads="1"/>
            </p:cNvSpPr>
            <p:nvPr/>
          </p:nvSpPr>
          <p:spPr bwMode="auto">
            <a:xfrm>
              <a:off x="3264" y="2496"/>
              <a:ext cx="1212"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a:t>szubs</a:t>
              </a:r>
              <a:r>
                <a:rPr lang="hu-HU" sz="2400"/>
                <a:t>z</a:t>
              </a:r>
              <a:r>
                <a:rPr lang="en-US" sz="2400"/>
                <a:t>trát</a:t>
              </a:r>
              <a:endParaRPr lang="en-US" sz="2400" noProof="1"/>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3B3B83-A680-4FD6-80CA-31F2626A9EAC}" type="slidenum">
              <a:rPr lang="hu-HU" smtClean="0"/>
              <a:pPr>
                <a:spcBef>
                  <a:spcPct val="0"/>
                </a:spcBef>
                <a:buFontTx/>
                <a:buNone/>
              </a:pPr>
              <a:t>26</a:t>
            </a:fld>
            <a:endParaRPr lang="hu-HU"/>
          </a:p>
        </p:txBody>
      </p:sp>
      <p:sp>
        <p:nvSpPr>
          <p:cNvPr id="31747" name="Rectangle 2"/>
          <p:cNvSpPr>
            <a:spLocks noGrp="1" noChangeArrowheads="1"/>
          </p:cNvSpPr>
          <p:nvPr>
            <p:ph type="body" idx="1"/>
          </p:nvPr>
        </p:nvSpPr>
        <p:spPr>
          <a:xfrm>
            <a:off x="252413" y="115888"/>
            <a:ext cx="9144000" cy="990600"/>
          </a:xfrm>
        </p:spPr>
        <p:txBody>
          <a:bodyPr/>
          <a:lstStyle/>
          <a:p>
            <a:pPr eaLnBrk="1" hangingPunct="1">
              <a:buFontTx/>
              <a:buNone/>
            </a:pPr>
            <a:r>
              <a:rPr lang="en-US" b="1"/>
              <a:t>Kompetitív gátlá</a:t>
            </a:r>
            <a:r>
              <a:rPr lang="hu-HU" b="1"/>
              <a:t>s: versengés a kötőhelyen</a:t>
            </a:r>
          </a:p>
          <a:p>
            <a:pPr lvl="1" eaLnBrk="1" hangingPunct="1"/>
            <a:r>
              <a:rPr lang="hu-HU" sz="2400" b="1"/>
              <a:t>K</a:t>
            </a:r>
            <a:r>
              <a:rPr lang="hu-HU" sz="2400" b="1" baseline="-25000"/>
              <a:t>M</a:t>
            </a:r>
            <a:r>
              <a:rPr lang="hu-HU" sz="2400" b="1" baseline="30000"/>
              <a:t>app</a:t>
            </a:r>
            <a:r>
              <a:rPr lang="hu-HU" sz="2400" b="1"/>
              <a:t> növeks</a:t>
            </a:r>
            <a:r>
              <a:rPr lang="en-US" sz="2400" b="1"/>
              <a:t>zik, V</a:t>
            </a:r>
            <a:r>
              <a:rPr lang="en-US" sz="2400" b="1" baseline="-25000"/>
              <a:t>max</a:t>
            </a:r>
            <a:r>
              <a:rPr lang="en-US" sz="2400" b="1"/>
              <a:t> változatlan</a:t>
            </a:r>
            <a:r>
              <a:rPr lang="hu-HU" sz="2400" b="1"/>
              <a:t> </a:t>
            </a:r>
            <a:endParaRPr lang="hu-HU" sz="2400" b="1" noProof="1"/>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41788" cy="525780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781300"/>
            <a:ext cx="4419600" cy="3300413"/>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31750" name="Text Box 5"/>
          <p:cNvSpPr txBox="1">
            <a:spLocks noChangeArrowheads="1"/>
          </p:cNvSpPr>
          <p:nvPr/>
        </p:nvSpPr>
        <p:spPr bwMode="auto">
          <a:xfrm>
            <a:off x="5580063" y="1196975"/>
            <a:ext cx="2438400" cy="557213"/>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t>K</a:t>
            </a:r>
            <a:r>
              <a:rPr lang="en-US" sz="2800" baseline="-25000"/>
              <a:t>I</a:t>
            </a:r>
            <a:r>
              <a:rPr lang="en-US" sz="2800"/>
              <a:t> = [E][I]/[EI]</a:t>
            </a:r>
            <a:endParaRPr lang="en-US" sz="2800" noProof="1"/>
          </a:p>
        </p:txBody>
      </p:sp>
      <p:sp>
        <p:nvSpPr>
          <p:cNvPr id="31751" name="Text Box 6"/>
          <p:cNvSpPr txBox="1">
            <a:spLocks noChangeArrowheads="1"/>
          </p:cNvSpPr>
          <p:nvPr/>
        </p:nvSpPr>
        <p:spPr bwMode="auto">
          <a:xfrm>
            <a:off x="4859338" y="1844675"/>
            <a:ext cx="3816350" cy="522288"/>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t>K</a:t>
            </a:r>
            <a:r>
              <a:rPr lang="en-US" sz="2800" baseline="-25000"/>
              <a:t>M</a:t>
            </a:r>
            <a:r>
              <a:rPr lang="en-US" sz="2800"/>
              <a:t>app = K</a:t>
            </a:r>
            <a:r>
              <a:rPr lang="en-US" sz="2800" baseline="-25000"/>
              <a:t>M</a:t>
            </a:r>
            <a:r>
              <a:rPr lang="hu-HU" sz="2800"/>
              <a:t>(1+</a:t>
            </a:r>
            <a:r>
              <a:rPr lang="en-US" sz="2800"/>
              <a:t>[I]/</a:t>
            </a:r>
            <a:r>
              <a:rPr lang="hu-HU" sz="2800"/>
              <a:t>K</a:t>
            </a:r>
            <a:r>
              <a:rPr lang="hu-HU" sz="2800" baseline="-25000"/>
              <a:t>I</a:t>
            </a:r>
            <a:r>
              <a:rPr lang="hu-HU" sz="2800"/>
              <a:t>)</a:t>
            </a:r>
            <a:endParaRPr lang="hu-HU" sz="2800"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238C25-A862-4D8E-BC6B-D03861D04857}" type="slidenum">
              <a:rPr lang="hu-HU" smtClean="0"/>
              <a:pPr>
                <a:spcBef>
                  <a:spcPct val="0"/>
                </a:spcBef>
                <a:buFontTx/>
                <a:buNone/>
              </a:pPr>
              <a:t>27</a:t>
            </a:fld>
            <a:endParaRPr lang="hu-HU"/>
          </a:p>
        </p:txBody>
      </p:sp>
      <p:sp>
        <p:nvSpPr>
          <p:cNvPr id="32771" name="Rectangle 2"/>
          <p:cNvSpPr>
            <a:spLocks noGrp="1" noChangeArrowheads="1"/>
          </p:cNvSpPr>
          <p:nvPr>
            <p:ph type="body" idx="1"/>
          </p:nvPr>
        </p:nvSpPr>
        <p:spPr>
          <a:xfrm>
            <a:off x="457200" y="188913"/>
            <a:ext cx="8229600" cy="990600"/>
          </a:xfrm>
        </p:spPr>
        <p:txBody>
          <a:bodyPr/>
          <a:lstStyle/>
          <a:p>
            <a:pPr eaLnBrk="1" hangingPunct="1"/>
            <a:r>
              <a:rPr lang="en-US" b="1"/>
              <a:t>Nem-kompetitív gátlás</a:t>
            </a:r>
          </a:p>
          <a:p>
            <a:pPr lvl="1" eaLnBrk="1" hangingPunct="1"/>
            <a:r>
              <a:rPr lang="en-US" sz="2400" b="1"/>
              <a:t>V</a:t>
            </a:r>
            <a:r>
              <a:rPr lang="en-US" sz="2400" b="1" baseline="-25000"/>
              <a:t>max</a:t>
            </a:r>
            <a:r>
              <a:rPr lang="en-US" sz="2400" b="1"/>
              <a:t> csökken, K</a:t>
            </a:r>
            <a:r>
              <a:rPr lang="en-US" sz="2400" b="1" baseline="-25000"/>
              <a:t>M </a:t>
            </a:r>
            <a:r>
              <a:rPr lang="en-US" sz="2400" b="1"/>
              <a:t>nem változik</a:t>
            </a:r>
            <a:endParaRPr lang="en-US" sz="2400" b="1" noProof="1"/>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362200"/>
            <a:ext cx="4419600" cy="3278188"/>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509713"/>
            <a:ext cx="4203700" cy="502920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zövegdoboz 3"/>
          <p:cNvSpPr txBox="1">
            <a:spLocks noChangeArrowheads="1"/>
          </p:cNvSpPr>
          <p:nvPr/>
        </p:nvSpPr>
        <p:spPr bwMode="auto">
          <a:xfrm>
            <a:off x="250825" y="188913"/>
            <a:ext cx="74787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Unkompetitív  </a:t>
            </a:r>
            <a:r>
              <a:rPr lang="hu-HU" sz="2400" b="1"/>
              <a:t>„enzimszubsztrát” </a:t>
            </a:r>
            <a:r>
              <a:rPr lang="hu-HU" b="1"/>
              <a:t>inhibíció</a:t>
            </a:r>
          </a:p>
          <a:p>
            <a:pPr eaLnBrk="1" hangingPunct="1">
              <a:spcBef>
                <a:spcPct val="0"/>
              </a:spcBef>
              <a:buFontTx/>
              <a:buNone/>
            </a:pPr>
            <a:r>
              <a:rPr lang="hu-HU" sz="2800" b="1" i="1"/>
              <a:t>Specifikus kötődés az ES komplexhez</a:t>
            </a:r>
          </a:p>
          <a:p>
            <a:pPr eaLnBrk="1" hangingPunct="1">
              <a:spcBef>
                <a:spcPct val="0"/>
              </a:spcBef>
              <a:buFontTx/>
              <a:buNone/>
            </a:pPr>
            <a:r>
              <a:rPr lang="hu-HU" sz="2000" b="1"/>
              <a:t>V</a:t>
            </a:r>
            <a:r>
              <a:rPr lang="hu-HU" sz="2000" b="1" baseline="-25000"/>
              <a:t>max</a:t>
            </a:r>
            <a:r>
              <a:rPr lang="hu-HU" sz="2000" b="1"/>
              <a:t> és K</a:t>
            </a:r>
            <a:r>
              <a:rPr lang="hu-HU" sz="2000" b="1" baseline="-25000"/>
              <a:t>M</a:t>
            </a:r>
            <a:r>
              <a:rPr lang="hu-HU" sz="2000" b="1"/>
              <a:t> is csökken</a:t>
            </a:r>
          </a:p>
        </p:txBody>
      </p:sp>
      <p:sp>
        <p:nvSpPr>
          <p:cNvPr id="33795" name="Dia számának hely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8F8439-D1F4-4660-9B46-4398E7330C48}" type="slidenum">
              <a:rPr lang="hu-HU" smtClean="0"/>
              <a:pPr>
                <a:spcBef>
                  <a:spcPct val="0"/>
                </a:spcBef>
                <a:buFontTx/>
                <a:buNone/>
              </a:pPr>
              <a:t>28</a:t>
            </a:fld>
            <a:endParaRPr lang="hu-HU"/>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1643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644900"/>
            <a:ext cx="3527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 számának helye 5"/>
          <p:cNvSpPr>
            <a:spLocks noGrp="1"/>
          </p:cNvSpPr>
          <p:nvPr>
            <p:ph type="sldNum" sz="quarter" idx="12"/>
          </p:nvPr>
        </p:nvSpPr>
        <p:spPr>
          <a:xfrm>
            <a:off x="6759575"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64B4D9-71A6-40C4-ACDD-A94832155E35}" type="slidenum">
              <a:rPr lang="hu-HU" smtClean="0"/>
              <a:pPr>
                <a:spcBef>
                  <a:spcPct val="0"/>
                </a:spcBef>
                <a:buFontTx/>
                <a:buNone/>
              </a:pPr>
              <a:t>29</a:t>
            </a:fld>
            <a:endParaRPr lang="hu-HU"/>
          </a:p>
        </p:txBody>
      </p:sp>
      <p:sp>
        <p:nvSpPr>
          <p:cNvPr id="34819" name="Rectangle 2"/>
          <p:cNvSpPr>
            <a:spLocks noGrp="1" noChangeArrowheads="1"/>
          </p:cNvSpPr>
          <p:nvPr>
            <p:ph type="body" idx="1"/>
          </p:nvPr>
        </p:nvSpPr>
        <p:spPr>
          <a:xfrm>
            <a:off x="457200" y="304800"/>
            <a:ext cx="8534400" cy="1752600"/>
          </a:xfrm>
        </p:spPr>
        <p:txBody>
          <a:bodyPr/>
          <a:lstStyle/>
          <a:p>
            <a:pPr eaLnBrk="1" hangingPunct="1">
              <a:buFontTx/>
              <a:buNone/>
            </a:pPr>
            <a:r>
              <a:rPr lang="en-US" b="1"/>
              <a:t>Irreverzibilis gátlószerek </a:t>
            </a:r>
            <a:r>
              <a:rPr lang="en-US" sz="2400" b="1"/>
              <a:t>(ált. kovalens kötés)</a:t>
            </a:r>
            <a:endParaRPr lang="en-US" sz="2800" b="1"/>
          </a:p>
          <a:p>
            <a:pPr lvl="1" eaLnBrk="1" hangingPunct="1"/>
            <a:r>
              <a:rPr lang="en-US" sz="2400" b="1"/>
              <a:t>oldallánc specifikus reagensek</a:t>
            </a:r>
          </a:p>
          <a:p>
            <a:pPr lvl="2" eaLnBrk="1" hangingPunct="1"/>
            <a:r>
              <a:rPr lang="en-US" sz="2000" b="1"/>
              <a:t>Ser + organofoszfátok:  diizopropil-fluorofoszfát (DFP), szarin és tabun (ideggázok), parathion (inszekticid)</a:t>
            </a:r>
            <a:endParaRPr lang="en-US" sz="2000" b="1" noProof="1"/>
          </a:p>
        </p:txBody>
      </p:sp>
      <p:grpSp>
        <p:nvGrpSpPr>
          <p:cNvPr id="34820" name="Group 3"/>
          <p:cNvGrpSpPr>
            <a:grpSpLocks/>
          </p:cNvGrpSpPr>
          <p:nvPr/>
        </p:nvGrpSpPr>
        <p:grpSpPr bwMode="auto">
          <a:xfrm>
            <a:off x="912813" y="2286000"/>
            <a:ext cx="7316787" cy="4383088"/>
            <a:chOff x="575" y="1490"/>
            <a:chExt cx="4609" cy="2761"/>
          </a:xfrm>
        </p:grpSpPr>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 y="1490"/>
              <a:ext cx="4609" cy="2686"/>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34822" name="Rectangle 5"/>
            <p:cNvSpPr>
              <a:spLocks noChangeArrowheads="1"/>
            </p:cNvSpPr>
            <p:nvPr/>
          </p:nvSpPr>
          <p:spPr bwMode="auto">
            <a:xfrm>
              <a:off x="1872" y="3744"/>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4823" name="Text Box 6"/>
            <p:cNvSpPr txBox="1">
              <a:spLocks noChangeArrowheads="1"/>
            </p:cNvSpPr>
            <p:nvPr/>
          </p:nvSpPr>
          <p:spPr bwMode="auto">
            <a:xfrm>
              <a:off x="1977" y="3435"/>
              <a:ext cx="480"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b="1"/>
                <a:t>DFP</a:t>
              </a:r>
              <a:endParaRPr lang="en-US" sz="2000" b="1" noProof="1"/>
            </a:p>
          </p:txBody>
        </p:sp>
        <p:sp>
          <p:nvSpPr>
            <p:cNvPr id="34824" name="Text Box 7"/>
            <p:cNvSpPr txBox="1">
              <a:spLocks noChangeArrowheads="1"/>
            </p:cNvSpPr>
            <p:nvPr/>
          </p:nvSpPr>
          <p:spPr bwMode="auto">
            <a:xfrm>
              <a:off x="621" y="3786"/>
              <a:ext cx="2032" cy="4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b="1"/>
                <a:t>acetilkolin-észteráz; </a:t>
              </a:r>
            </a:p>
            <a:p>
              <a:pPr eaLnBrk="1" hangingPunct="1">
                <a:spcBef>
                  <a:spcPct val="10000"/>
                </a:spcBef>
                <a:buFontTx/>
                <a:buNone/>
              </a:pPr>
              <a:r>
                <a:rPr lang="en-US" sz="2000" b="1"/>
                <a:t>Ser-proteázok</a:t>
              </a:r>
              <a:endParaRPr lang="en-US" sz="2000" b="1" noProof="1"/>
            </a:p>
          </p:txBody>
        </p:sp>
        <p:sp>
          <p:nvSpPr>
            <p:cNvPr id="34825" name="Text Box 8"/>
            <p:cNvSpPr txBox="1">
              <a:spLocks noChangeArrowheads="1"/>
            </p:cNvSpPr>
            <p:nvPr/>
          </p:nvSpPr>
          <p:spPr bwMode="auto">
            <a:xfrm>
              <a:off x="3312" y="3774"/>
              <a:ext cx="1152" cy="3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37160" bIns="13716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sz="2000" b="1"/>
                <a:t>inaktív enzim</a:t>
              </a:r>
              <a:endParaRPr lang="en-US" sz="2000" b="1" noProof="1"/>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a:xfrm>
            <a:off x="457200" y="260648"/>
            <a:ext cx="8229600" cy="332656"/>
          </a:xfrm>
        </p:spPr>
        <p:txBody>
          <a:bodyPr/>
          <a:lstStyle/>
          <a:p>
            <a:pPr eaLnBrk="1" hangingPunct="1"/>
            <a:r>
              <a:rPr lang="hu-HU" sz="2400" b="1" dirty="0"/>
              <a:t>Kurzus felépítése</a:t>
            </a:r>
            <a:r>
              <a:rPr lang="hu-HU" sz="2800" b="1" dirty="0"/>
              <a:t/>
            </a:r>
            <a:br>
              <a:rPr lang="hu-HU" sz="2800" b="1" dirty="0"/>
            </a:br>
            <a:endParaRPr lang="hu-HU" sz="2800" b="1" dirty="0"/>
          </a:p>
        </p:txBody>
      </p:sp>
      <p:graphicFrame>
        <p:nvGraphicFramePr>
          <p:cNvPr id="5201" name="Group 81"/>
          <p:cNvGraphicFramePr>
            <a:graphicFrameLocks noGrp="1"/>
          </p:cNvGraphicFramePr>
          <p:nvPr>
            <p:extLst>
              <p:ext uri="{D42A27DB-BD31-4B8C-83A1-F6EECF244321}">
                <p14:modId xmlns:p14="http://schemas.microsoft.com/office/powerpoint/2010/main" val="4074055450"/>
              </p:ext>
            </p:extLst>
          </p:nvPr>
        </p:nvGraphicFramePr>
        <p:xfrm>
          <a:off x="433718" y="1052736"/>
          <a:ext cx="8101013" cy="4298865"/>
        </p:xfrm>
        <a:graphic>
          <a:graphicData uri="http://schemas.openxmlformats.org/drawingml/2006/table">
            <a:tbl>
              <a:tblPr/>
              <a:tblGrid>
                <a:gridCol w="648072">
                  <a:extLst>
                    <a:ext uri="{9D8B030D-6E8A-4147-A177-3AD203B41FA5}">
                      <a16:colId xmlns:a16="http://schemas.microsoft.com/office/drawing/2014/main" xmlns="" val="20000"/>
                    </a:ext>
                  </a:extLst>
                </a:gridCol>
                <a:gridCol w="1607766">
                  <a:extLst>
                    <a:ext uri="{9D8B030D-6E8A-4147-A177-3AD203B41FA5}">
                      <a16:colId xmlns:a16="http://schemas.microsoft.com/office/drawing/2014/main" xmlns="" val="20001"/>
                    </a:ext>
                  </a:extLst>
                </a:gridCol>
                <a:gridCol w="5845175">
                  <a:extLst>
                    <a:ext uri="{9D8B030D-6E8A-4147-A177-3AD203B41FA5}">
                      <a16:colId xmlns:a16="http://schemas.microsoft.com/office/drawing/2014/main" xmlns="" val="20002"/>
                    </a:ext>
                  </a:extLst>
                </a:gridCol>
              </a:tblGrid>
              <a:tr h="57606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Sor</a:t>
                      </a:r>
                      <a:r>
                        <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szám</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Dátum</a:t>
                      </a: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hónap,nap</a:t>
                      </a:r>
                      <a:r>
                        <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Óra</a:t>
                      </a: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anyaga</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hu-H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0210</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Fehérje</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szerkezet</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és</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funkció</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kapcsolata</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allosztéria</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hu-H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Sejten</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belüli</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transzport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kumimoji="0" lang="hu-H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P-loop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ATPázok</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9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302</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Genom</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instabilitás</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243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0309</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Génexpresszió</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szabályozása</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a:t>
                      </a:r>
                      <a:endPar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Génexpresszió</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szabályozása</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4676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Génexpresszió</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szabályozása</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endPar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0330</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Poszttranszkripciós</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szabályozások</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0406</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Kis</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RNS-</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ek</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szerepei</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Poszttranszlációs</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módosítások</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0427</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Sejthalál folyamatok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79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 </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0504</a:t>
                      </a:r>
                      <a:endParaRPr kumimoji="0" lang="hu-H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Citoszkeleton</a:t>
                      </a:r>
                      <a:endParaRPr kumimoji="0" lang="hu-HU"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1645840"/>
                  </a:ext>
                </a:extLst>
              </a:tr>
              <a:tr h="2794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13.</a:t>
                      </a:r>
                      <a:endParaRPr kumimoji="0" lang="hu-HU"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hu-HU"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rPr>
                        <a:t>5</a:t>
                      </a:r>
                      <a:r>
                        <a:rPr kumimoji="0" lang="en-US"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hu-HU"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6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imes New Roman" panose="02020603050405020304" pitchFamily="18" charset="0"/>
                        </a:rPr>
                        <a:t>Összefoglalás – Konzultáció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4167" name="Szövegdoboz 7"/>
          <p:cNvSpPr txBox="1">
            <a:spLocks noChangeArrowheads="1"/>
          </p:cNvSpPr>
          <p:nvPr/>
        </p:nvSpPr>
        <p:spPr bwMode="auto">
          <a:xfrm>
            <a:off x="1819275" y="437033"/>
            <a:ext cx="564770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hu-HU" b="1" dirty="0"/>
              <a:t>Fehérje/</a:t>
            </a:r>
            <a:r>
              <a:rPr lang="hu-HU" b="1" dirty="0" err="1"/>
              <a:t>organellum</a:t>
            </a:r>
            <a:r>
              <a:rPr lang="hu-HU" b="1" dirty="0"/>
              <a:t>/sejtszintű szabály</a:t>
            </a:r>
            <a:r>
              <a:rPr lang="en-US" b="1" dirty="0"/>
              <a:t>o</a:t>
            </a:r>
            <a:r>
              <a:rPr lang="hu-HU" b="1" dirty="0" err="1"/>
              <a:t>zási</a:t>
            </a:r>
            <a:r>
              <a:rPr lang="hu-HU" b="1" dirty="0"/>
              <a:t> témák</a:t>
            </a:r>
          </a:p>
        </p:txBody>
      </p:sp>
      <p:sp>
        <p:nvSpPr>
          <p:cNvPr id="6214" name="Dia számának hely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4AA47A-2219-4BAC-85DE-42D71ED5AF20}" type="slidenum">
              <a:rPr lang="hu-HU" smtClean="0"/>
              <a:pPr>
                <a:spcBef>
                  <a:spcPct val="0"/>
                </a:spcBef>
                <a:buFontTx/>
                <a:buNone/>
              </a:pPr>
              <a:t>3</a:t>
            </a:fld>
            <a:endParaRPr lang="hu-H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zövegdoboz 1"/>
          <p:cNvSpPr txBox="1">
            <a:spLocks noChangeArrowheads="1"/>
          </p:cNvSpPr>
          <p:nvPr/>
        </p:nvSpPr>
        <p:spPr bwMode="auto">
          <a:xfrm>
            <a:off x="395288" y="260350"/>
            <a:ext cx="3144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Kooperativitás </a:t>
            </a:r>
          </a:p>
        </p:txBody>
      </p:sp>
      <p:sp>
        <p:nvSpPr>
          <p:cNvPr id="35843" name="Szövegdoboz 3"/>
          <p:cNvSpPr txBox="1">
            <a:spLocks noChangeArrowheads="1"/>
          </p:cNvSpPr>
          <p:nvPr/>
        </p:nvSpPr>
        <p:spPr bwMode="auto">
          <a:xfrm>
            <a:off x="323850" y="1052513"/>
            <a:ext cx="7827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Kooperativitás</a:t>
            </a:r>
            <a:r>
              <a:rPr lang="hu-HU" sz="1800"/>
              <a:t>:</a:t>
            </a:r>
          </a:p>
          <a:p>
            <a:pPr eaLnBrk="1" hangingPunct="1">
              <a:spcBef>
                <a:spcPct val="0"/>
              </a:spcBef>
              <a:buFontTx/>
              <a:buNone/>
            </a:pPr>
            <a:r>
              <a:rPr lang="hu-HU" sz="1800"/>
              <a:t>Ligand bekötése befolyásolja a következő ligand kötését </a:t>
            </a:r>
            <a:r>
              <a:rPr lang="hu-HU" sz="1800" b="1"/>
              <a:t>az </a:t>
            </a:r>
            <a:r>
              <a:rPr lang="hu-HU" sz="1800" b="1" u="sng"/>
              <a:t>aktív helyen</a:t>
            </a:r>
          </a:p>
          <a:p>
            <a:pPr eaLnBrk="1" hangingPunct="1">
              <a:spcBef>
                <a:spcPct val="0"/>
              </a:spcBef>
              <a:buFontTx/>
              <a:buNone/>
            </a:pPr>
            <a:endParaRPr lang="hu-HU" sz="1800" b="1" u="sng"/>
          </a:p>
        </p:txBody>
      </p:sp>
      <p:pic>
        <p:nvPicPr>
          <p:cNvPr id="35844" name="Picture 2" descr="http://meyerbio1b.wikispaces.com/file/view/cooperativity.jpg/94790020/cooper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844675"/>
            <a:ext cx="45608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zövegdoboz 5"/>
          <p:cNvSpPr txBox="1">
            <a:spLocks noChangeArrowheads="1"/>
          </p:cNvSpPr>
          <p:nvPr/>
        </p:nvSpPr>
        <p:spPr bwMode="auto">
          <a:xfrm>
            <a:off x="2024063" y="4799013"/>
            <a:ext cx="4776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Pozitív/negatív kooperativitás</a:t>
            </a:r>
          </a:p>
          <a:p>
            <a:pPr eaLnBrk="1" hangingPunct="1">
              <a:spcBef>
                <a:spcPct val="0"/>
              </a:spcBef>
              <a:buFontTx/>
              <a:buNone/>
            </a:pPr>
            <a:r>
              <a:rPr lang="hu-HU" sz="1800"/>
              <a:t>Könnyebb/nehezebb második ligand kötődés</a:t>
            </a:r>
          </a:p>
        </p:txBody>
      </p:sp>
      <p:sp>
        <p:nvSpPr>
          <p:cNvPr id="35846" name="Szövegdoboz 6"/>
          <p:cNvSpPr txBox="1">
            <a:spLocks noChangeArrowheads="1"/>
          </p:cNvSpPr>
          <p:nvPr/>
        </p:nvSpPr>
        <p:spPr bwMode="auto">
          <a:xfrm>
            <a:off x="2024063" y="5807075"/>
            <a:ext cx="521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Homotróp/heterotróp kooperatív hatás</a:t>
            </a:r>
          </a:p>
          <a:p>
            <a:pPr eaLnBrk="1" hangingPunct="1">
              <a:spcBef>
                <a:spcPct val="0"/>
              </a:spcBef>
              <a:buFontTx/>
              <a:buNone/>
            </a:pPr>
            <a:r>
              <a:rPr lang="hu-HU" sz="1800"/>
              <a:t>Azonos/más második ligand kötését befolyásolja </a:t>
            </a:r>
          </a:p>
        </p:txBody>
      </p:sp>
      <p:sp>
        <p:nvSpPr>
          <p:cNvPr id="35847" name="Dia számának hely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D06B09-B18D-4388-B65D-983A40613D27}" type="slidenum">
              <a:rPr lang="hu-HU" smtClean="0"/>
              <a:pPr>
                <a:spcBef>
                  <a:spcPct val="0"/>
                </a:spcBef>
                <a:buFontTx/>
                <a:buNone/>
              </a:pPr>
              <a:t>30</a:t>
            </a:fld>
            <a:endParaRPr lang="hu-H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Csoportba foglalás 6"/>
          <p:cNvGrpSpPr>
            <a:grpSpLocks/>
          </p:cNvGrpSpPr>
          <p:nvPr/>
        </p:nvGrpSpPr>
        <p:grpSpPr bwMode="auto">
          <a:xfrm>
            <a:off x="755650" y="1558925"/>
            <a:ext cx="4968875" cy="2530475"/>
            <a:chOff x="204589" y="1624030"/>
            <a:chExt cx="5303515" cy="2608406"/>
          </a:xfrm>
        </p:grpSpPr>
        <p:pic>
          <p:nvPicPr>
            <p:cNvPr id="368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29" y="1829172"/>
              <a:ext cx="49434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Szövegdoboz 3"/>
            <p:cNvSpPr txBox="1">
              <a:spLocks noChangeArrowheads="1"/>
            </p:cNvSpPr>
            <p:nvPr/>
          </p:nvSpPr>
          <p:spPr bwMode="auto">
            <a:xfrm rot="-5400000">
              <a:off x="-914948" y="2743567"/>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Relatív floureszcencia</a:t>
              </a:r>
            </a:p>
          </p:txBody>
        </p:sp>
      </p:grpSp>
      <p:sp>
        <p:nvSpPr>
          <p:cNvPr id="36867" name="Szövegdoboz 4"/>
          <p:cNvSpPr txBox="1">
            <a:spLocks noChangeArrowheads="1"/>
          </p:cNvSpPr>
          <p:nvPr/>
        </p:nvSpPr>
        <p:spPr bwMode="auto">
          <a:xfrm>
            <a:off x="250825" y="188913"/>
            <a:ext cx="72421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800" b="1"/>
              <a:t>Szubsztrátkötés negatív kooperativitása</a:t>
            </a:r>
          </a:p>
          <a:p>
            <a:pPr eaLnBrk="1" hangingPunct="1">
              <a:spcBef>
                <a:spcPct val="0"/>
              </a:spcBef>
              <a:buFontTx/>
              <a:buNone/>
            </a:pPr>
            <a:r>
              <a:rPr lang="hu-HU" sz="1800" b="1"/>
              <a:t>A glicerol-3-foszfát  citidililtranszferáz  </a:t>
            </a:r>
            <a:r>
              <a:rPr lang="hu-HU" sz="1800" b="1">
                <a:solidFill>
                  <a:srgbClr val="92D050"/>
                </a:solidFill>
              </a:rPr>
              <a:t>homodimer </a:t>
            </a:r>
            <a:r>
              <a:rPr lang="hu-HU" sz="1800" b="1"/>
              <a:t>enzim</a:t>
            </a:r>
          </a:p>
        </p:txBody>
      </p:sp>
      <p:sp>
        <p:nvSpPr>
          <p:cNvPr id="36868" name="Szövegdoboz 7"/>
          <p:cNvSpPr txBox="1">
            <a:spLocks noChangeArrowheads="1"/>
          </p:cNvSpPr>
          <p:nvPr/>
        </p:nvSpPr>
        <p:spPr bwMode="auto">
          <a:xfrm>
            <a:off x="1835150" y="4006850"/>
            <a:ext cx="346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második szubsztrát kötődése </a:t>
            </a:r>
          </a:p>
          <a:p>
            <a:pPr algn="ctr" eaLnBrk="1" hangingPunct="1">
              <a:spcBef>
                <a:spcPct val="0"/>
              </a:spcBef>
              <a:buFontTx/>
              <a:buNone/>
            </a:pPr>
            <a:r>
              <a:rPr lang="hu-HU" sz="1800" b="1"/>
              <a:t>csupán magas [L]  esetén</a:t>
            </a:r>
          </a:p>
        </p:txBody>
      </p:sp>
      <p:sp>
        <p:nvSpPr>
          <p:cNvPr id="36869" name="Szövegdoboz 11"/>
          <p:cNvSpPr txBox="1">
            <a:spLocks noChangeArrowheads="1"/>
          </p:cNvSpPr>
          <p:nvPr/>
        </p:nvSpPr>
        <p:spPr bwMode="auto">
          <a:xfrm>
            <a:off x="1187450" y="1198563"/>
            <a:ext cx="4446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Titrálás a két szubsztráttal (CTP, G-3P) </a:t>
            </a:r>
          </a:p>
        </p:txBody>
      </p:sp>
      <p:sp>
        <p:nvSpPr>
          <p:cNvPr id="36870" name="Szövegdoboz 12"/>
          <p:cNvSpPr txBox="1">
            <a:spLocks noChangeArrowheads="1"/>
          </p:cNvSpPr>
          <p:nvPr/>
        </p:nvSpPr>
        <p:spPr bwMode="auto">
          <a:xfrm>
            <a:off x="2195513" y="6021388"/>
            <a:ext cx="319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a:t>Stevens Nat Struct Biol. 2001</a:t>
            </a:r>
          </a:p>
          <a:p>
            <a:pPr eaLnBrk="1" hangingPunct="1">
              <a:spcBef>
                <a:spcPct val="0"/>
              </a:spcBef>
              <a:buFontTx/>
              <a:buNone/>
            </a:pPr>
            <a:r>
              <a:rPr lang="hu-HU" sz="1800"/>
              <a:t>Sanker J Biol. Chem. 2001</a:t>
            </a:r>
          </a:p>
        </p:txBody>
      </p:sp>
      <p:grpSp>
        <p:nvGrpSpPr>
          <p:cNvPr id="36871" name="Csoportba foglalás 18"/>
          <p:cNvGrpSpPr>
            <a:grpSpLocks/>
          </p:cNvGrpSpPr>
          <p:nvPr/>
        </p:nvGrpSpPr>
        <p:grpSpPr bwMode="auto">
          <a:xfrm>
            <a:off x="6084888" y="981075"/>
            <a:ext cx="2803525" cy="5113338"/>
            <a:chOff x="5975378" y="836789"/>
            <a:chExt cx="2803666" cy="5112568"/>
          </a:xfrm>
        </p:grpSpPr>
        <p:pic>
          <p:nvPicPr>
            <p:cNvPr id="368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378" y="836789"/>
              <a:ext cx="280366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Szövegdoboz 14"/>
            <p:cNvSpPr txBox="1">
              <a:spLocks noChangeArrowheads="1"/>
            </p:cNvSpPr>
            <p:nvPr/>
          </p:nvSpPr>
          <p:spPr bwMode="auto">
            <a:xfrm>
              <a:off x="8028384" y="306896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CTP</a:t>
              </a:r>
            </a:p>
          </p:txBody>
        </p:sp>
        <p:sp>
          <p:nvSpPr>
            <p:cNvPr id="36876" name="Szövegdoboz 15"/>
            <p:cNvSpPr txBox="1">
              <a:spLocks noChangeArrowheads="1"/>
            </p:cNvSpPr>
            <p:nvPr/>
          </p:nvSpPr>
          <p:spPr bwMode="auto">
            <a:xfrm>
              <a:off x="8028384" y="457183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CTP</a:t>
              </a:r>
            </a:p>
          </p:txBody>
        </p:sp>
        <p:sp>
          <p:nvSpPr>
            <p:cNvPr id="36877" name="Szövegdoboz 16"/>
            <p:cNvSpPr txBox="1">
              <a:spLocks noChangeArrowheads="1"/>
            </p:cNvSpPr>
            <p:nvPr/>
          </p:nvSpPr>
          <p:spPr bwMode="auto">
            <a:xfrm>
              <a:off x="6301933" y="4581128"/>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CTP</a:t>
              </a:r>
            </a:p>
          </p:txBody>
        </p:sp>
      </p:grpSp>
      <p:sp>
        <p:nvSpPr>
          <p:cNvPr id="18" name="Szövegdoboz 17"/>
          <p:cNvSpPr txBox="1"/>
          <p:nvPr/>
        </p:nvSpPr>
        <p:spPr>
          <a:xfrm>
            <a:off x="55563" y="4868863"/>
            <a:ext cx="6245225" cy="64611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hu-HU" b="1" dirty="0" err="1"/>
              <a:t>Homotróp</a:t>
            </a:r>
            <a:r>
              <a:rPr lang="hu-HU" b="1" dirty="0"/>
              <a:t> kooperatív hatás „1.” CTP-&gt; „2.” CTP</a:t>
            </a:r>
          </a:p>
          <a:p>
            <a:pPr eaLnBrk="1" hangingPunct="1">
              <a:defRPr/>
            </a:pPr>
            <a:r>
              <a:rPr lang="hu-HU" b="1" dirty="0" err="1"/>
              <a:t>Heterotróp</a:t>
            </a:r>
            <a:r>
              <a:rPr lang="hu-HU" b="1" dirty="0"/>
              <a:t> kooperatív hatás lenne „1.” CTP-&gt; „2.” G-3P</a:t>
            </a:r>
          </a:p>
        </p:txBody>
      </p:sp>
      <p:sp>
        <p:nvSpPr>
          <p:cNvPr id="36873" name="Dia számának helye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9C9302-A585-484A-AB24-2674E6291FE9}" type="slidenum">
              <a:rPr lang="hu-HU" smtClean="0"/>
              <a:pPr>
                <a:spcBef>
                  <a:spcPct val="0"/>
                </a:spcBef>
                <a:buFontTx/>
                <a:buNone/>
              </a:pPr>
              <a:t>31</a:t>
            </a:fld>
            <a:endParaRPr lang="hu-H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zövegdoboz 3"/>
          <p:cNvSpPr txBox="1">
            <a:spLocks noChangeArrowheads="1"/>
          </p:cNvSpPr>
          <p:nvPr/>
        </p:nvSpPr>
        <p:spPr bwMode="auto">
          <a:xfrm>
            <a:off x="250825" y="1268413"/>
            <a:ext cx="84185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u="sng"/>
              <a:t>Allosztérikus hatás:</a:t>
            </a:r>
          </a:p>
          <a:p>
            <a:pPr eaLnBrk="1" hangingPunct="1">
              <a:spcBef>
                <a:spcPct val="0"/>
              </a:spcBef>
              <a:buFontTx/>
              <a:buNone/>
            </a:pPr>
            <a:endParaRPr lang="hu-HU" sz="1800" b="1" u="sng"/>
          </a:p>
          <a:p>
            <a:pPr eaLnBrk="1" hangingPunct="1">
              <a:spcBef>
                <a:spcPct val="0"/>
              </a:spcBef>
              <a:buFontTx/>
              <a:buNone/>
            </a:pPr>
            <a:r>
              <a:rPr lang="hu-HU" sz="1800" b="1"/>
              <a:t>Egy </a:t>
            </a:r>
            <a:r>
              <a:rPr lang="hu-HU" sz="1800" b="1" u="sng"/>
              <a:t>effektor </a:t>
            </a:r>
            <a:r>
              <a:rPr lang="hu-HU" sz="1800" b="1"/>
              <a:t>(nem aktív hely) </a:t>
            </a:r>
            <a:r>
              <a:rPr lang="hu-HU" sz="1800" b="1" u="sng"/>
              <a:t>kötőhelyhez </a:t>
            </a:r>
            <a:r>
              <a:rPr lang="hu-HU" sz="1800" b="1"/>
              <a:t>koordinálódó ligandum kötődése</a:t>
            </a:r>
          </a:p>
          <a:p>
            <a:pPr eaLnBrk="1" hangingPunct="1">
              <a:spcBef>
                <a:spcPct val="0"/>
              </a:spcBef>
              <a:buFontTx/>
              <a:buNone/>
            </a:pPr>
            <a:r>
              <a:rPr lang="hu-HU" sz="1800" b="1"/>
              <a:t> befolyásolja egy következő ligandum </a:t>
            </a:r>
          </a:p>
          <a:p>
            <a:pPr eaLnBrk="1" hangingPunct="1">
              <a:spcBef>
                <a:spcPct val="0"/>
              </a:spcBef>
              <a:buFontTx/>
              <a:buNone/>
            </a:pPr>
            <a:r>
              <a:rPr lang="hu-HU" sz="1800" b="1"/>
              <a:t>kötődését vagy átalakításának katalízisét</a:t>
            </a:r>
          </a:p>
          <a:p>
            <a:pPr eaLnBrk="1" hangingPunct="1">
              <a:spcBef>
                <a:spcPct val="0"/>
              </a:spcBef>
              <a:buFontTx/>
              <a:buNone/>
            </a:pPr>
            <a:endParaRPr lang="hu-HU" sz="1800" b="1"/>
          </a:p>
          <a:p>
            <a:pPr eaLnBrk="1" hangingPunct="1">
              <a:spcBef>
                <a:spcPct val="0"/>
              </a:spcBef>
              <a:buFontTx/>
              <a:buNone/>
            </a:pPr>
            <a:r>
              <a:rPr lang="hu-HU" sz="1800" b="1"/>
              <a:t>allosztérikus modulátorok típusai:</a:t>
            </a:r>
          </a:p>
          <a:p>
            <a:pPr eaLnBrk="1" hangingPunct="1">
              <a:spcBef>
                <a:spcPct val="0"/>
              </a:spcBef>
              <a:buFontTx/>
              <a:buNone/>
            </a:pPr>
            <a:endParaRPr lang="hu-HU" sz="1800"/>
          </a:p>
          <a:p>
            <a:pPr eaLnBrk="1" hangingPunct="1">
              <a:spcBef>
                <a:spcPct val="0"/>
              </a:spcBef>
              <a:buFontTx/>
              <a:buNone/>
            </a:pPr>
            <a:r>
              <a:rPr lang="hu-HU" sz="1800" b="1"/>
              <a:t>Homotróp:  saját ligand</a:t>
            </a:r>
            <a:endParaRPr lang="hu-HU" sz="1800"/>
          </a:p>
          <a:p>
            <a:pPr eaLnBrk="1" hangingPunct="1">
              <a:spcBef>
                <a:spcPct val="0"/>
              </a:spcBef>
              <a:buFontTx/>
              <a:buNone/>
            </a:pPr>
            <a:r>
              <a:rPr lang="hu-HU" sz="1800" b="1"/>
              <a:t>Heterotróp: nem saját ligand</a:t>
            </a:r>
            <a:endParaRPr lang="hu-HU" sz="1800"/>
          </a:p>
          <a:p>
            <a:pPr eaLnBrk="1" hangingPunct="1">
              <a:spcBef>
                <a:spcPct val="0"/>
              </a:spcBef>
              <a:buFontTx/>
              <a:buNone/>
            </a:pPr>
            <a:endParaRPr lang="hu-HU" sz="1800"/>
          </a:p>
          <a:p>
            <a:pPr eaLnBrk="1" hangingPunct="1">
              <a:spcBef>
                <a:spcPct val="0"/>
              </a:spcBef>
              <a:buFontTx/>
              <a:buNone/>
            </a:pPr>
            <a:r>
              <a:rPr lang="hu-HU" sz="1800" b="1"/>
              <a:t>Alloszterikus modulátorok típusai:</a:t>
            </a:r>
          </a:p>
          <a:p>
            <a:pPr eaLnBrk="1" hangingPunct="1">
              <a:spcBef>
                <a:spcPct val="0"/>
              </a:spcBef>
              <a:buFontTx/>
              <a:buNone/>
            </a:pPr>
            <a:endParaRPr lang="hu-HU" sz="1800" b="1"/>
          </a:p>
          <a:p>
            <a:pPr eaLnBrk="1" hangingPunct="1">
              <a:spcBef>
                <a:spcPct val="0"/>
              </a:spcBef>
              <a:buFontTx/>
              <a:buNone/>
            </a:pPr>
            <a:r>
              <a:rPr lang="hu-HU" sz="1800" b="1"/>
              <a:t>Pozitív: aktivátor molekula</a:t>
            </a:r>
          </a:p>
          <a:p>
            <a:pPr eaLnBrk="1" hangingPunct="1">
              <a:spcBef>
                <a:spcPct val="0"/>
              </a:spcBef>
              <a:buFontTx/>
              <a:buNone/>
            </a:pPr>
            <a:r>
              <a:rPr lang="hu-HU" sz="1800" b="1"/>
              <a:t>Negatív: inhibitor molekula</a:t>
            </a:r>
          </a:p>
        </p:txBody>
      </p:sp>
      <p:pic>
        <p:nvPicPr>
          <p:cNvPr id="38915" name="Picture 4" descr="File:Enzyme 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205038"/>
            <a:ext cx="424973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zövegdoboz 5"/>
          <p:cNvSpPr txBox="1">
            <a:spLocks noChangeArrowheads="1"/>
          </p:cNvSpPr>
          <p:nvPr/>
        </p:nvSpPr>
        <p:spPr bwMode="auto">
          <a:xfrm>
            <a:off x="1042988" y="260350"/>
            <a:ext cx="667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Allosztéria		</a:t>
            </a:r>
            <a:r>
              <a:rPr lang="hu-HU" sz="2800" i="1"/>
              <a:t>görög, „más hely”</a:t>
            </a:r>
          </a:p>
        </p:txBody>
      </p:sp>
      <p:sp>
        <p:nvSpPr>
          <p:cNvPr id="38917" name="Dia számának hely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540739-12E1-4A16-839B-7B49C5529CD4}" type="slidenum">
              <a:rPr lang="hu-HU" smtClean="0"/>
              <a:pPr>
                <a:spcBef>
                  <a:spcPct val="0"/>
                </a:spcBef>
                <a:buFontTx/>
                <a:buNone/>
              </a:pPr>
              <a:t>32</a:t>
            </a:fld>
            <a:endParaRPr lang="hu-H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zövegdoboz 3"/>
          <p:cNvSpPr txBox="1">
            <a:spLocks noChangeArrowheads="1"/>
          </p:cNvSpPr>
          <p:nvPr/>
        </p:nvSpPr>
        <p:spPr bwMode="auto">
          <a:xfrm>
            <a:off x="250825" y="-26988"/>
            <a:ext cx="780573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Aspartate transcarbamoylase (ATCase)</a:t>
            </a:r>
          </a:p>
          <a:p>
            <a:pPr eaLnBrk="1" hangingPunct="1">
              <a:spcBef>
                <a:spcPct val="0"/>
              </a:spcBef>
              <a:buFontTx/>
              <a:buNone/>
            </a:pPr>
            <a:r>
              <a:rPr lang="hu-HU" sz="2400" b="1"/>
              <a:t>Allosztérikusan szabályzott enzim</a:t>
            </a:r>
          </a:p>
          <a:p>
            <a:pPr eaLnBrk="1" hangingPunct="1">
              <a:spcBef>
                <a:spcPct val="0"/>
              </a:spcBef>
              <a:buFontTx/>
              <a:buNone/>
            </a:pPr>
            <a:endParaRPr lang="hu-HU" sz="1800"/>
          </a:p>
        </p:txBody>
      </p:sp>
      <p:grpSp>
        <p:nvGrpSpPr>
          <p:cNvPr id="40963" name="Csoportba foglalás 5"/>
          <p:cNvGrpSpPr>
            <a:grpSpLocks/>
          </p:cNvGrpSpPr>
          <p:nvPr/>
        </p:nvGrpSpPr>
        <p:grpSpPr bwMode="auto">
          <a:xfrm>
            <a:off x="4648200" y="992188"/>
            <a:ext cx="4495800" cy="5676900"/>
            <a:chOff x="4395936" y="991956"/>
            <a:chExt cx="4496544" cy="5677404"/>
          </a:xfrm>
        </p:grpSpPr>
        <p:pic>
          <p:nvPicPr>
            <p:cNvPr id="40970" name="Picture 2" descr="http://www.expertsmind.com/CMSImages/2488_Aspartate%20transcarbamoylase.png"/>
            <p:cNvPicPr>
              <a:picLocks noChangeAspect="1" noChangeArrowheads="1"/>
            </p:cNvPicPr>
            <p:nvPr/>
          </p:nvPicPr>
          <p:blipFill>
            <a:blip r:embed="rId2">
              <a:extLst>
                <a:ext uri="{28A0092B-C50C-407E-A947-70E740481C1C}">
                  <a14:useLocalDpi xmlns:a14="http://schemas.microsoft.com/office/drawing/2010/main" val="0"/>
                </a:ext>
              </a:extLst>
            </a:blip>
            <a:srcRect t="2473"/>
            <a:stretch>
              <a:fillRect/>
            </a:stretch>
          </p:blipFill>
          <p:spPr bwMode="auto">
            <a:xfrm>
              <a:off x="4395936" y="991956"/>
              <a:ext cx="4496544" cy="56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églalap 3"/>
            <p:cNvSpPr/>
            <p:nvPr/>
          </p:nvSpPr>
          <p:spPr>
            <a:xfrm>
              <a:off x="6804573" y="2997146"/>
              <a:ext cx="576357" cy="287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grpSp>
      <p:sp>
        <p:nvSpPr>
          <p:cNvPr id="40964" name="Téglalap 4"/>
          <p:cNvSpPr>
            <a:spLocks noChangeArrowheads="1"/>
          </p:cNvSpPr>
          <p:nvPr/>
        </p:nvSpPr>
        <p:spPr bwMode="auto">
          <a:xfrm>
            <a:off x="539750" y="3933825"/>
            <a:ext cx="49720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CTP végtermék gátlása:</a:t>
            </a:r>
          </a:p>
          <a:p>
            <a:pPr eaLnBrk="1" hangingPunct="1">
              <a:spcBef>
                <a:spcPct val="0"/>
              </a:spcBef>
              <a:buFontTx/>
              <a:buNone/>
            </a:pPr>
            <a:r>
              <a:rPr lang="hu-HU" sz="1800" b="1">
                <a:solidFill>
                  <a:srgbClr val="0070C0"/>
                </a:solidFill>
              </a:rPr>
              <a:t>Feedback inhibíció:</a:t>
            </a:r>
          </a:p>
          <a:p>
            <a:pPr eaLnBrk="1" hangingPunct="1">
              <a:spcBef>
                <a:spcPct val="0"/>
              </a:spcBef>
              <a:buFontTx/>
              <a:buNone/>
            </a:pPr>
            <a:r>
              <a:rPr lang="hu-HU" sz="1800" b="1">
                <a:solidFill>
                  <a:srgbClr val="0070C0"/>
                </a:solidFill>
              </a:rPr>
              <a:t>A végtermék a saját szintézisét befolyásolja</a:t>
            </a:r>
          </a:p>
          <a:p>
            <a:pPr eaLnBrk="1" hangingPunct="1">
              <a:spcBef>
                <a:spcPct val="0"/>
              </a:spcBef>
              <a:buFontTx/>
              <a:buNone/>
            </a:pPr>
            <a:endParaRPr lang="hu-HU" sz="1800" b="1"/>
          </a:p>
          <a:p>
            <a:pPr eaLnBrk="1" hangingPunct="1">
              <a:spcBef>
                <a:spcPct val="0"/>
              </a:spcBef>
              <a:buFontTx/>
              <a:buNone/>
            </a:pPr>
            <a:endParaRPr lang="hu-HU" sz="1800" b="1"/>
          </a:p>
          <a:p>
            <a:pPr eaLnBrk="1" hangingPunct="1">
              <a:spcBef>
                <a:spcPct val="0"/>
              </a:spcBef>
              <a:buFontTx/>
              <a:buNone/>
            </a:pPr>
            <a:r>
              <a:rPr lang="hu-HU" sz="1800" b="1"/>
              <a:t>A CTP és a saját szubsztrátok </a:t>
            </a:r>
          </a:p>
          <a:p>
            <a:pPr eaLnBrk="1" hangingPunct="1">
              <a:spcBef>
                <a:spcPct val="0"/>
              </a:spcBef>
              <a:buFontTx/>
              <a:buNone/>
            </a:pPr>
            <a:r>
              <a:rPr lang="hu-HU" sz="1800" b="1"/>
              <a:t>Szerkezetileg különbözőek:</a:t>
            </a:r>
          </a:p>
          <a:p>
            <a:pPr eaLnBrk="1" hangingPunct="1">
              <a:spcBef>
                <a:spcPct val="0"/>
              </a:spcBef>
              <a:buFontTx/>
              <a:buNone/>
            </a:pPr>
            <a:endParaRPr lang="hu-HU" sz="1800" b="1"/>
          </a:p>
          <a:p>
            <a:pPr eaLnBrk="1" hangingPunct="1">
              <a:spcBef>
                <a:spcPct val="0"/>
              </a:spcBef>
              <a:buFontTx/>
              <a:buNone/>
            </a:pPr>
            <a:r>
              <a:rPr lang="hu-HU" sz="1800" b="1">
                <a:solidFill>
                  <a:srgbClr val="00B050"/>
                </a:solidFill>
              </a:rPr>
              <a:t>Allosztérikus CTP kötőhely jelenléte</a:t>
            </a:r>
          </a:p>
        </p:txBody>
      </p:sp>
      <p:pic>
        <p:nvPicPr>
          <p:cNvPr id="409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69963"/>
            <a:ext cx="4457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Egyenes összekötő 10"/>
          <p:cNvCxnSpPr/>
          <p:nvPr/>
        </p:nvCxnSpPr>
        <p:spPr>
          <a:xfrm>
            <a:off x="7235825" y="6453188"/>
            <a:ext cx="936625"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a:xfrm flipV="1">
            <a:off x="8172450" y="3429000"/>
            <a:ext cx="0" cy="3024188"/>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7667625" y="3213100"/>
            <a:ext cx="433388" cy="215900"/>
          </a:xfrm>
          <a:prstGeom prst="line">
            <a:avLst/>
          </a:prstGeom>
          <a:ln w="38100">
            <a:solidFill>
              <a:schemeClr val="accent2">
                <a:lumMod val="75000"/>
              </a:schemeClr>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0969" name="Dia számának helye 12"/>
          <p:cNvSpPr>
            <a:spLocks noGrp="1"/>
          </p:cNvSpPr>
          <p:nvPr>
            <p:ph type="sldNum" sz="quarter" idx="12"/>
          </p:nvPr>
        </p:nvSpPr>
        <p:spPr>
          <a:xfrm>
            <a:off x="6804025"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2D01DA-F266-4933-92E6-C71E771408F3}" type="slidenum">
              <a:rPr lang="hu-HU" smtClean="0"/>
              <a:pPr>
                <a:spcBef>
                  <a:spcPct val="0"/>
                </a:spcBef>
                <a:buFontTx/>
                <a:buNone/>
              </a:pPr>
              <a:t>33</a:t>
            </a:fld>
            <a:endParaRPr 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B53159-7C90-4F70-A56F-C51271DBE607}" type="slidenum">
              <a:rPr lang="hu-HU" smtClean="0"/>
              <a:pPr>
                <a:spcBef>
                  <a:spcPct val="0"/>
                </a:spcBef>
                <a:buFontTx/>
                <a:buNone/>
              </a:pPr>
              <a:t>34</a:t>
            </a:fld>
            <a:endParaRPr lang="hu-HU"/>
          </a:p>
        </p:txBody>
      </p:sp>
      <p:sp>
        <p:nvSpPr>
          <p:cNvPr id="41987" name="Rectangle 2"/>
          <p:cNvSpPr>
            <a:spLocks noGrp="1" noChangeArrowheads="1"/>
          </p:cNvSpPr>
          <p:nvPr>
            <p:ph type="body" idx="1"/>
          </p:nvPr>
        </p:nvSpPr>
        <p:spPr>
          <a:xfrm>
            <a:off x="457200" y="228600"/>
            <a:ext cx="7715250" cy="536575"/>
          </a:xfrm>
        </p:spPr>
        <p:txBody>
          <a:bodyPr/>
          <a:lstStyle/>
          <a:p>
            <a:pPr eaLnBrk="1" hangingPunct="1">
              <a:buFontTx/>
              <a:buNone/>
            </a:pPr>
            <a:r>
              <a:rPr lang="en-US" noProof="1"/>
              <a:t>Allosztérikus hatás leírása modellekkel</a:t>
            </a: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2727325"/>
            <a:ext cx="5715000" cy="3921125"/>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539750" y="981075"/>
            <a:ext cx="2986088" cy="1530350"/>
          </a:xfrm>
          <a:prstGeom prst="rect">
            <a:avLst/>
          </a:prstGeom>
          <a:solidFill>
            <a:schemeClr val="bg1"/>
          </a:solidFill>
          <a:ln w="38100">
            <a:solidFill>
              <a:srgbClr val="FFCC66"/>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lphaLcParenR"/>
            </a:pPr>
            <a:r>
              <a:rPr lang="en-US" sz="2400"/>
              <a:t>Együttműködő </a:t>
            </a:r>
            <a:r>
              <a:rPr lang="en-US" sz="2000"/>
              <a:t>(“concerted”)</a:t>
            </a:r>
            <a:endParaRPr lang="en-US" sz="2400"/>
          </a:p>
          <a:p>
            <a:pPr eaLnBrk="1" hangingPunct="1">
              <a:buFontTx/>
              <a:buNone/>
            </a:pPr>
            <a:r>
              <a:rPr lang="en-US" sz="2000">
                <a:solidFill>
                  <a:schemeClr val="accent2"/>
                </a:solidFill>
              </a:rPr>
              <a:t>MWC, Monod, Wyman,</a:t>
            </a:r>
          </a:p>
          <a:p>
            <a:pPr eaLnBrk="1" hangingPunct="1">
              <a:buFontTx/>
              <a:buNone/>
            </a:pPr>
            <a:r>
              <a:rPr lang="en-US" sz="2000">
                <a:solidFill>
                  <a:schemeClr val="accent2"/>
                </a:solidFill>
              </a:rPr>
              <a:t>Changeux (1965)</a:t>
            </a:r>
            <a:endParaRPr lang="en-US" sz="2400" noProof="1"/>
          </a:p>
        </p:txBody>
      </p:sp>
      <p:sp>
        <p:nvSpPr>
          <p:cNvPr id="41990" name="Text Box 6"/>
          <p:cNvSpPr txBox="1">
            <a:spLocks noChangeArrowheads="1"/>
          </p:cNvSpPr>
          <p:nvPr/>
        </p:nvSpPr>
        <p:spPr bwMode="auto">
          <a:xfrm>
            <a:off x="4284663" y="1628775"/>
            <a:ext cx="2819400" cy="860425"/>
          </a:xfrm>
          <a:prstGeom prst="rect">
            <a:avLst/>
          </a:prstGeom>
          <a:solidFill>
            <a:schemeClr val="bg1"/>
          </a:solidFill>
          <a:ln w="38100">
            <a:solidFill>
              <a:srgbClr val="FFCC66"/>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sz="2400"/>
              <a:t>b) Szekvenciális</a:t>
            </a:r>
          </a:p>
          <a:p>
            <a:pPr eaLnBrk="1" hangingPunct="1">
              <a:buFontTx/>
              <a:buNone/>
            </a:pPr>
            <a:r>
              <a:rPr lang="en-US" sz="2000">
                <a:solidFill>
                  <a:schemeClr val="accent2"/>
                </a:solidFill>
              </a:rPr>
              <a:t>Koshlan</a:t>
            </a:r>
            <a:r>
              <a:rPr lang="hu-HU" sz="2000">
                <a:solidFill>
                  <a:schemeClr val="accent2"/>
                </a:solidFill>
              </a:rPr>
              <a:t>d</a:t>
            </a:r>
            <a:r>
              <a:rPr lang="en-US" sz="2000">
                <a:solidFill>
                  <a:schemeClr val="accent2"/>
                </a:solidFill>
              </a:rPr>
              <a:t> (1966)</a:t>
            </a:r>
            <a:endParaRPr lang="en-US" sz="2400" noProof="1"/>
          </a:p>
        </p:txBody>
      </p:sp>
      <p:sp>
        <p:nvSpPr>
          <p:cNvPr id="2" name="TextBox 1"/>
          <p:cNvSpPr txBox="1"/>
          <p:nvPr/>
        </p:nvSpPr>
        <p:spPr>
          <a:xfrm>
            <a:off x="6732240" y="3284984"/>
            <a:ext cx="2326278" cy="2031325"/>
          </a:xfrm>
          <a:prstGeom prst="rect">
            <a:avLst/>
          </a:prstGeom>
          <a:noFill/>
        </p:spPr>
        <p:txBody>
          <a:bodyPr wrap="none" rtlCol="0">
            <a:spAutoFit/>
          </a:bodyPr>
          <a:lstStyle/>
          <a:p>
            <a:r>
              <a:rPr lang="en-US" dirty="0"/>
              <a:t>ELMÉLET</a:t>
            </a:r>
          </a:p>
          <a:p>
            <a:r>
              <a:rPr lang="en-US" dirty="0"/>
              <a:t>SZÉP</a:t>
            </a:r>
          </a:p>
          <a:p>
            <a:endParaRPr lang="en-US" dirty="0"/>
          </a:p>
          <a:p>
            <a:r>
              <a:rPr lang="en-US" dirty="0"/>
              <a:t>GYAKORLATBAN</a:t>
            </a:r>
          </a:p>
          <a:p>
            <a:r>
              <a:rPr lang="en-US" dirty="0"/>
              <a:t>HOGYAN</a:t>
            </a:r>
          </a:p>
          <a:p>
            <a:r>
              <a:rPr lang="en-US" dirty="0"/>
              <a:t>KÜLÖNBÖZTETJÜK</a:t>
            </a:r>
          </a:p>
          <a:p>
            <a:r>
              <a:rPr lang="en-US" dirty="0"/>
              <a:t>MEG EZEKET?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5"/>
          <p:cNvSpPr>
            <a:spLocks noGrp="1"/>
          </p:cNvSpPr>
          <p:nvPr>
            <p:ph type="sldNum" sz="quarter" idx="12"/>
          </p:nvPr>
        </p:nvSpPr>
        <p:spPr>
          <a:xfrm>
            <a:off x="6732588" y="61658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3CBE6B-4214-4641-8B69-E01FBC677644}" type="slidenum">
              <a:rPr lang="hu-HU" smtClean="0"/>
              <a:pPr>
                <a:spcBef>
                  <a:spcPct val="0"/>
                </a:spcBef>
                <a:buFontTx/>
                <a:buNone/>
              </a:pPr>
              <a:t>35</a:t>
            </a:fld>
            <a:endParaRPr lang="hu-HU"/>
          </a:p>
        </p:txBody>
      </p:sp>
      <p:sp>
        <p:nvSpPr>
          <p:cNvPr id="44035" name="Rectangle 2"/>
          <p:cNvSpPr>
            <a:spLocks noGrp="1" noChangeArrowheads="1"/>
          </p:cNvSpPr>
          <p:nvPr>
            <p:ph type="title"/>
          </p:nvPr>
        </p:nvSpPr>
        <p:spPr>
          <a:xfrm>
            <a:off x="0" y="760412"/>
            <a:ext cx="8991600" cy="868363"/>
          </a:xfrm>
        </p:spPr>
        <p:txBody>
          <a:bodyPr/>
          <a:lstStyle/>
          <a:p>
            <a:pPr eaLnBrk="1" hangingPunct="1"/>
            <a:r>
              <a:rPr lang="en-US" sz="3600" b="1" dirty="0">
                <a:solidFill>
                  <a:srgbClr val="CC6600"/>
                </a:solidFill>
              </a:rPr>
              <a:t>MIOGLOBIN ÉS HEMOGLOBIN</a:t>
            </a:r>
            <a:endParaRPr lang="en-US" sz="3600" b="1" noProof="1">
              <a:solidFill>
                <a:srgbClr val="CC6600"/>
              </a:solidFill>
            </a:endParaRPr>
          </a:p>
        </p:txBody>
      </p:sp>
      <p:sp>
        <p:nvSpPr>
          <p:cNvPr id="44036" name="Rectangle 3"/>
          <p:cNvSpPr>
            <a:spLocks noGrp="1" noChangeArrowheads="1"/>
          </p:cNvSpPr>
          <p:nvPr>
            <p:ph type="body" idx="1"/>
          </p:nvPr>
        </p:nvSpPr>
        <p:spPr>
          <a:xfrm>
            <a:off x="468313" y="1412875"/>
            <a:ext cx="8229600" cy="1173163"/>
          </a:xfrm>
        </p:spPr>
        <p:txBody>
          <a:bodyPr/>
          <a:lstStyle/>
          <a:p>
            <a:pPr eaLnBrk="1" hangingPunct="1"/>
            <a:r>
              <a:rPr lang="en-US" sz="2800"/>
              <a:t>Globin család: </a:t>
            </a:r>
            <a:r>
              <a:rPr lang="hu-HU" sz="2800"/>
              <a:t>O</a:t>
            </a:r>
            <a:r>
              <a:rPr lang="hu-HU" sz="2800" baseline="-30000"/>
              <a:t>2</a:t>
            </a:r>
            <a:r>
              <a:rPr lang="hu-HU" sz="2800"/>
              <a:t> tárolás </a:t>
            </a:r>
            <a:r>
              <a:rPr lang="en-US" sz="2800"/>
              <a:t>(Mb) </a:t>
            </a:r>
            <a:r>
              <a:rPr lang="hu-HU" sz="2800"/>
              <a:t>és szállítás</a:t>
            </a:r>
            <a:r>
              <a:rPr lang="hu-HU" sz="2800" noProof="1"/>
              <a:t> </a:t>
            </a:r>
            <a:r>
              <a:rPr lang="en-US" sz="2800"/>
              <a:t>(Hb)</a:t>
            </a:r>
          </a:p>
          <a:p>
            <a:pPr eaLnBrk="1" hangingPunct="1"/>
            <a:r>
              <a:rPr lang="en-US" sz="2800"/>
              <a:t>H</a:t>
            </a:r>
            <a:r>
              <a:rPr lang="hu-HU" sz="2800"/>
              <a:t>em (Fe</a:t>
            </a:r>
            <a:r>
              <a:rPr lang="hu-HU" sz="2800" baseline="30000"/>
              <a:t>2+</a:t>
            </a:r>
            <a:r>
              <a:rPr lang="hu-HU" sz="2800"/>
              <a:t>-protoporfirin IX) prosztetikus csoport </a:t>
            </a:r>
            <a:endParaRPr lang="hu-HU" sz="2800" noProof="1"/>
          </a:p>
        </p:txBody>
      </p:sp>
      <p:grpSp>
        <p:nvGrpSpPr>
          <p:cNvPr id="44037" name="Group 4"/>
          <p:cNvGrpSpPr>
            <a:grpSpLocks/>
          </p:cNvGrpSpPr>
          <p:nvPr/>
        </p:nvGrpSpPr>
        <p:grpSpPr bwMode="auto">
          <a:xfrm>
            <a:off x="347663" y="2819400"/>
            <a:ext cx="3071812" cy="3657600"/>
            <a:chOff x="657" y="1776"/>
            <a:chExt cx="1935" cy="2304"/>
          </a:xfrm>
        </p:grpSpPr>
        <p:pic>
          <p:nvPicPr>
            <p:cNvPr id="440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 y="1776"/>
              <a:ext cx="1935" cy="2304"/>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4045" name="Text Box 6"/>
            <p:cNvSpPr txBox="1">
              <a:spLocks noChangeArrowheads="1"/>
            </p:cNvSpPr>
            <p:nvPr/>
          </p:nvSpPr>
          <p:spPr bwMode="auto">
            <a:xfrm>
              <a:off x="1008" y="3760"/>
              <a:ext cx="134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porfirin gyűrű</a:t>
              </a:r>
              <a:endParaRPr lang="en-US" sz="2400" noProof="1"/>
            </a:p>
          </p:txBody>
        </p:sp>
      </p:grpSp>
      <p:grpSp>
        <p:nvGrpSpPr>
          <p:cNvPr id="44038" name="Group 7"/>
          <p:cNvGrpSpPr>
            <a:grpSpLocks/>
          </p:cNvGrpSpPr>
          <p:nvPr/>
        </p:nvGrpSpPr>
        <p:grpSpPr bwMode="auto">
          <a:xfrm>
            <a:off x="6084888" y="2565400"/>
            <a:ext cx="2720975" cy="3384550"/>
            <a:chOff x="3312" y="1776"/>
            <a:chExt cx="1851" cy="2304"/>
          </a:xfrm>
        </p:grpSpPr>
        <p:pic>
          <p:nvPicPr>
            <p:cNvPr id="440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776"/>
              <a:ext cx="1851" cy="2304"/>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4043" name="Text Box 9"/>
            <p:cNvSpPr txBox="1">
              <a:spLocks noChangeArrowheads="1"/>
            </p:cNvSpPr>
            <p:nvPr/>
          </p:nvSpPr>
          <p:spPr bwMode="auto">
            <a:xfrm>
              <a:off x="3992" y="3792"/>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hem</a:t>
              </a:r>
              <a:endParaRPr lang="en-US" sz="2400" noProof="1"/>
            </a:p>
          </p:txBody>
        </p:sp>
      </p:grpSp>
      <p:pic>
        <p:nvPicPr>
          <p:cNvPr id="44039" name="Picture 11"/>
          <p:cNvPicPr>
            <a:picLocks noChangeAspect="1" noChangeArrowheads="1"/>
          </p:cNvPicPr>
          <p:nvPr/>
        </p:nvPicPr>
        <p:blipFill>
          <a:blip r:embed="rId4">
            <a:extLst>
              <a:ext uri="{28A0092B-C50C-407E-A947-70E740481C1C}">
                <a14:useLocalDpi xmlns:a14="http://schemas.microsoft.com/office/drawing/2010/main" val="0"/>
              </a:ext>
            </a:extLst>
          </a:blip>
          <a:srcRect r="-706" b="16855"/>
          <a:stretch>
            <a:fillRect/>
          </a:stretch>
        </p:blipFill>
        <p:spPr bwMode="auto">
          <a:xfrm>
            <a:off x="3770313" y="3276600"/>
            <a:ext cx="1738312" cy="1520825"/>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14" name="Szövegdoboz 13"/>
          <p:cNvSpPr txBox="1"/>
          <p:nvPr/>
        </p:nvSpPr>
        <p:spPr>
          <a:xfrm>
            <a:off x="3635375" y="5013325"/>
            <a:ext cx="2147888" cy="646113"/>
          </a:xfrm>
          <a:prstGeom prst="rect">
            <a:avLst/>
          </a:prstGeom>
          <a:noFill/>
        </p:spPr>
        <p:txBody>
          <a:bodyPr wrap="none">
            <a:spAutoFit/>
          </a:bodyPr>
          <a:lstStyle/>
          <a:p>
            <a:pPr eaLnBrk="1" hangingPunct="1">
              <a:defRPr/>
            </a:pPr>
            <a:r>
              <a:rPr lang="hu-HU" b="1" dirty="0">
                <a:latin typeface="+mn-lt"/>
              </a:rPr>
              <a:t>Fe</a:t>
            </a:r>
            <a:r>
              <a:rPr lang="hu-HU" b="1" baseline="30000" dirty="0">
                <a:latin typeface="+mn-lt"/>
              </a:rPr>
              <a:t>2+  </a:t>
            </a:r>
            <a:r>
              <a:rPr lang="hu-HU" b="1" dirty="0">
                <a:latin typeface="+mn-lt"/>
              </a:rPr>
              <a:t> :</a:t>
            </a:r>
            <a:r>
              <a:rPr lang="hu-HU" b="1" baseline="30000" dirty="0">
                <a:latin typeface="+mn-lt"/>
              </a:rPr>
              <a:t>   </a:t>
            </a:r>
            <a:r>
              <a:rPr lang="hu-HU" b="1" dirty="0">
                <a:latin typeface="+mn-lt"/>
              </a:rPr>
              <a:t>hat </a:t>
            </a:r>
          </a:p>
          <a:p>
            <a:pPr eaLnBrk="1" hangingPunct="1">
              <a:defRPr/>
            </a:pPr>
            <a:r>
              <a:rPr lang="hu-HU" b="1" dirty="0">
                <a:latin typeface="+mn-lt"/>
              </a:rPr>
              <a:t>koordinációs hely</a:t>
            </a:r>
          </a:p>
        </p:txBody>
      </p:sp>
      <p:sp>
        <p:nvSpPr>
          <p:cNvPr id="13" name="Szövegdoboz 12"/>
          <p:cNvSpPr txBox="1"/>
          <p:nvPr/>
        </p:nvSpPr>
        <p:spPr>
          <a:xfrm>
            <a:off x="107950" y="115888"/>
            <a:ext cx="2762250" cy="5238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hu-HU" sz="2800" dirty="0"/>
              <a:t>Esettanulmány: </a:t>
            </a:r>
          </a:p>
        </p:txBody>
      </p:sp>
      <p:sp>
        <p:nvSpPr>
          <p:cNvPr id="2" name="TextBox 1"/>
          <p:cNvSpPr txBox="1"/>
          <p:nvPr/>
        </p:nvSpPr>
        <p:spPr>
          <a:xfrm>
            <a:off x="3802731" y="10689"/>
            <a:ext cx="3438762" cy="830997"/>
          </a:xfrm>
          <a:prstGeom prst="rect">
            <a:avLst/>
          </a:prstGeom>
          <a:noFill/>
        </p:spPr>
        <p:txBody>
          <a:bodyPr wrap="none" rtlCol="0">
            <a:spAutoFit/>
          </a:bodyPr>
          <a:lstStyle/>
          <a:p>
            <a:r>
              <a:rPr lang="en-US" sz="2400" dirty="0" err="1"/>
              <a:t>Molekuláris</a:t>
            </a:r>
            <a:r>
              <a:rPr lang="en-US" sz="2400" dirty="0"/>
              <a:t> </a:t>
            </a:r>
            <a:r>
              <a:rPr lang="en-US" sz="2400" dirty="0" err="1"/>
              <a:t>részletek</a:t>
            </a:r>
            <a:r>
              <a:rPr lang="en-US" sz="2400" dirty="0"/>
              <a:t> a </a:t>
            </a:r>
          </a:p>
          <a:p>
            <a:r>
              <a:rPr lang="en-US" sz="2400" dirty="0" err="1"/>
              <a:t>szabályozás</a:t>
            </a:r>
            <a:r>
              <a:rPr lang="en-US" sz="2400" dirty="0"/>
              <a:t> </a:t>
            </a:r>
            <a:r>
              <a:rPr lang="en-US" sz="2400" dirty="0" err="1"/>
              <a:t>hátterében</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684213" y="827088"/>
            <a:ext cx="7494587" cy="5419725"/>
            <a:chOff x="368" y="288"/>
            <a:chExt cx="5056" cy="3752"/>
          </a:xfrm>
        </p:grpSpPr>
        <p:pic>
          <p:nvPicPr>
            <p:cNvPr id="450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 y="288"/>
              <a:ext cx="5056" cy="3392"/>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5064" name="Rectangle 4"/>
            <p:cNvSpPr>
              <a:spLocks noChangeArrowheads="1"/>
            </p:cNvSpPr>
            <p:nvPr/>
          </p:nvSpPr>
          <p:spPr bwMode="auto">
            <a:xfrm>
              <a:off x="960" y="3216"/>
              <a:ext cx="1248" cy="384"/>
            </a:xfrm>
            <a:prstGeom prst="rect">
              <a:avLst/>
            </a:prstGeom>
            <a:solidFill>
              <a:schemeClr val="bg1"/>
            </a:solidFill>
            <a:ln w="381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5065" name="Rectangle 5"/>
            <p:cNvSpPr>
              <a:spLocks noChangeArrowheads="1"/>
            </p:cNvSpPr>
            <p:nvPr/>
          </p:nvSpPr>
          <p:spPr bwMode="auto">
            <a:xfrm>
              <a:off x="3552" y="3216"/>
              <a:ext cx="1440" cy="432"/>
            </a:xfrm>
            <a:prstGeom prst="rect">
              <a:avLst/>
            </a:prstGeom>
            <a:solidFill>
              <a:schemeClr val="bg1"/>
            </a:solidFill>
            <a:ln w="381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5066" name="Text Box 6"/>
            <p:cNvSpPr txBox="1">
              <a:spLocks noChangeArrowheads="1"/>
            </p:cNvSpPr>
            <p:nvPr/>
          </p:nvSpPr>
          <p:spPr bwMode="auto">
            <a:xfrm>
              <a:off x="624" y="3727"/>
              <a:ext cx="1824" cy="312"/>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mioglobin </a:t>
              </a:r>
              <a:r>
                <a:rPr lang="en-US" sz="2000"/>
                <a:t>(153 a.s.)</a:t>
              </a:r>
              <a:endParaRPr lang="en-US" sz="2000" noProof="1"/>
            </a:p>
          </p:txBody>
        </p:sp>
        <p:sp>
          <p:nvSpPr>
            <p:cNvPr id="45067" name="Text Box 7"/>
            <p:cNvSpPr txBox="1">
              <a:spLocks noChangeArrowheads="1"/>
            </p:cNvSpPr>
            <p:nvPr/>
          </p:nvSpPr>
          <p:spPr bwMode="auto">
            <a:xfrm>
              <a:off x="2736" y="3728"/>
              <a:ext cx="2592" cy="312"/>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hemoglobin </a:t>
              </a:r>
              <a:r>
                <a:rPr lang="en-US" sz="2400">
                  <a:sym typeface="Symbol" panose="05050102010706020507" pitchFamily="18" charset="2"/>
                </a:rPr>
                <a:t>-lánc </a:t>
              </a:r>
              <a:r>
                <a:rPr lang="en-US" sz="2000"/>
                <a:t>(146 a.s.)</a:t>
              </a:r>
              <a:endParaRPr lang="en-US" sz="2000" noProof="1"/>
            </a:p>
          </p:txBody>
        </p:sp>
        <p:sp>
          <p:nvSpPr>
            <p:cNvPr id="45068" name="Text Box 8"/>
            <p:cNvSpPr txBox="1">
              <a:spLocks noChangeArrowheads="1"/>
            </p:cNvSpPr>
            <p:nvPr/>
          </p:nvSpPr>
          <p:spPr bwMode="auto">
            <a:xfrm>
              <a:off x="2736" y="384"/>
              <a:ext cx="528" cy="5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hem</a:t>
              </a:r>
            </a:p>
            <a:p>
              <a:pPr eaLnBrk="1" hangingPunct="1">
                <a:spcBef>
                  <a:spcPct val="5000"/>
                </a:spcBef>
                <a:buFontTx/>
                <a:buNone/>
              </a:pPr>
              <a:endParaRPr lang="en-US" sz="2400" noProof="1"/>
            </a:p>
          </p:txBody>
        </p:sp>
      </p:grpSp>
      <p:sp>
        <p:nvSpPr>
          <p:cNvPr id="10" name="Szövegdoboz 9"/>
          <p:cNvSpPr txBox="1"/>
          <p:nvPr/>
        </p:nvSpPr>
        <p:spPr>
          <a:xfrm>
            <a:off x="1835150" y="6372225"/>
            <a:ext cx="1223963"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hu-HU" b="1" dirty="0"/>
              <a:t>Monomer</a:t>
            </a:r>
          </a:p>
        </p:txBody>
      </p:sp>
      <p:sp>
        <p:nvSpPr>
          <p:cNvPr id="11" name="Szövegdoboz 10"/>
          <p:cNvSpPr txBox="1"/>
          <p:nvPr/>
        </p:nvSpPr>
        <p:spPr>
          <a:xfrm>
            <a:off x="5148263" y="6372225"/>
            <a:ext cx="1787525"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hu-HU" b="1" dirty="0" err="1"/>
              <a:t>Tetramer</a:t>
            </a:r>
            <a:r>
              <a:rPr lang="hu-HU" b="1" dirty="0"/>
              <a:t> (</a:t>
            </a:r>
            <a:r>
              <a:rPr lang="el-GR" b="1" dirty="0">
                <a:latin typeface="Calibri"/>
              </a:rPr>
              <a:t>α</a:t>
            </a:r>
            <a:r>
              <a:rPr lang="hu-HU" b="1" baseline="-25000" dirty="0">
                <a:latin typeface="Calibri"/>
              </a:rPr>
              <a:t>2</a:t>
            </a:r>
            <a:r>
              <a:rPr lang="el-GR" b="1" dirty="0">
                <a:latin typeface="Calibri"/>
              </a:rPr>
              <a:t>β</a:t>
            </a:r>
            <a:r>
              <a:rPr lang="hu-HU" b="1" baseline="-25000" dirty="0">
                <a:latin typeface="Calibri"/>
              </a:rPr>
              <a:t>2</a:t>
            </a:r>
            <a:r>
              <a:rPr lang="hu-HU" b="1" dirty="0">
                <a:latin typeface="Calibri"/>
              </a:rPr>
              <a:t>)</a:t>
            </a:r>
            <a:endParaRPr lang="hu-HU" b="1" dirty="0"/>
          </a:p>
        </p:txBody>
      </p:sp>
      <p:sp>
        <p:nvSpPr>
          <p:cNvPr id="45061" name="Szövegdoboz 11"/>
          <p:cNvSpPr txBox="1">
            <a:spLocks noChangeArrowheads="1"/>
          </p:cNvSpPr>
          <p:nvPr/>
        </p:nvSpPr>
        <p:spPr bwMode="auto">
          <a:xfrm>
            <a:off x="900113" y="115888"/>
            <a:ext cx="69738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két fehérje alegységei hasonlóak</a:t>
            </a:r>
          </a:p>
        </p:txBody>
      </p:sp>
      <p:sp>
        <p:nvSpPr>
          <p:cNvPr id="45062" name="Dia számának helye 12"/>
          <p:cNvSpPr>
            <a:spLocks noGrp="1"/>
          </p:cNvSpPr>
          <p:nvPr>
            <p:ph type="sldNum" sz="quarter" idx="12"/>
          </p:nvPr>
        </p:nvSpPr>
        <p:spPr>
          <a:xfrm>
            <a:off x="6759575"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E7A2A1-6709-404E-8286-56FF9569C904}" type="slidenum">
              <a:rPr lang="hu-HU" smtClean="0"/>
              <a:pPr>
                <a:spcBef>
                  <a:spcPct val="0"/>
                </a:spcBef>
                <a:buFontTx/>
                <a:buNone/>
              </a:pPr>
              <a:t>36</a:t>
            </a:fld>
            <a:endParaRPr lang="hu-H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 számának helye 5"/>
          <p:cNvSpPr>
            <a:spLocks noGrp="1"/>
          </p:cNvSpPr>
          <p:nvPr>
            <p:ph type="sldNum" sz="quarter" idx="12"/>
          </p:nvPr>
        </p:nvSpPr>
        <p:spPr>
          <a:xfrm>
            <a:off x="6759575"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37B275-1AC9-45FE-BAE5-4DCA4A2977AD}" type="slidenum">
              <a:rPr lang="hu-HU" smtClean="0"/>
              <a:pPr>
                <a:spcBef>
                  <a:spcPct val="0"/>
                </a:spcBef>
                <a:buFontTx/>
                <a:buNone/>
              </a:pPr>
              <a:t>37</a:t>
            </a:fld>
            <a:endParaRPr lang="hu-HU"/>
          </a:p>
        </p:txBody>
      </p:sp>
      <p:sp>
        <p:nvSpPr>
          <p:cNvPr id="46083" name="Rectangle 2"/>
          <p:cNvSpPr>
            <a:spLocks noGrp="1" noChangeArrowheads="1"/>
          </p:cNvSpPr>
          <p:nvPr>
            <p:ph type="body" idx="1"/>
          </p:nvPr>
        </p:nvSpPr>
        <p:spPr>
          <a:xfrm>
            <a:off x="250825" y="1125538"/>
            <a:ext cx="8534400" cy="1981200"/>
          </a:xfrm>
        </p:spPr>
        <p:txBody>
          <a:bodyPr/>
          <a:lstStyle/>
          <a:p>
            <a:pPr lvl="1" eaLnBrk="1" hangingPunct="1">
              <a:lnSpc>
                <a:spcPct val="90000"/>
              </a:lnSpc>
            </a:pPr>
            <a:r>
              <a:rPr lang="en-US" sz="2000" b="1" dirty="0"/>
              <a:t>O</a:t>
            </a:r>
            <a:r>
              <a:rPr lang="en-US" sz="2000" b="1" baseline="-25000" dirty="0"/>
              <a:t>2</a:t>
            </a:r>
            <a:r>
              <a:rPr lang="en-US" sz="2000" b="1" dirty="0"/>
              <a:t> </a:t>
            </a:r>
            <a:r>
              <a:rPr lang="en-US" sz="2000" b="1" dirty="0" err="1"/>
              <a:t>kötés</a:t>
            </a:r>
            <a:r>
              <a:rPr lang="en-US" sz="2000" b="1" dirty="0"/>
              <a:t> </a:t>
            </a:r>
            <a:r>
              <a:rPr lang="en-US" sz="2000" b="1" dirty="0" err="1"/>
              <a:t>hidrofób</a:t>
            </a:r>
            <a:r>
              <a:rPr lang="en-US" sz="2000" b="1" dirty="0"/>
              <a:t> </a:t>
            </a:r>
            <a:r>
              <a:rPr lang="en-US" sz="2000" b="1" dirty="0" err="1"/>
              <a:t>zsebbe</a:t>
            </a:r>
            <a:r>
              <a:rPr lang="en-US" sz="2000" b="1" dirty="0"/>
              <a:t> – </a:t>
            </a:r>
            <a:r>
              <a:rPr lang="en-US" sz="2000" b="1" dirty="0" err="1"/>
              <a:t>fehérje</a:t>
            </a:r>
            <a:r>
              <a:rPr lang="en-US" sz="2000" b="1" dirty="0"/>
              <a:t> </a:t>
            </a:r>
            <a:r>
              <a:rPr lang="en-US" sz="2000" b="1" dirty="0" err="1"/>
              <a:t>légzés</a:t>
            </a:r>
            <a:r>
              <a:rPr lang="en-US" sz="2000" b="1" dirty="0"/>
              <a:t> s</a:t>
            </a:r>
            <a:r>
              <a:rPr lang="hu-HU" sz="2000" b="1" dirty="0"/>
              <a:t>e</a:t>
            </a:r>
            <a:r>
              <a:rPr lang="en-US" sz="2000" b="1" dirty="0" err="1"/>
              <a:t>gítségével</a:t>
            </a:r>
            <a:endParaRPr lang="en-US" sz="2000" b="1" dirty="0"/>
          </a:p>
          <a:p>
            <a:pPr lvl="1" eaLnBrk="1" hangingPunct="1">
              <a:lnSpc>
                <a:spcPct val="90000"/>
              </a:lnSpc>
            </a:pPr>
            <a:r>
              <a:rPr lang="en-US" sz="2000" b="1" dirty="0" err="1"/>
              <a:t>oxigenáció</a:t>
            </a:r>
            <a:r>
              <a:rPr lang="en-US" sz="2000" b="1" dirty="0"/>
              <a:t> → </a:t>
            </a:r>
            <a:r>
              <a:rPr lang="en-US" sz="2000" b="1" dirty="0" err="1"/>
              <a:t>színváltozás</a:t>
            </a:r>
            <a:r>
              <a:rPr lang="en-US" sz="2000" b="1" dirty="0"/>
              <a:t> (</a:t>
            </a:r>
            <a:r>
              <a:rPr lang="en-US" sz="2000" b="1" dirty="0" err="1"/>
              <a:t>vénás</a:t>
            </a:r>
            <a:r>
              <a:rPr lang="en-US" sz="2000" b="1" dirty="0"/>
              <a:t> </a:t>
            </a:r>
            <a:r>
              <a:rPr lang="en-US" sz="2000" b="1" dirty="0" err="1"/>
              <a:t>és</a:t>
            </a:r>
            <a:r>
              <a:rPr lang="en-US" sz="2000" b="1" dirty="0"/>
              <a:t> </a:t>
            </a:r>
            <a:r>
              <a:rPr lang="en-US" sz="2000" b="1" dirty="0" err="1"/>
              <a:t>artériás</a:t>
            </a:r>
            <a:r>
              <a:rPr lang="en-US" sz="2000" b="1" dirty="0"/>
              <a:t> </a:t>
            </a:r>
            <a:r>
              <a:rPr lang="en-US" sz="2000" b="1" dirty="0" err="1"/>
              <a:t>vér</a:t>
            </a:r>
            <a:r>
              <a:rPr lang="en-US" sz="2000" b="1" dirty="0"/>
              <a:t>)</a:t>
            </a:r>
          </a:p>
          <a:p>
            <a:pPr lvl="1" eaLnBrk="1" hangingPunct="1">
              <a:lnSpc>
                <a:spcPct val="90000"/>
              </a:lnSpc>
            </a:pPr>
            <a:r>
              <a:rPr lang="en-US" sz="2000" b="1" dirty="0"/>
              <a:t>CO, NO </a:t>
            </a:r>
            <a:r>
              <a:rPr lang="en-US" sz="2000" b="1" dirty="0" err="1"/>
              <a:t>mérgezé</a:t>
            </a:r>
            <a:r>
              <a:rPr lang="hu-HU" sz="2000" b="1" dirty="0"/>
              <a:t>s</a:t>
            </a:r>
            <a:endParaRPr lang="hu-HU" sz="2000" b="1" noProof="1"/>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2362200"/>
            <a:ext cx="4137025" cy="434340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grpSp>
        <p:nvGrpSpPr>
          <p:cNvPr id="46085" name="Group 4"/>
          <p:cNvGrpSpPr>
            <a:grpSpLocks/>
          </p:cNvGrpSpPr>
          <p:nvPr/>
        </p:nvGrpSpPr>
        <p:grpSpPr bwMode="auto">
          <a:xfrm>
            <a:off x="5364163" y="2276475"/>
            <a:ext cx="2819400" cy="4371975"/>
            <a:chOff x="3456" y="1470"/>
            <a:chExt cx="1776" cy="2754"/>
          </a:xfrm>
        </p:grpSpPr>
        <p:pic>
          <p:nvPicPr>
            <p:cNvPr id="460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470"/>
              <a:ext cx="1776" cy="1266"/>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60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2887"/>
              <a:ext cx="1776" cy="1337"/>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grpSp>
      <p:sp>
        <p:nvSpPr>
          <p:cNvPr id="46086" name="Szövegdoboz 7"/>
          <p:cNvSpPr txBox="1">
            <a:spLocks noChangeArrowheads="1"/>
          </p:cNvSpPr>
          <p:nvPr/>
        </p:nvSpPr>
        <p:spPr bwMode="auto">
          <a:xfrm>
            <a:off x="179388" y="260350"/>
            <a:ext cx="8901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dirty="0"/>
              <a:t>Oxigén kötés a </a:t>
            </a:r>
            <a:r>
              <a:rPr lang="hu-HU" b="1" dirty="0" err="1"/>
              <a:t>hem</a:t>
            </a:r>
            <a:r>
              <a:rPr lang="hu-HU" b="1" dirty="0"/>
              <a:t> </a:t>
            </a:r>
            <a:r>
              <a:rPr lang="hu-HU" b="1" dirty="0" err="1"/>
              <a:t>prosztetikus</a:t>
            </a:r>
            <a:r>
              <a:rPr lang="hu-HU" b="1" dirty="0"/>
              <a:t> csoportnál </a:t>
            </a:r>
          </a:p>
        </p:txBody>
      </p:sp>
      <p:sp>
        <p:nvSpPr>
          <p:cNvPr id="2" name="Téglalap 1"/>
          <p:cNvSpPr/>
          <p:nvPr/>
        </p:nvSpPr>
        <p:spPr>
          <a:xfrm>
            <a:off x="2704410" y="3202485"/>
            <a:ext cx="2172390" cy="369332"/>
          </a:xfrm>
          <a:prstGeom prst="rect">
            <a:avLst/>
          </a:prstGeom>
        </p:spPr>
        <p:txBody>
          <a:bodyPr wrap="none">
            <a:spAutoFit/>
          </a:bodyPr>
          <a:lstStyle/>
          <a:p>
            <a:r>
              <a:rPr lang="en-US" b="1" dirty="0" err="1">
                <a:solidFill>
                  <a:srgbClr val="C00000"/>
                </a:solidFill>
              </a:rPr>
              <a:t>Milyen</a:t>
            </a:r>
            <a:r>
              <a:rPr lang="en-US" b="1" dirty="0">
                <a:solidFill>
                  <a:srgbClr val="C00000"/>
                </a:solidFill>
              </a:rPr>
              <a:t> </a:t>
            </a:r>
            <a:r>
              <a:rPr lang="en-US" b="1" dirty="0" err="1">
                <a:solidFill>
                  <a:srgbClr val="C00000"/>
                </a:solidFill>
              </a:rPr>
              <a:t>aminosav</a:t>
            </a:r>
            <a:r>
              <a:rPr lang="en-US" b="1" dirty="0">
                <a:solidFill>
                  <a:srgbClr val="C00000"/>
                </a:solidFill>
              </a:rPr>
              <a:t>?</a:t>
            </a:r>
          </a:p>
        </p:txBody>
      </p:sp>
      <p:sp>
        <p:nvSpPr>
          <p:cNvPr id="10" name="Téglalap 9"/>
          <p:cNvSpPr/>
          <p:nvPr/>
        </p:nvSpPr>
        <p:spPr>
          <a:xfrm>
            <a:off x="2538106" y="5370457"/>
            <a:ext cx="2236510" cy="646331"/>
          </a:xfrm>
          <a:prstGeom prst="rect">
            <a:avLst/>
          </a:prstGeom>
        </p:spPr>
        <p:txBody>
          <a:bodyPr wrap="none">
            <a:spAutoFit/>
          </a:bodyPr>
          <a:lstStyle/>
          <a:p>
            <a:r>
              <a:rPr lang="en-US" b="1" dirty="0" err="1">
                <a:solidFill>
                  <a:srgbClr val="C00000"/>
                </a:solidFill>
              </a:rPr>
              <a:t>Milyen</a:t>
            </a:r>
            <a:r>
              <a:rPr lang="en-US" b="1" dirty="0">
                <a:solidFill>
                  <a:srgbClr val="C00000"/>
                </a:solidFill>
              </a:rPr>
              <a:t> </a:t>
            </a:r>
            <a:r>
              <a:rPr lang="en-US" b="1" dirty="0" err="1">
                <a:solidFill>
                  <a:srgbClr val="C00000"/>
                </a:solidFill>
              </a:rPr>
              <a:t>aminosav</a:t>
            </a:r>
            <a:r>
              <a:rPr lang="en-US" b="1" dirty="0">
                <a:solidFill>
                  <a:srgbClr val="C00000"/>
                </a:solidFill>
              </a:rPr>
              <a:t>?</a:t>
            </a:r>
            <a:r>
              <a:rPr lang="hu-HU" b="1" dirty="0">
                <a:solidFill>
                  <a:srgbClr val="C00000"/>
                </a:solidFill>
              </a:rPr>
              <a:t> </a:t>
            </a:r>
          </a:p>
          <a:p>
            <a:r>
              <a:rPr lang="hu-HU" b="1" dirty="0">
                <a:solidFill>
                  <a:srgbClr val="C00000"/>
                </a:solidFill>
              </a:rPr>
              <a:t>Milyen atom?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B89412-2372-414E-B274-BEEBA3DD67CD}" type="slidenum">
              <a:rPr lang="hu-HU" smtClean="0"/>
              <a:pPr>
                <a:spcBef>
                  <a:spcPct val="0"/>
                </a:spcBef>
                <a:buFontTx/>
                <a:buNone/>
              </a:pPr>
              <a:t>38</a:t>
            </a:fld>
            <a:endParaRPr lang="hu-HU"/>
          </a:p>
        </p:txBody>
      </p:sp>
      <p:grpSp>
        <p:nvGrpSpPr>
          <p:cNvPr id="47107" name="Csoportba foglalás 19"/>
          <p:cNvGrpSpPr>
            <a:grpSpLocks/>
          </p:cNvGrpSpPr>
          <p:nvPr/>
        </p:nvGrpSpPr>
        <p:grpSpPr bwMode="auto">
          <a:xfrm>
            <a:off x="433388" y="1260475"/>
            <a:ext cx="5303837" cy="4432300"/>
            <a:chOff x="335289" y="-119176"/>
            <a:chExt cx="6968799" cy="6648564"/>
          </a:xfrm>
        </p:grpSpPr>
        <p:grpSp>
          <p:nvGrpSpPr>
            <p:cNvPr id="47112" name="Group 3"/>
            <p:cNvGrpSpPr>
              <a:grpSpLocks/>
            </p:cNvGrpSpPr>
            <p:nvPr/>
          </p:nvGrpSpPr>
          <p:grpSpPr bwMode="auto">
            <a:xfrm>
              <a:off x="1512888" y="611188"/>
              <a:ext cx="4129088" cy="4432303"/>
              <a:chOff x="1433" y="577"/>
              <a:chExt cx="2601" cy="2792"/>
            </a:xfrm>
          </p:grpSpPr>
          <p:sp>
            <p:nvSpPr>
              <p:cNvPr id="47125" name="Line 4"/>
              <p:cNvSpPr>
                <a:spLocks noChangeShapeType="1"/>
              </p:cNvSpPr>
              <p:nvPr/>
            </p:nvSpPr>
            <p:spPr bwMode="auto">
              <a:xfrm flipV="1">
                <a:off x="1433" y="1249"/>
                <a:ext cx="99" cy="212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5"/>
              <p:cNvSpPr>
                <a:spLocks noChangeShapeType="1"/>
              </p:cNvSpPr>
              <p:nvPr/>
            </p:nvSpPr>
            <p:spPr bwMode="auto">
              <a:xfrm flipH="1">
                <a:off x="2448" y="577"/>
                <a:ext cx="1586" cy="4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Freeform 6"/>
              <p:cNvSpPr>
                <a:spLocks/>
              </p:cNvSpPr>
              <p:nvPr/>
            </p:nvSpPr>
            <p:spPr bwMode="auto">
              <a:xfrm>
                <a:off x="1529" y="624"/>
                <a:ext cx="919" cy="627"/>
              </a:xfrm>
              <a:custGeom>
                <a:avLst/>
                <a:gdLst>
                  <a:gd name="T0" fmla="*/ 0 w 864"/>
                  <a:gd name="T1" fmla="*/ 666 h 624"/>
                  <a:gd name="T2" fmla="*/ 566 w 864"/>
                  <a:gd name="T3" fmla="*/ 158 h 624"/>
                  <a:gd name="T4" fmla="*/ 2050 w 864"/>
                  <a:gd name="T5" fmla="*/ 0 h 624"/>
                  <a:gd name="T6" fmla="*/ 0 60000 65536"/>
                  <a:gd name="T7" fmla="*/ 0 60000 65536"/>
                  <a:gd name="T8" fmla="*/ 0 60000 65536"/>
                  <a:gd name="T9" fmla="*/ 0 w 864"/>
                  <a:gd name="T10" fmla="*/ 0 h 624"/>
                  <a:gd name="T11" fmla="*/ 864 w 864"/>
                  <a:gd name="T12" fmla="*/ 624 h 624"/>
                </a:gdLst>
                <a:ahLst/>
                <a:cxnLst>
                  <a:cxn ang="T6">
                    <a:pos x="T0" y="T1"/>
                  </a:cxn>
                  <a:cxn ang="T7">
                    <a:pos x="T2" y="T3"/>
                  </a:cxn>
                  <a:cxn ang="T8">
                    <a:pos x="T4" y="T5"/>
                  </a:cxn>
                </a:cxnLst>
                <a:rect l="T9" t="T10" r="T11" b="T12"/>
                <a:pathLst>
                  <a:path w="864" h="624">
                    <a:moveTo>
                      <a:pt x="0" y="624"/>
                    </a:moveTo>
                    <a:cubicBezTo>
                      <a:pt x="48" y="436"/>
                      <a:pt x="96" y="248"/>
                      <a:pt x="240" y="144"/>
                    </a:cubicBezTo>
                    <a:cubicBezTo>
                      <a:pt x="384" y="40"/>
                      <a:pt x="760" y="24"/>
                      <a:pt x="864" y="0"/>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71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7800"/>
              <a:ext cx="6923088" cy="6318254"/>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7114" name="Text Box 8"/>
            <p:cNvSpPr txBox="1">
              <a:spLocks noChangeArrowheads="1"/>
            </p:cNvSpPr>
            <p:nvPr/>
          </p:nvSpPr>
          <p:spPr bwMode="auto">
            <a:xfrm>
              <a:off x="5010148" y="96837"/>
              <a:ext cx="2277707" cy="7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600" b="1">
                  <a:solidFill>
                    <a:schemeClr val="hlink"/>
                  </a:solidFill>
                  <a:latin typeface="Times" panose="02020603050405020304" pitchFamily="18" charset="0"/>
                </a:rPr>
                <a:t>Mioglobin</a:t>
              </a:r>
              <a:endParaRPr lang="en-US" sz="2600" b="1" noProof="1">
                <a:solidFill>
                  <a:schemeClr val="hlink"/>
                </a:solidFill>
                <a:latin typeface="Times" panose="02020603050405020304" pitchFamily="18" charset="0"/>
              </a:endParaRPr>
            </a:p>
          </p:txBody>
        </p:sp>
        <p:sp>
          <p:nvSpPr>
            <p:cNvPr id="47115" name="Text Box 9"/>
            <p:cNvSpPr txBox="1">
              <a:spLocks noChangeArrowheads="1"/>
            </p:cNvSpPr>
            <p:nvPr/>
          </p:nvSpPr>
          <p:spPr bwMode="auto">
            <a:xfrm>
              <a:off x="1232530" y="-119176"/>
              <a:ext cx="1922764" cy="7386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600"/>
                <a:t>szövet</a:t>
              </a:r>
              <a:endParaRPr lang="en-US" sz="2600" noProof="1"/>
            </a:p>
          </p:txBody>
        </p:sp>
        <p:sp>
          <p:nvSpPr>
            <p:cNvPr id="47116" name="Text Box 10"/>
            <p:cNvSpPr txBox="1">
              <a:spLocks noChangeArrowheads="1"/>
            </p:cNvSpPr>
            <p:nvPr/>
          </p:nvSpPr>
          <p:spPr bwMode="auto">
            <a:xfrm>
              <a:off x="3503278" y="1176904"/>
              <a:ext cx="1457615" cy="7386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600"/>
                <a:t>tüdő </a:t>
              </a:r>
              <a:endParaRPr lang="en-US" sz="2600" noProof="1"/>
            </a:p>
          </p:txBody>
        </p:sp>
        <p:sp>
          <p:nvSpPr>
            <p:cNvPr id="47117" name="Text Box 11"/>
            <p:cNvSpPr txBox="1">
              <a:spLocks noChangeArrowheads="1"/>
            </p:cNvSpPr>
            <p:nvPr/>
          </p:nvSpPr>
          <p:spPr bwMode="auto">
            <a:xfrm rot="-5400000">
              <a:off x="-1284289" y="2686380"/>
              <a:ext cx="3886202" cy="647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600"/>
                <a:t>Y  (</a:t>
              </a:r>
              <a:r>
                <a:rPr lang="hu-HU" sz="2600"/>
                <a:t>telítettség</a:t>
              </a:r>
              <a:r>
                <a:rPr lang="en-US" sz="2600"/>
                <a:t>)</a:t>
              </a:r>
              <a:endParaRPr lang="en-US" sz="2600" noProof="1"/>
            </a:p>
          </p:txBody>
        </p:sp>
        <p:grpSp>
          <p:nvGrpSpPr>
            <p:cNvPr id="47118" name="Group 12"/>
            <p:cNvGrpSpPr>
              <a:grpSpLocks/>
            </p:cNvGrpSpPr>
            <p:nvPr/>
          </p:nvGrpSpPr>
          <p:grpSpPr bwMode="auto">
            <a:xfrm>
              <a:off x="1600200" y="685800"/>
              <a:ext cx="4038600" cy="4419603"/>
              <a:chOff x="1488" y="624"/>
              <a:chExt cx="2544" cy="2784"/>
            </a:xfrm>
          </p:grpSpPr>
          <p:sp>
            <p:nvSpPr>
              <p:cNvPr id="47122" name="Line 13"/>
              <p:cNvSpPr>
                <a:spLocks noChangeShapeType="1"/>
              </p:cNvSpPr>
              <p:nvPr/>
            </p:nvSpPr>
            <p:spPr bwMode="auto">
              <a:xfrm flipV="1">
                <a:off x="1488" y="1296"/>
                <a:ext cx="96" cy="21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Line 14"/>
              <p:cNvSpPr>
                <a:spLocks noChangeShapeType="1"/>
              </p:cNvSpPr>
              <p:nvPr/>
            </p:nvSpPr>
            <p:spPr bwMode="auto">
              <a:xfrm flipH="1">
                <a:off x="2448" y="624"/>
                <a:ext cx="1584" cy="4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Freeform 15"/>
              <p:cNvSpPr>
                <a:spLocks/>
              </p:cNvSpPr>
              <p:nvPr/>
            </p:nvSpPr>
            <p:spPr bwMode="auto">
              <a:xfrm>
                <a:off x="1584" y="672"/>
                <a:ext cx="864" cy="624"/>
              </a:xfrm>
              <a:custGeom>
                <a:avLst/>
                <a:gdLst>
                  <a:gd name="T0" fmla="*/ 0 w 864"/>
                  <a:gd name="T1" fmla="*/ 624 h 624"/>
                  <a:gd name="T2" fmla="*/ 240 w 864"/>
                  <a:gd name="T3" fmla="*/ 144 h 624"/>
                  <a:gd name="T4" fmla="*/ 864 w 864"/>
                  <a:gd name="T5" fmla="*/ 0 h 624"/>
                  <a:gd name="T6" fmla="*/ 0 60000 65536"/>
                  <a:gd name="T7" fmla="*/ 0 60000 65536"/>
                  <a:gd name="T8" fmla="*/ 0 60000 65536"/>
                  <a:gd name="T9" fmla="*/ 0 w 864"/>
                  <a:gd name="T10" fmla="*/ 0 h 624"/>
                  <a:gd name="T11" fmla="*/ 864 w 864"/>
                  <a:gd name="T12" fmla="*/ 624 h 624"/>
                </a:gdLst>
                <a:ahLst/>
                <a:cxnLst>
                  <a:cxn ang="T6">
                    <a:pos x="T0" y="T1"/>
                  </a:cxn>
                  <a:cxn ang="T7">
                    <a:pos x="T2" y="T3"/>
                  </a:cxn>
                  <a:cxn ang="T8">
                    <a:pos x="T4" y="T5"/>
                  </a:cxn>
                </a:cxnLst>
                <a:rect l="T9" t="T10" r="T11" b="T12"/>
                <a:pathLst>
                  <a:path w="864" h="624">
                    <a:moveTo>
                      <a:pt x="0" y="624"/>
                    </a:moveTo>
                    <a:cubicBezTo>
                      <a:pt x="48" y="436"/>
                      <a:pt x="96" y="248"/>
                      <a:pt x="240" y="144"/>
                    </a:cubicBezTo>
                    <a:cubicBezTo>
                      <a:pt x="384" y="40"/>
                      <a:pt x="760" y="24"/>
                      <a:pt x="864" y="0"/>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119" name="Group 16"/>
            <p:cNvGrpSpPr>
              <a:grpSpLocks/>
            </p:cNvGrpSpPr>
            <p:nvPr/>
          </p:nvGrpSpPr>
          <p:grpSpPr bwMode="auto">
            <a:xfrm>
              <a:off x="2084388" y="5929313"/>
              <a:ext cx="4264025" cy="600075"/>
              <a:chOff x="1313" y="3735"/>
              <a:chExt cx="2686" cy="378"/>
            </a:xfrm>
          </p:grpSpPr>
          <p:sp>
            <p:nvSpPr>
              <p:cNvPr id="47120" name="Text Box 17"/>
              <p:cNvSpPr txBox="1">
                <a:spLocks noChangeArrowheads="1"/>
              </p:cNvSpPr>
              <p:nvPr/>
            </p:nvSpPr>
            <p:spPr bwMode="auto">
              <a:xfrm>
                <a:off x="2922" y="3735"/>
                <a:ext cx="1077"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a:t>13,3 kPa</a:t>
                </a:r>
                <a:endParaRPr lang="en-US" sz="2000" noProof="1"/>
              </a:p>
            </p:txBody>
          </p:sp>
          <p:sp>
            <p:nvSpPr>
              <p:cNvPr id="47121" name="Text Box 18"/>
              <p:cNvSpPr txBox="1">
                <a:spLocks noChangeArrowheads="1"/>
              </p:cNvSpPr>
              <p:nvPr/>
            </p:nvSpPr>
            <p:spPr bwMode="auto">
              <a:xfrm>
                <a:off x="1313" y="3735"/>
                <a:ext cx="775"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a:t>4 kPa</a:t>
                </a:r>
                <a:endParaRPr lang="en-US" sz="2000" noProof="1"/>
              </a:p>
            </p:txBody>
          </p:sp>
        </p:grpSp>
      </p:grpSp>
      <p:sp>
        <p:nvSpPr>
          <p:cNvPr id="47108" name="Szövegdoboz 20"/>
          <p:cNvSpPr txBox="1">
            <a:spLocks noChangeArrowheads="1"/>
          </p:cNvSpPr>
          <p:nvPr/>
        </p:nvSpPr>
        <p:spPr bwMode="auto">
          <a:xfrm>
            <a:off x="6489700" y="2397125"/>
            <a:ext cx="23733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400" b="1"/>
              <a:t>Tüdő: </a:t>
            </a:r>
          </a:p>
          <a:p>
            <a:pPr eaLnBrk="1" hangingPunct="1">
              <a:spcBef>
                <a:spcPct val="0"/>
              </a:spcBef>
              <a:buFontTx/>
              <a:buNone/>
            </a:pPr>
            <a:r>
              <a:rPr lang="hu-HU" sz="2400" b="1"/>
              <a:t>Oxigén felvétel</a:t>
            </a:r>
          </a:p>
          <a:p>
            <a:pPr eaLnBrk="1" hangingPunct="1">
              <a:spcBef>
                <a:spcPct val="0"/>
              </a:spcBef>
              <a:buFontTx/>
              <a:buNone/>
            </a:pPr>
            <a:endParaRPr lang="hu-HU" sz="2400" b="1"/>
          </a:p>
          <a:p>
            <a:pPr eaLnBrk="1" hangingPunct="1">
              <a:spcBef>
                <a:spcPct val="0"/>
              </a:spcBef>
              <a:buFontTx/>
              <a:buNone/>
            </a:pPr>
            <a:endParaRPr lang="hu-HU" sz="2400" b="1"/>
          </a:p>
          <a:p>
            <a:pPr eaLnBrk="1" hangingPunct="1">
              <a:spcBef>
                <a:spcPct val="0"/>
              </a:spcBef>
              <a:buFontTx/>
              <a:buNone/>
            </a:pPr>
            <a:endParaRPr lang="hu-HU" sz="2400" b="1"/>
          </a:p>
          <a:p>
            <a:pPr eaLnBrk="1" hangingPunct="1">
              <a:spcBef>
                <a:spcPct val="0"/>
              </a:spcBef>
              <a:buFontTx/>
              <a:buNone/>
            </a:pPr>
            <a:r>
              <a:rPr lang="hu-HU" sz="2400" b="1"/>
              <a:t>Szövetek: </a:t>
            </a:r>
          </a:p>
          <a:p>
            <a:pPr eaLnBrk="1" hangingPunct="1">
              <a:spcBef>
                <a:spcPct val="0"/>
              </a:spcBef>
              <a:buFontTx/>
              <a:buNone/>
            </a:pPr>
            <a:r>
              <a:rPr lang="hu-HU" sz="2400" b="1"/>
              <a:t>Oxigén leadás</a:t>
            </a:r>
          </a:p>
        </p:txBody>
      </p:sp>
      <p:sp>
        <p:nvSpPr>
          <p:cNvPr id="47109" name="Szövegdoboz 20"/>
          <p:cNvSpPr txBox="1">
            <a:spLocks noChangeArrowheads="1"/>
          </p:cNvSpPr>
          <p:nvPr/>
        </p:nvSpPr>
        <p:spPr bwMode="auto">
          <a:xfrm>
            <a:off x="1331913" y="47625"/>
            <a:ext cx="5829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hemoglobin (Hb) </a:t>
            </a:r>
          </a:p>
          <a:p>
            <a:pPr eaLnBrk="1" hangingPunct="1">
              <a:spcBef>
                <a:spcPct val="0"/>
              </a:spcBef>
              <a:buFontTx/>
              <a:buNone/>
            </a:pPr>
            <a:r>
              <a:rPr lang="hu-HU" b="1"/>
              <a:t>és mioglobin kooperativitása</a:t>
            </a:r>
          </a:p>
        </p:txBody>
      </p:sp>
      <p:cxnSp>
        <p:nvCxnSpPr>
          <p:cNvPr id="22" name="Egyenes összekötő nyíllal 21"/>
          <p:cNvCxnSpPr/>
          <p:nvPr/>
        </p:nvCxnSpPr>
        <p:spPr>
          <a:xfrm>
            <a:off x="7451725" y="3430588"/>
            <a:ext cx="0" cy="574675"/>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111" name="Téglalap 23"/>
          <p:cNvSpPr>
            <a:spLocks noChangeArrowheads="1"/>
          </p:cNvSpPr>
          <p:nvPr/>
        </p:nvSpPr>
        <p:spPr bwMode="auto">
          <a:xfrm>
            <a:off x="827088" y="5868988"/>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000" b="1"/>
              <a:t>Hemoglobin: hatékonyabb O</a:t>
            </a:r>
            <a:r>
              <a:rPr lang="hu-HU" sz="2000" b="1" baseline="-25000"/>
              <a:t>2</a:t>
            </a:r>
            <a:r>
              <a:rPr lang="hu-HU" sz="2000" b="1"/>
              <a:t> szállítás</a:t>
            </a:r>
          </a:p>
          <a:p>
            <a:pPr eaLnBrk="1" hangingPunct="1">
              <a:spcBef>
                <a:spcPct val="0"/>
              </a:spcBef>
              <a:buFontTx/>
              <a:buNone/>
            </a:pPr>
            <a:r>
              <a:rPr lang="hu-HU" sz="2000" b="1"/>
              <a:t>Mioglobin:  Oxigén tárolásra tökéletesítve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3B9E22-3225-403E-A82D-5CF866A3FFC5}" type="slidenum">
              <a:rPr lang="hu-HU" smtClean="0"/>
              <a:pPr>
                <a:spcBef>
                  <a:spcPct val="0"/>
                </a:spcBef>
                <a:buFontTx/>
                <a:buNone/>
              </a:pPr>
              <a:t>39</a:t>
            </a:fld>
            <a:endParaRPr lang="hu-HU"/>
          </a:p>
        </p:txBody>
      </p:sp>
      <p:sp>
        <p:nvSpPr>
          <p:cNvPr id="48131" name="Rectangle 2"/>
          <p:cNvSpPr>
            <a:spLocks noGrp="1" noChangeArrowheads="1"/>
          </p:cNvSpPr>
          <p:nvPr>
            <p:ph type="body" idx="1"/>
          </p:nvPr>
        </p:nvSpPr>
        <p:spPr>
          <a:xfrm>
            <a:off x="250825" y="333375"/>
            <a:ext cx="8424863" cy="2016125"/>
          </a:xfrm>
        </p:spPr>
        <p:txBody>
          <a:bodyPr/>
          <a:lstStyle/>
          <a:p>
            <a:pPr eaLnBrk="1" hangingPunct="1">
              <a:lnSpc>
                <a:spcPct val="80000"/>
              </a:lnSpc>
            </a:pPr>
            <a:r>
              <a:rPr lang="en-US" b="1"/>
              <a:t>A</a:t>
            </a:r>
            <a:r>
              <a:rPr lang="hu-HU" b="1"/>
              <a:t> Hb </a:t>
            </a:r>
            <a:r>
              <a:rPr lang="en-US" b="1"/>
              <a:t> kooperativitás molekuláris alapja</a:t>
            </a:r>
            <a:r>
              <a:rPr lang="hu-HU" b="1"/>
              <a:t> I</a:t>
            </a:r>
            <a:endParaRPr lang="en-US" b="1"/>
          </a:p>
          <a:p>
            <a:pPr lvl="1" eaLnBrk="1" hangingPunct="1">
              <a:lnSpc>
                <a:spcPct val="80000"/>
              </a:lnSpc>
            </a:pPr>
            <a:endParaRPr lang="hu-HU" sz="2400"/>
          </a:p>
          <a:p>
            <a:pPr lvl="1" eaLnBrk="1" hangingPunct="1">
              <a:lnSpc>
                <a:spcPct val="80000"/>
              </a:lnSpc>
            </a:pPr>
            <a:r>
              <a:rPr lang="en-US" sz="2400"/>
              <a:t>Kötőhelyek közötti kommunikáció</a:t>
            </a:r>
          </a:p>
          <a:p>
            <a:pPr lvl="1" eaLnBrk="1" hangingPunct="1">
              <a:lnSpc>
                <a:spcPct val="80000"/>
              </a:lnSpc>
            </a:pPr>
            <a:r>
              <a:rPr lang="en-US" sz="2400"/>
              <a:t>O</a:t>
            </a:r>
            <a:r>
              <a:rPr lang="en-US" sz="2400" baseline="-25000"/>
              <a:t>2</a:t>
            </a:r>
            <a:r>
              <a:rPr lang="en-US" sz="2400"/>
              <a:t>-kötés → konformációváltozás </a:t>
            </a:r>
            <a:r>
              <a:rPr lang="hu-HU" sz="2400"/>
              <a:t>( 4° szerkezet</a:t>
            </a:r>
            <a:r>
              <a:rPr lang="en-US" sz="2400"/>
              <a:t>)</a:t>
            </a:r>
          </a:p>
          <a:p>
            <a:pPr lvl="1" eaLnBrk="1" hangingPunct="1">
              <a:lnSpc>
                <a:spcPct val="80000"/>
              </a:lnSpc>
            </a:pPr>
            <a:r>
              <a:rPr lang="en-US" sz="2400"/>
              <a:t>Fe</a:t>
            </a:r>
            <a:r>
              <a:rPr lang="en-US" sz="2400" baseline="30000"/>
              <a:t>2+</a:t>
            </a:r>
            <a:r>
              <a:rPr lang="en-US" sz="2400"/>
              <a:t> hem síkba</a:t>
            </a:r>
            <a:r>
              <a:rPr lang="hu-HU" sz="2400"/>
              <a:t> rendeződik</a:t>
            </a:r>
            <a:r>
              <a:rPr lang="en-US" sz="2400"/>
              <a:t> (0,4 Å) </a:t>
            </a:r>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636838"/>
            <a:ext cx="5868987" cy="2798762"/>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781300"/>
            <a:ext cx="3124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Szövegdoboz 5"/>
          <p:cNvSpPr txBox="1">
            <a:spLocks noChangeArrowheads="1"/>
          </p:cNvSpPr>
          <p:nvPr/>
        </p:nvSpPr>
        <p:spPr bwMode="auto">
          <a:xfrm>
            <a:off x="323850" y="5805488"/>
            <a:ext cx="841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000" b="1"/>
              <a:t>Szerkezeti változás továbbterjedése: koordináló His, majd alfa-hélix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Mikor lesz leginkább hasznos ez a tárgy?</a:t>
            </a:r>
            <a:endParaRPr lang="en-US" dirty="0"/>
          </a:p>
        </p:txBody>
      </p:sp>
      <p:sp>
        <p:nvSpPr>
          <p:cNvPr id="3" name="Tartalom helye 2"/>
          <p:cNvSpPr>
            <a:spLocks noGrp="1"/>
          </p:cNvSpPr>
          <p:nvPr>
            <p:ph idx="1"/>
          </p:nvPr>
        </p:nvSpPr>
        <p:spPr>
          <a:xfrm>
            <a:off x="457200" y="1568450"/>
            <a:ext cx="8229600" cy="4525963"/>
          </a:xfrm>
        </p:spPr>
        <p:txBody>
          <a:bodyPr/>
          <a:lstStyle/>
          <a:p>
            <a:r>
              <a:rPr lang="hu-HU" dirty="0"/>
              <a:t>Pontos megértése a már meglevő koncepcióknak</a:t>
            </a:r>
            <a:endParaRPr lang="en-US" dirty="0"/>
          </a:p>
          <a:p>
            <a:r>
              <a:rPr lang="en-US" dirty="0" err="1"/>
              <a:t>Honnan</a:t>
            </a:r>
            <a:r>
              <a:rPr lang="en-US" dirty="0"/>
              <a:t> </a:t>
            </a:r>
            <a:r>
              <a:rPr lang="en-US" dirty="0" err="1"/>
              <a:t>tudjuk</a:t>
            </a:r>
            <a:r>
              <a:rPr lang="en-US" dirty="0"/>
              <a:t> </a:t>
            </a:r>
            <a:r>
              <a:rPr lang="en-US" dirty="0" err="1"/>
              <a:t>ezeket</a:t>
            </a:r>
            <a:r>
              <a:rPr lang="en-US" dirty="0"/>
              <a:t> a </a:t>
            </a:r>
            <a:r>
              <a:rPr lang="en-US" dirty="0" err="1"/>
              <a:t>dolgokat</a:t>
            </a:r>
            <a:r>
              <a:rPr lang="en-US" dirty="0"/>
              <a:t>?</a:t>
            </a:r>
          </a:p>
          <a:p>
            <a:r>
              <a:rPr lang="en-US" dirty="0" err="1"/>
              <a:t>Értsük</a:t>
            </a:r>
            <a:r>
              <a:rPr lang="en-US" dirty="0"/>
              <a:t> meg a </a:t>
            </a:r>
            <a:r>
              <a:rPr lang="en-US" dirty="0" err="1"/>
              <a:t>megismerés</a:t>
            </a:r>
            <a:r>
              <a:rPr lang="en-US" dirty="0"/>
              <a:t> </a:t>
            </a:r>
            <a:r>
              <a:rPr lang="en-US" dirty="0" err="1"/>
              <a:t>folyamatát</a:t>
            </a:r>
            <a:r>
              <a:rPr lang="en-US" dirty="0"/>
              <a:t>:</a:t>
            </a:r>
          </a:p>
          <a:p>
            <a:pPr lvl="1"/>
            <a:r>
              <a:rPr lang="en-US" dirty="0"/>
              <a:t>a benne </a:t>
            </a:r>
            <a:r>
              <a:rPr lang="en-US" dirty="0" err="1"/>
              <a:t>lévő</a:t>
            </a:r>
            <a:r>
              <a:rPr lang="en-US" dirty="0"/>
              <a:t> </a:t>
            </a:r>
            <a:r>
              <a:rPr lang="en-US" dirty="0" err="1"/>
              <a:t>innovatív</a:t>
            </a:r>
            <a:r>
              <a:rPr lang="en-US" dirty="0"/>
              <a:t> </a:t>
            </a:r>
            <a:r>
              <a:rPr lang="en-US" dirty="0" err="1"/>
              <a:t>ötletekkel</a:t>
            </a:r>
            <a:r>
              <a:rPr lang="en-US" dirty="0"/>
              <a:t>!</a:t>
            </a:r>
          </a:p>
          <a:p>
            <a:pPr lvl="1"/>
            <a:r>
              <a:rPr lang="en-US" dirty="0"/>
              <a:t>a benne </a:t>
            </a:r>
            <a:r>
              <a:rPr lang="en-US" dirty="0" err="1"/>
              <a:t>lévő</a:t>
            </a:r>
            <a:r>
              <a:rPr lang="en-US" dirty="0"/>
              <a:t> </a:t>
            </a:r>
            <a:r>
              <a:rPr lang="en-US" dirty="0" err="1"/>
              <a:t>limitációkkal</a:t>
            </a:r>
            <a:r>
              <a:rPr lang="en-US" dirty="0"/>
              <a:t>!</a:t>
            </a:r>
            <a:endParaRPr lang="hu-HU" dirty="0"/>
          </a:p>
          <a:p>
            <a:r>
              <a:rPr lang="hu-HU" dirty="0"/>
              <a:t>Biztos molekuláris tudás</a:t>
            </a:r>
          </a:p>
          <a:p>
            <a:r>
              <a:rPr lang="hu-HU" dirty="0"/>
              <a:t>Gondolkodás: mire lehet felhasználni?</a:t>
            </a:r>
            <a:endParaRPr lang="en-US" dirty="0"/>
          </a:p>
        </p:txBody>
      </p:sp>
      <p:sp>
        <p:nvSpPr>
          <p:cNvPr id="4" name="Dia számának helye 3"/>
          <p:cNvSpPr>
            <a:spLocks noGrp="1"/>
          </p:cNvSpPr>
          <p:nvPr>
            <p:ph type="sldNum" sz="quarter" idx="12"/>
          </p:nvPr>
        </p:nvSpPr>
        <p:spPr/>
        <p:txBody>
          <a:bodyPr/>
          <a:lstStyle/>
          <a:p>
            <a:pPr>
              <a:defRPr/>
            </a:pPr>
            <a:fld id="{7BB4C9A6-DFF1-40E4-98D0-1B1B9484349A}" type="slidenum">
              <a:rPr lang="hu-HU" smtClean="0"/>
              <a:pPr>
                <a:defRPr/>
              </a:pPr>
              <a:t>4</a:t>
            </a:fld>
            <a:endParaRPr lang="hu-HU"/>
          </a:p>
        </p:txBody>
      </p:sp>
    </p:spTree>
    <p:extLst>
      <p:ext uri="{BB962C8B-B14F-4D97-AF65-F5344CB8AC3E}">
        <p14:creationId xmlns:p14="http://schemas.microsoft.com/office/powerpoint/2010/main" val="205201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 számának helye 3"/>
          <p:cNvSpPr>
            <a:spLocks noGrp="1"/>
          </p:cNvSpPr>
          <p:nvPr>
            <p:ph type="sldNum" sz="quarter" idx="12"/>
          </p:nvPr>
        </p:nvSpPr>
        <p:spPr>
          <a:xfrm>
            <a:off x="668655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B6AB5E-36D1-44CA-A423-0B7E361E6756}" type="slidenum">
              <a:rPr lang="hu-HU" smtClean="0"/>
              <a:pPr>
                <a:spcBef>
                  <a:spcPct val="0"/>
                </a:spcBef>
                <a:buFontTx/>
                <a:buNone/>
              </a:pPr>
              <a:t>40</a:t>
            </a:fld>
            <a:endParaRPr lang="hu-HU"/>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3500438"/>
            <a:ext cx="6756400" cy="2951162"/>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836613"/>
            <a:ext cx="3629025" cy="2530475"/>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8" name="Téglalap 7"/>
          <p:cNvSpPr/>
          <p:nvPr/>
        </p:nvSpPr>
        <p:spPr>
          <a:xfrm>
            <a:off x="179388" y="188913"/>
            <a:ext cx="8964612" cy="485775"/>
          </a:xfrm>
          <a:prstGeom prst="rect">
            <a:avLst/>
          </a:prstGeom>
        </p:spPr>
        <p:txBody>
          <a:bodyPr>
            <a:spAutoFit/>
          </a:bodyPr>
          <a:lstStyle/>
          <a:p>
            <a:pPr marL="342900" indent="-342900" eaLnBrk="1" hangingPunct="1">
              <a:lnSpc>
                <a:spcPct val="80000"/>
              </a:lnSpc>
              <a:spcBef>
                <a:spcPct val="20000"/>
              </a:spcBef>
              <a:buFontTx/>
              <a:buChar char="•"/>
              <a:defRPr/>
            </a:pPr>
            <a:r>
              <a:rPr lang="en-US" sz="3200" b="1" kern="0" dirty="0">
                <a:latin typeface="Arial" charset="0"/>
              </a:rPr>
              <a:t>A</a:t>
            </a:r>
            <a:r>
              <a:rPr lang="hu-HU" sz="3200" b="1" kern="0" dirty="0">
                <a:latin typeface="Arial" charset="0"/>
              </a:rPr>
              <a:t> </a:t>
            </a:r>
            <a:r>
              <a:rPr lang="hu-HU" sz="3200" b="1" kern="0" dirty="0" err="1">
                <a:latin typeface="Arial" charset="0"/>
              </a:rPr>
              <a:t>Hb</a:t>
            </a:r>
            <a:r>
              <a:rPr lang="hu-HU" sz="3200" b="1" kern="0" dirty="0">
                <a:latin typeface="Arial" charset="0"/>
              </a:rPr>
              <a:t> </a:t>
            </a:r>
            <a:r>
              <a:rPr lang="en-US" sz="3200" b="1" kern="0" dirty="0">
                <a:latin typeface="Arial" charset="0"/>
              </a:rPr>
              <a:t> </a:t>
            </a:r>
            <a:r>
              <a:rPr lang="en-US" sz="3200" b="1" kern="0" dirty="0" err="1">
                <a:latin typeface="Arial" charset="0"/>
              </a:rPr>
              <a:t>kooperativitás</a:t>
            </a:r>
            <a:r>
              <a:rPr lang="en-US" sz="3200" b="1" kern="0" dirty="0">
                <a:latin typeface="Arial" charset="0"/>
              </a:rPr>
              <a:t> </a:t>
            </a:r>
            <a:r>
              <a:rPr lang="en-US" sz="3200" b="1" kern="0" dirty="0" err="1">
                <a:latin typeface="Arial" charset="0"/>
              </a:rPr>
              <a:t>molekuláris</a:t>
            </a:r>
            <a:r>
              <a:rPr lang="en-US" sz="3200" b="1" kern="0" dirty="0">
                <a:latin typeface="Arial" charset="0"/>
              </a:rPr>
              <a:t> </a:t>
            </a:r>
            <a:r>
              <a:rPr lang="en-US" sz="3200" b="1" kern="0" dirty="0" err="1">
                <a:latin typeface="Arial" charset="0"/>
              </a:rPr>
              <a:t>alapja</a:t>
            </a:r>
            <a:r>
              <a:rPr lang="hu-HU" sz="3200" b="1" kern="0" dirty="0">
                <a:latin typeface="Arial" charset="0"/>
              </a:rPr>
              <a:t> II</a:t>
            </a:r>
            <a:endParaRPr lang="en-US" sz="3200" b="1" kern="0" dirty="0">
              <a:latin typeface="Arial" charset="0"/>
            </a:endParaRPr>
          </a:p>
        </p:txBody>
      </p:sp>
      <p:sp>
        <p:nvSpPr>
          <p:cNvPr id="9" name="Rectangle 2"/>
          <p:cNvSpPr txBox="1">
            <a:spLocks noChangeArrowheads="1"/>
          </p:cNvSpPr>
          <p:nvPr/>
        </p:nvSpPr>
        <p:spPr>
          <a:xfrm>
            <a:off x="144463" y="1052513"/>
            <a:ext cx="4211637" cy="1944687"/>
          </a:xfrm>
          <a:prstGeom prst="rect">
            <a:avLst/>
          </a:prstGeom>
        </p:spPr>
        <p:txBody>
          <a:bodyPr/>
          <a:lstStyle/>
          <a:p>
            <a:pPr marL="342900" indent="-342900" eaLnBrk="1" hangingPunct="1">
              <a:spcBef>
                <a:spcPct val="20000"/>
              </a:spcBef>
              <a:buFontTx/>
              <a:buChar char="•"/>
              <a:defRPr/>
            </a:pPr>
            <a:r>
              <a:rPr lang="en-US" b="1" kern="0" dirty="0">
                <a:solidFill>
                  <a:srgbClr val="FF0000"/>
                </a:solidFill>
                <a:latin typeface="+mn-lt"/>
              </a:rPr>
              <a:t>T → R </a:t>
            </a:r>
            <a:r>
              <a:rPr lang="en-US" b="1" kern="0" dirty="0" err="1">
                <a:solidFill>
                  <a:srgbClr val="FF0000"/>
                </a:solidFill>
                <a:latin typeface="+mn-lt"/>
              </a:rPr>
              <a:t>konformációs</a:t>
            </a:r>
            <a:r>
              <a:rPr lang="en-US" b="1" kern="0" dirty="0">
                <a:solidFill>
                  <a:srgbClr val="FF0000"/>
                </a:solidFill>
                <a:latin typeface="+mn-lt"/>
              </a:rPr>
              <a:t> </a:t>
            </a:r>
            <a:r>
              <a:rPr lang="en-US" b="1" kern="0" dirty="0" err="1">
                <a:solidFill>
                  <a:srgbClr val="FF0000"/>
                </a:solidFill>
                <a:latin typeface="+mn-lt"/>
              </a:rPr>
              <a:t>átmenet</a:t>
            </a:r>
            <a:r>
              <a:rPr lang="en-US" b="1" kern="0" dirty="0">
                <a:latin typeface="+mn-lt"/>
              </a:rPr>
              <a:t> (“tense”, “relaxed”)</a:t>
            </a:r>
          </a:p>
          <a:p>
            <a:pPr marL="742950" lvl="1" indent="-285750" eaLnBrk="1" hangingPunct="1">
              <a:spcBef>
                <a:spcPct val="20000"/>
              </a:spcBef>
              <a:buFontTx/>
              <a:buChar char="–"/>
              <a:defRPr/>
            </a:pPr>
            <a:r>
              <a:rPr lang="en-US" b="1" kern="0" dirty="0">
                <a:latin typeface="+mn-lt"/>
              </a:rPr>
              <a:t>T: </a:t>
            </a:r>
            <a:r>
              <a:rPr lang="en-US" b="1" kern="0" dirty="0" err="1">
                <a:latin typeface="+mn-lt"/>
              </a:rPr>
              <a:t>alacsony</a:t>
            </a:r>
            <a:r>
              <a:rPr lang="en-US" b="1" kern="0" dirty="0">
                <a:latin typeface="+mn-lt"/>
              </a:rPr>
              <a:t> O</a:t>
            </a:r>
            <a:r>
              <a:rPr lang="en-US" b="1" kern="0" baseline="-25000" dirty="0">
                <a:latin typeface="+mn-lt"/>
              </a:rPr>
              <a:t>2</a:t>
            </a:r>
            <a:r>
              <a:rPr lang="en-US" b="1" kern="0" dirty="0">
                <a:latin typeface="+mn-lt"/>
              </a:rPr>
              <a:t> </a:t>
            </a:r>
            <a:r>
              <a:rPr lang="en-US" b="1" kern="0" dirty="0" err="1">
                <a:latin typeface="+mn-lt"/>
              </a:rPr>
              <a:t>affinitás</a:t>
            </a:r>
            <a:r>
              <a:rPr lang="en-US" b="1" kern="0" dirty="0">
                <a:latin typeface="+mn-lt"/>
              </a:rPr>
              <a:t>; </a:t>
            </a:r>
            <a:endParaRPr lang="hu-HU" b="1" kern="0" dirty="0">
              <a:latin typeface="+mn-lt"/>
            </a:endParaRPr>
          </a:p>
          <a:p>
            <a:pPr marL="742950" lvl="1" indent="-285750" eaLnBrk="1" hangingPunct="1">
              <a:spcBef>
                <a:spcPct val="20000"/>
              </a:spcBef>
              <a:defRPr/>
            </a:pPr>
            <a:r>
              <a:rPr lang="hu-HU" b="1" kern="0" dirty="0">
                <a:latin typeface="+mn-lt"/>
              </a:rPr>
              <a:t>    </a:t>
            </a:r>
            <a:r>
              <a:rPr lang="en-US" b="1" kern="0" dirty="0">
                <a:latin typeface="+mn-lt"/>
              </a:rPr>
              <a:t> R: </a:t>
            </a:r>
            <a:r>
              <a:rPr lang="en-US" b="1" kern="0" dirty="0" err="1">
                <a:latin typeface="+mn-lt"/>
              </a:rPr>
              <a:t>magas</a:t>
            </a:r>
            <a:r>
              <a:rPr lang="en-US" b="1" kern="0" dirty="0">
                <a:latin typeface="+mn-lt"/>
              </a:rPr>
              <a:t> O</a:t>
            </a:r>
            <a:r>
              <a:rPr lang="en-US" b="1" kern="0" baseline="-25000" dirty="0">
                <a:latin typeface="+mn-lt"/>
              </a:rPr>
              <a:t>2</a:t>
            </a:r>
            <a:r>
              <a:rPr lang="en-US" b="1" kern="0" dirty="0">
                <a:latin typeface="+mn-lt"/>
              </a:rPr>
              <a:t> </a:t>
            </a:r>
            <a:r>
              <a:rPr lang="en-US" b="1" kern="0" dirty="0" err="1">
                <a:latin typeface="+mn-lt"/>
              </a:rPr>
              <a:t>affinitás</a:t>
            </a:r>
            <a:endParaRPr lang="en-US" b="1" kern="0" dirty="0">
              <a:latin typeface="+mn-lt"/>
            </a:endParaRPr>
          </a:p>
          <a:p>
            <a:pPr marL="742950" lvl="1" indent="-285750" eaLnBrk="1" hangingPunct="1">
              <a:spcBef>
                <a:spcPct val="20000"/>
              </a:spcBef>
              <a:buFontTx/>
              <a:buChar char="–"/>
              <a:defRPr/>
            </a:pPr>
            <a:r>
              <a:rPr lang="en-US" b="1" kern="0" dirty="0">
                <a:latin typeface="+mn-lt"/>
              </a:rPr>
              <a:t>T-</a:t>
            </a:r>
            <a:r>
              <a:rPr lang="en-US" b="1" kern="0" dirty="0" err="1">
                <a:latin typeface="+mn-lt"/>
              </a:rPr>
              <a:t>állapot</a:t>
            </a:r>
            <a:r>
              <a:rPr lang="en-US" b="1" kern="0" dirty="0">
                <a:latin typeface="+mn-lt"/>
              </a:rPr>
              <a:t>:  extra </a:t>
            </a:r>
            <a:r>
              <a:rPr lang="en-US" b="1" kern="0" dirty="0" err="1">
                <a:latin typeface="+mn-lt"/>
              </a:rPr>
              <a:t>sóhidak</a:t>
            </a:r>
            <a:r>
              <a:rPr lang="en-US" b="1" kern="0" dirty="0">
                <a:latin typeface="+mn-lt"/>
              </a:rPr>
              <a:t> </a:t>
            </a:r>
            <a:r>
              <a:rPr lang="en-US" b="1" kern="0" dirty="0" err="1">
                <a:latin typeface="+mn-lt"/>
              </a:rPr>
              <a:t>stabilizálnak</a:t>
            </a:r>
            <a:r>
              <a:rPr lang="hu-HU" b="1" kern="0" dirty="0">
                <a:latin typeface="+mn-lt"/>
              </a:rPr>
              <a:t>: </a:t>
            </a:r>
            <a:r>
              <a:rPr lang="hu-HU" b="1" kern="0" dirty="0" err="1">
                <a:latin typeface="+mn-lt"/>
              </a:rPr>
              <a:t>Lys</a:t>
            </a:r>
            <a:r>
              <a:rPr lang="hu-HU" b="1" kern="0" dirty="0">
                <a:latin typeface="+mn-lt"/>
              </a:rPr>
              <a:t> - </a:t>
            </a:r>
            <a:r>
              <a:rPr lang="hu-HU" b="1" kern="0" dirty="0" err="1">
                <a:latin typeface="+mn-lt"/>
              </a:rPr>
              <a:t>Asp</a:t>
            </a:r>
            <a:endParaRPr lang="en-US" b="1" kern="0" dirty="0">
              <a:latin typeface="+mn-lt"/>
            </a:endParaRPr>
          </a:p>
        </p:txBody>
      </p:sp>
      <p:sp>
        <p:nvSpPr>
          <p:cNvPr id="50183" name="Szövegdoboz 6"/>
          <p:cNvSpPr txBox="1">
            <a:spLocks noChangeArrowheads="1"/>
          </p:cNvSpPr>
          <p:nvPr/>
        </p:nvSpPr>
        <p:spPr bwMode="auto">
          <a:xfrm>
            <a:off x="1887538" y="6488113"/>
            <a:ext cx="542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15°-os elfordul a  monomer a többiekhez képest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169" y="3041729"/>
            <a:ext cx="3834981" cy="36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Dia számának helye 5"/>
          <p:cNvSpPr>
            <a:spLocks noGrp="1"/>
          </p:cNvSpPr>
          <p:nvPr>
            <p:ph type="sldNum" sz="quarter" idx="12"/>
          </p:nvPr>
        </p:nvSpPr>
        <p:spPr>
          <a:xfrm>
            <a:off x="668655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100ABA-C8B1-4271-9B85-624B68925E66}" type="slidenum">
              <a:rPr lang="hu-HU" smtClean="0"/>
              <a:pPr>
                <a:spcBef>
                  <a:spcPct val="0"/>
                </a:spcBef>
                <a:buFontTx/>
                <a:buNone/>
              </a:pPr>
              <a:t>41</a:t>
            </a:fld>
            <a:endParaRPr lang="hu-HU"/>
          </a:p>
        </p:txBody>
      </p:sp>
      <p:grpSp>
        <p:nvGrpSpPr>
          <p:cNvPr id="52227" name="Csoportba foglalás 17"/>
          <p:cNvGrpSpPr>
            <a:grpSpLocks/>
          </p:cNvGrpSpPr>
          <p:nvPr/>
        </p:nvGrpSpPr>
        <p:grpSpPr bwMode="auto">
          <a:xfrm>
            <a:off x="4671893" y="1860551"/>
            <a:ext cx="3743325" cy="461962"/>
            <a:chOff x="4644008" y="2636912"/>
            <a:chExt cx="3744416" cy="461963"/>
          </a:xfrm>
        </p:grpSpPr>
        <p:sp>
          <p:nvSpPr>
            <p:cNvPr id="52235" name="Text Box 4"/>
            <p:cNvSpPr txBox="1">
              <a:spLocks noChangeArrowheads="1"/>
            </p:cNvSpPr>
            <p:nvPr/>
          </p:nvSpPr>
          <p:spPr bwMode="auto">
            <a:xfrm>
              <a:off x="4644008" y="2636912"/>
              <a:ext cx="3744416" cy="461963"/>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sz="2400" dirty="0"/>
                <a:t>H</a:t>
              </a:r>
              <a:r>
                <a:rPr lang="en-US" sz="2400" dirty="0" err="1"/>
                <a:t>Hb</a:t>
              </a:r>
              <a:r>
                <a:rPr lang="en-US" sz="2400" baseline="30000" dirty="0"/>
                <a:t>+</a:t>
              </a:r>
              <a:r>
                <a:rPr lang="en-US" sz="2400" dirty="0"/>
                <a:t> </a:t>
              </a:r>
              <a:r>
                <a:rPr lang="hu-HU" sz="2400" dirty="0"/>
                <a:t>+</a:t>
              </a:r>
              <a:r>
                <a:rPr lang="en-US" sz="2400" dirty="0"/>
                <a:t> O</a:t>
              </a:r>
              <a:r>
                <a:rPr lang="en-US" sz="2400" baseline="-25000" dirty="0"/>
                <a:t>2            </a:t>
              </a:r>
              <a:r>
                <a:rPr lang="en-US" sz="2400" dirty="0"/>
                <a:t>HbO</a:t>
              </a:r>
              <a:r>
                <a:rPr lang="en-US" sz="2400" baseline="-25000" dirty="0"/>
                <a:t>2</a:t>
              </a:r>
              <a:r>
                <a:rPr lang="en-US" sz="2400" dirty="0"/>
                <a:t> + H</a:t>
              </a:r>
              <a:r>
                <a:rPr lang="en-US" sz="2400" baseline="30000" dirty="0"/>
                <a:t>+</a:t>
              </a:r>
              <a:endParaRPr lang="en-US" sz="2400" baseline="30000" noProof="1"/>
            </a:p>
          </p:txBody>
        </p:sp>
        <p:grpSp>
          <p:nvGrpSpPr>
            <p:cNvPr id="52236" name="Group 5"/>
            <p:cNvGrpSpPr>
              <a:grpSpLocks/>
            </p:cNvGrpSpPr>
            <p:nvPr/>
          </p:nvGrpSpPr>
          <p:grpSpPr bwMode="auto">
            <a:xfrm>
              <a:off x="6156176" y="2780928"/>
              <a:ext cx="414338" cy="158750"/>
              <a:chOff x="765" y="1200"/>
              <a:chExt cx="291" cy="144"/>
            </a:xfrm>
          </p:grpSpPr>
          <p:sp>
            <p:nvSpPr>
              <p:cNvPr id="52237" name="Line 6"/>
              <p:cNvSpPr>
                <a:spLocks noChangeShapeType="1"/>
              </p:cNvSpPr>
              <p:nvPr/>
            </p:nvSpPr>
            <p:spPr bwMode="auto">
              <a:xfrm>
                <a:off x="768" y="1248"/>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7"/>
              <p:cNvSpPr>
                <a:spLocks noChangeShapeType="1"/>
              </p:cNvSpPr>
              <p:nvPr/>
            </p:nvSpPr>
            <p:spPr bwMode="auto">
              <a:xfrm flipH="1" flipV="1">
                <a:off x="960" y="1200"/>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39" name="Group 8"/>
              <p:cNvGrpSpPr>
                <a:grpSpLocks/>
              </p:cNvGrpSpPr>
              <p:nvPr/>
            </p:nvGrpSpPr>
            <p:grpSpPr bwMode="auto">
              <a:xfrm rot="10800000">
                <a:off x="765" y="1296"/>
                <a:ext cx="288" cy="48"/>
                <a:chOff x="864" y="1296"/>
                <a:chExt cx="288" cy="48"/>
              </a:xfrm>
            </p:grpSpPr>
            <p:sp>
              <p:nvSpPr>
                <p:cNvPr id="52240" name="Line 9"/>
                <p:cNvSpPr>
                  <a:spLocks noChangeShapeType="1"/>
                </p:cNvSpPr>
                <p:nvPr/>
              </p:nvSpPr>
              <p:spPr bwMode="auto">
                <a:xfrm>
                  <a:off x="864" y="1344"/>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10"/>
                <p:cNvSpPr>
                  <a:spLocks noChangeShapeType="1"/>
                </p:cNvSpPr>
                <p:nvPr/>
              </p:nvSpPr>
              <p:spPr bwMode="auto">
                <a:xfrm flipH="1" flipV="1">
                  <a:off x="1056" y="1296"/>
                  <a:ext cx="96"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52228" name="Szövegdoboz 11"/>
          <p:cNvSpPr txBox="1">
            <a:spLocks noChangeArrowheads="1"/>
          </p:cNvSpPr>
          <p:nvPr/>
        </p:nvSpPr>
        <p:spPr bwMode="auto">
          <a:xfrm>
            <a:off x="4608513" y="2375428"/>
            <a:ext cx="4249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dirty="0"/>
              <a:t>Izommunka szén-dioxidot, protont</a:t>
            </a:r>
          </a:p>
          <a:p>
            <a:pPr eaLnBrk="1" hangingPunct="1">
              <a:spcBef>
                <a:spcPct val="0"/>
              </a:spcBef>
              <a:buFontTx/>
              <a:buNone/>
            </a:pPr>
            <a:r>
              <a:rPr lang="hu-HU" sz="1800" b="1" dirty="0"/>
              <a:t> (és tejsavat) termel</a:t>
            </a:r>
          </a:p>
          <a:p>
            <a:pPr eaLnBrk="1" hangingPunct="1">
              <a:spcBef>
                <a:spcPct val="0"/>
              </a:spcBef>
              <a:buFontTx/>
              <a:buNone/>
            </a:pPr>
            <a:r>
              <a:rPr lang="hu-HU" sz="1800" b="1" dirty="0"/>
              <a:t> – ez segíti a hemoglobin oxigén leadását.</a:t>
            </a:r>
          </a:p>
        </p:txBody>
      </p:sp>
      <p:pic>
        <p:nvPicPr>
          <p:cNvPr id="52229" name="Picture 2" descr="http://www.austincc.edu/%7Eemeyerth/hbsatboh.gif"/>
          <p:cNvPicPr>
            <a:picLocks noChangeAspect="1" noChangeArrowheads="1"/>
          </p:cNvPicPr>
          <p:nvPr/>
        </p:nvPicPr>
        <p:blipFill>
          <a:blip r:embed="rId4">
            <a:extLst>
              <a:ext uri="{28A0092B-C50C-407E-A947-70E740481C1C}">
                <a14:useLocalDpi xmlns:a14="http://schemas.microsoft.com/office/drawing/2010/main" val="0"/>
              </a:ext>
            </a:extLst>
          </a:blip>
          <a:srcRect l="6461" b="5692"/>
          <a:stretch>
            <a:fillRect/>
          </a:stretch>
        </p:blipFill>
        <p:spPr bwMode="auto">
          <a:xfrm>
            <a:off x="250825" y="1628775"/>
            <a:ext cx="4171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Szövegdoboz 15"/>
          <p:cNvSpPr txBox="1">
            <a:spLocks noChangeArrowheads="1"/>
          </p:cNvSpPr>
          <p:nvPr/>
        </p:nvSpPr>
        <p:spPr bwMode="auto">
          <a:xfrm>
            <a:off x="539750" y="0"/>
            <a:ext cx="763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Hb oxigénszállítás finomhangolása I</a:t>
            </a:r>
          </a:p>
        </p:txBody>
      </p:sp>
      <p:sp>
        <p:nvSpPr>
          <p:cNvPr id="52231" name="Téglalap 16"/>
          <p:cNvSpPr>
            <a:spLocks noChangeArrowheads="1"/>
          </p:cNvSpPr>
          <p:nvPr/>
        </p:nvSpPr>
        <p:spPr bwMode="auto">
          <a:xfrm>
            <a:off x="395288" y="720725"/>
            <a:ext cx="7959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Bohr effektus: </a:t>
            </a:r>
            <a:r>
              <a:rPr lang="hu-HU"/>
              <a:t>pH szerepe </a:t>
            </a:r>
          </a:p>
          <a:p>
            <a:pPr marL="0" lvl="1" eaLnBrk="1" hangingPunct="1">
              <a:spcBef>
                <a:spcPct val="0"/>
              </a:spcBef>
              <a:buFontTx/>
              <a:buNone/>
            </a:pPr>
            <a:r>
              <a:rPr lang="hu-HU" sz="2400"/>
              <a:t>p</a:t>
            </a:r>
            <a:r>
              <a:rPr lang="en-US" sz="2400"/>
              <a:t>H </a:t>
            </a:r>
            <a:r>
              <a:rPr lang="hu-HU" sz="2400"/>
              <a:t>különbség</a:t>
            </a:r>
            <a:r>
              <a:rPr lang="en-US" sz="2400"/>
              <a:t> CO</a:t>
            </a:r>
            <a:r>
              <a:rPr lang="en-US" sz="2400" baseline="-25000"/>
              <a:t>2</a:t>
            </a:r>
            <a:r>
              <a:rPr lang="en-US" sz="2400"/>
              <a:t> fokozza az O</a:t>
            </a:r>
            <a:r>
              <a:rPr lang="en-US" sz="2400" baseline="-25000"/>
              <a:t>2</a:t>
            </a:r>
            <a:r>
              <a:rPr lang="en-US" sz="2400"/>
              <a:t> leadást a  szövetekben</a:t>
            </a:r>
            <a:endParaRPr lang="en-US" sz="2400" baseline="-25000" noProof="1"/>
          </a:p>
        </p:txBody>
      </p:sp>
      <p:sp>
        <p:nvSpPr>
          <p:cNvPr id="52233" name="Szövegdoboz 19"/>
          <p:cNvSpPr txBox="1">
            <a:spLocks noChangeArrowheads="1"/>
          </p:cNvSpPr>
          <p:nvPr/>
        </p:nvSpPr>
        <p:spPr bwMode="auto">
          <a:xfrm>
            <a:off x="507811" y="4761250"/>
            <a:ext cx="357020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dirty="0"/>
              <a:t>His146 </a:t>
            </a:r>
            <a:r>
              <a:rPr lang="hu-HU" sz="1800" b="1" dirty="0" err="1"/>
              <a:t>protonált</a:t>
            </a:r>
            <a:r>
              <a:rPr lang="hu-HU" sz="1800" b="1" dirty="0"/>
              <a:t> állapotban </a:t>
            </a:r>
          </a:p>
          <a:p>
            <a:pPr eaLnBrk="1" hangingPunct="1">
              <a:spcBef>
                <a:spcPct val="0"/>
              </a:spcBef>
              <a:buFontTx/>
              <a:buNone/>
            </a:pPr>
            <a:r>
              <a:rPr lang="hu-HU" sz="1800" b="1" dirty="0" err="1"/>
              <a:t>sóhidat</a:t>
            </a:r>
            <a:r>
              <a:rPr lang="hu-HU" sz="1800" b="1" dirty="0"/>
              <a:t> képez,</a:t>
            </a:r>
          </a:p>
          <a:p>
            <a:pPr eaLnBrk="1" hangingPunct="1">
              <a:spcBef>
                <a:spcPct val="0"/>
              </a:spcBef>
              <a:buFontTx/>
              <a:buNone/>
            </a:pPr>
            <a:r>
              <a:rPr lang="hu-HU" sz="1800" b="1" dirty="0"/>
              <a:t>Ezzel stabilizálva a </a:t>
            </a:r>
            <a:r>
              <a:rPr lang="hu-HU" sz="1800" b="1" dirty="0" err="1"/>
              <a:t>dezoxiHb</a:t>
            </a:r>
            <a:endParaRPr lang="hu-HU" sz="1800" b="1" dirty="0"/>
          </a:p>
          <a:p>
            <a:pPr eaLnBrk="1" hangingPunct="1">
              <a:spcBef>
                <a:spcPct val="0"/>
              </a:spcBef>
              <a:buFontTx/>
              <a:buNone/>
            </a:pPr>
            <a:r>
              <a:rPr lang="hu-HU" sz="1800" b="1" dirty="0"/>
              <a:t>konformációt </a:t>
            </a:r>
          </a:p>
          <a:p>
            <a:pPr eaLnBrk="1" hangingPunct="1">
              <a:spcBef>
                <a:spcPct val="0"/>
              </a:spcBef>
              <a:buFontTx/>
              <a:buNone/>
            </a:pPr>
            <a:r>
              <a:rPr lang="hu-HU" sz="1800" b="1" dirty="0">
                <a:solidFill>
                  <a:srgbClr val="C00000"/>
                </a:solidFill>
              </a:rPr>
              <a:t>Mi is az a „</a:t>
            </a:r>
            <a:r>
              <a:rPr lang="hu-HU" sz="1800" b="1" dirty="0" err="1">
                <a:solidFill>
                  <a:srgbClr val="C00000"/>
                </a:solidFill>
              </a:rPr>
              <a:t>protonált</a:t>
            </a:r>
            <a:r>
              <a:rPr lang="hu-HU" sz="1800" b="1" dirty="0">
                <a:solidFill>
                  <a:srgbClr val="C00000"/>
                </a:solidFill>
              </a:rPr>
              <a:t>” állapot?</a:t>
            </a:r>
          </a:p>
          <a:p>
            <a:pPr eaLnBrk="1" hangingPunct="1">
              <a:spcBef>
                <a:spcPct val="0"/>
              </a:spcBef>
              <a:buFontTx/>
              <a:buNone/>
            </a:pPr>
            <a:r>
              <a:rPr lang="hu-HU" sz="1800" b="1" dirty="0">
                <a:solidFill>
                  <a:srgbClr val="C00000"/>
                </a:solidFill>
              </a:rPr>
              <a:t>Hogyan is </a:t>
            </a:r>
            <a:r>
              <a:rPr lang="hu-HU" sz="1800" b="1" dirty="0" err="1">
                <a:solidFill>
                  <a:srgbClr val="C00000"/>
                </a:solidFill>
              </a:rPr>
              <a:t>fü</a:t>
            </a:r>
            <a:r>
              <a:rPr lang="en-US" sz="1800" b="1" dirty="0" err="1">
                <a:solidFill>
                  <a:srgbClr val="C00000"/>
                </a:solidFill>
              </a:rPr>
              <a:t>gg</a:t>
            </a:r>
            <a:r>
              <a:rPr lang="hu-HU" sz="1800" b="1" dirty="0" err="1">
                <a:solidFill>
                  <a:srgbClr val="C00000"/>
                </a:solidFill>
              </a:rPr>
              <a:t>het</a:t>
            </a:r>
            <a:r>
              <a:rPr lang="hu-HU" sz="1800" b="1" dirty="0">
                <a:solidFill>
                  <a:srgbClr val="C00000"/>
                </a:solidFill>
              </a:rPr>
              <a:t> ez a </a:t>
            </a:r>
            <a:r>
              <a:rPr lang="hu-HU" sz="1800" b="1" dirty="0" err="1">
                <a:solidFill>
                  <a:srgbClr val="C00000"/>
                </a:solidFill>
              </a:rPr>
              <a:t>pH-tól</a:t>
            </a:r>
            <a:r>
              <a:rPr lang="hu-HU" sz="1800" b="1" dirty="0">
                <a:solidFill>
                  <a:srgbClr val="C00000"/>
                </a:solidFill>
              </a:rPr>
              <a:t>?</a:t>
            </a:r>
          </a:p>
          <a:p>
            <a:pPr eaLnBrk="1" hangingPunct="1">
              <a:spcBef>
                <a:spcPct val="0"/>
              </a:spcBef>
              <a:buFontTx/>
              <a:buNone/>
            </a:pPr>
            <a:r>
              <a:rPr lang="hu-HU" sz="1800" b="1" dirty="0">
                <a:solidFill>
                  <a:srgbClr val="C00000"/>
                </a:solidFill>
              </a:rPr>
              <a:t>Egyensúlyok!</a:t>
            </a:r>
          </a:p>
        </p:txBody>
      </p:sp>
      <p:cxnSp>
        <p:nvCxnSpPr>
          <p:cNvPr id="21" name="Egyenes összekötő nyíllal 20"/>
          <p:cNvCxnSpPr/>
          <p:nvPr/>
        </p:nvCxnSpPr>
        <p:spPr>
          <a:xfrm flipV="1">
            <a:off x="3690018" y="5517232"/>
            <a:ext cx="647700" cy="1587"/>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Szövegdoboz 1"/>
          <p:cNvSpPr txBox="1"/>
          <p:nvPr/>
        </p:nvSpPr>
        <p:spPr>
          <a:xfrm>
            <a:off x="211246" y="1851737"/>
            <a:ext cx="2749471" cy="646331"/>
          </a:xfrm>
          <a:prstGeom prst="rect">
            <a:avLst/>
          </a:prstGeom>
          <a:noFill/>
        </p:spPr>
        <p:txBody>
          <a:bodyPr wrap="none" rtlCol="0">
            <a:spAutoFit/>
          </a:bodyPr>
          <a:lstStyle/>
          <a:p>
            <a:r>
              <a:rPr lang="hu-HU" b="1" dirty="0">
                <a:solidFill>
                  <a:srgbClr val="C00000"/>
                </a:solidFill>
              </a:rPr>
              <a:t>Ez itt egy valódi mérés!</a:t>
            </a:r>
          </a:p>
          <a:p>
            <a:r>
              <a:rPr lang="hu-HU" b="1" dirty="0">
                <a:solidFill>
                  <a:srgbClr val="C00000"/>
                </a:solidFill>
              </a:rPr>
              <a:t>Szignifikáns?</a:t>
            </a:r>
            <a:endParaRPr lang="en-US" b="1"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797425"/>
            <a:ext cx="3667125" cy="1247775"/>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4275" name="Szövegdoboz 5"/>
          <p:cNvSpPr txBox="1">
            <a:spLocks noChangeArrowheads="1"/>
          </p:cNvSpPr>
          <p:nvPr/>
        </p:nvSpPr>
        <p:spPr bwMode="auto">
          <a:xfrm>
            <a:off x="468313" y="188913"/>
            <a:ext cx="774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Hb oxigénszállítás finomhangolása II</a:t>
            </a:r>
          </a:p>
        </p:txBody>
      </p:sp>
      <p:sp>
        <p:nvSpPr>
          <p:cNvPr id="54276" name="Téglalap 6"/>
          <p:cNvSpPr>
            <a:spLocks noChangeArrowheads="1"/>
          </p:cNvSpPr>
          <p:nvPr/>
        </p:nvSpPr>
        <p:spPr bwMode="auto">
          <a:xfrm>
            <a:off x="250825" y="551656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A CO</a:t>
            </a:r>
            <a:r>
              <a:rPr lang="hu-HU" sz="1800" b="1" baseline="-25000"/>
              <a:t>2</a:t>
            </a:r>
            <a:r>
              <a:rPr lang="hu-HU" sz="1800" b="1"/>
              <a:t> a terminális aminocsoportokkal képes reagálni, karbamátot képezve.</a:t>
            </a:r>
          </a:p>
          <a:p>
            <a:pPr eaLnBrk="1" hangingPunct="1">
              <a:spcBef>
                <a:spcPct val="0"/>
              </a:spcBef>
              <a:buFontTx/>
              <a:buNone/>
            </a:pPr>
            <a:endParaRPr lang="hu-HU" sz="1800" b="1"/>
          </a:p>
        </p:txBody>
      </p:sp>
      <p:sp>
        <p:nvSpPr>
          <p:cNvPr id="54277" name="Téglalap 8"/>
          <p:cNvSpPr>
            <a:spLocks noChangeArrowheads="1"/>
          </p:cNvSpPr>
          <p:nvPr/>
        </p:nvSpPr>
        <p:spPr bwMode="auto">
          <a:xfrm>
            <a:off x="250825" y="836613"/>
            <a:ext cx="545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Bohr effektus: </a:t>
            </a:r>
            <a:r>
              <a:rPr lang="en-US"/>
              <a:t>CO</a:t>
            </a:r>
            <a:r>
              <a:rPr lang="en-US" baseline="-25000"/>
              <a:t>2 </a:t>
            </a:r>
            <a:r>
              <a:rPr lang="hu-HU" baseline="-25000"/>
              <a:t> </a:t>
            </a:r>
            <a:r>
              <a:rPr lang="hu-HU"/>
              <a:t>szerepe</a:t>
            </a:r>
            <a:endParaRPr lang="hu-HU" b="1"/>
          </a:p>
        </p:txBody>
      </p:sp>
      <p:sp>
        <p:nvSpPr>
          <p:cNvPr id="54278" name="Szövegdoboz 10"/>
          <p:cNvSpPr txBox="1">
            <a:spLocks noChangeArrowheads="1"/>
          </p:cNvSpPr>
          <p:nvPr/>
        </p:nvSpPr>
        <p:spPr bwMode="auto">
          <a:xfrm>
            <a:off x="4889500" y="4076700"/>
            <a:ext cx="1325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Semleges/</a:t>
            </a:r>
          </a:p>
          <a:p>
            <a:pPr algn="ctr" eaLnBrk="1" hangingPunct="1">
              <a:spcBef>
                <a:spcPct val="0"/>
              </a:spcBef>
              <a:buFontTx/>
              <a:buNone/>
            </a:pPr>
            <a:r>
              <a:rPr lang="hu-HU" sz="1800" b="1"/>
              <a:t>pozitív</a:t>
            </a:r>
          </a:p>
        </p:txBody>
      </p:sp>
      <p:sp>
        <p:nvSpPr>
          <p:cNvPr id="54279" name="Szövegdoboz 11"/>
          <p:cNvSpPr txBox="1">
            <a:spLocks noChangeArrowheads="1"/>
          </p:cNvSpPr>
          <p:nvPr/>
        </p:nvSpPr>
        <p:spPr bwMode="auto">
          <a:xfrm>
            <a:off x="7154863" y="4076700"/>
            <a:ext cx="1017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sz="1800" b="1"/>
              <a:t>Negatív</a:t>
            </a:r>
          </a:p>
          <a:p>
            <a:pPr algn="ctr" eaLnBrk="1" hangingPunct="1">
              <a:spcBef>
                <a:spcPct val="0"/>
              </a:spcBef>
              <a:buFontTx/>
              <a:buNone/>
            </a:pPr>
            <a:r>
              <a:rPr lang="hu-HU" sz="1800" b="1"/>
              <a:t> töltés</a:t>
            </a:r>
          </a:p>
        </p:txBody>
      </p:sp>
      <p:pic>
        <p:nvPicPr>
          <p:cNvPr id="542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32400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églalap 13"/>
          <p:cNvSpPr>
            <a:spLocks noChangeArrowheads="1"/>
          </p:cNvSpPr>
          <p:nvPr/>
        </p:nvSpPr>
        <p:spPr bwMode="auto">
          <a:xfrm>
            <a:off x="4932363" y="2852738"/>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FontTx/>
              <a:buNone/>
            </a:pPr>
            <a:r>
              <a:rPr lang="en-US" sz="1800" b="1"/>
              <a:t>CO</a:t>
            </a:r>
            <a:r>
              <a:rPr lang="en-US" sz="1800" b="1" baseline="-25000"/>
              <a:t>2</a:t>
            </a:r>
            <a:r>
              <a:rPr lang="en-US" sz="1800" b="1"/>
              <a:t> </a:t>
            </a:r>
            <a:r>
              <a:rPr lang="hu-HU" sz="1800" b="1"/>
              <a:t> jelenlét elősegíti </a:t>
            </a:r>
            <a:r>
              <a:rPr lang="en-US" sz="1800" b="1"/>
              <a:t> </a:t>
            </a:r>
            <a:endParaRPr lang="hu-HU" sz="1800" b="1"/>
          </a:p>
          <a:p>
            <a:pPr marL="0" lvl="1" eaLnBrk="1" hangingPunct="1">
              <a:spcBef>
                <a:spcPct val="0"/>
              </a:spcBef>
              <a:buFontTx/>
              <a:buNone/>
            </a:pPr>
            <a:r>
              <a:rPr lang="en-US" sz="1800" b="1"/>
              <a:t>az O</a:t>
            </a:r>
            <a:r>
              <a:rPr lang="en-US" sz="1800" b="1" baseline="-25000"/>
              <a:t>2</a:t>
            </a:r>
            <a:r>
              <a:rPr lang="en-US" sz="1800" b="1"/>
              <a:t> leadást a  szövetekben</a:t>
            </a:r>
            <a:endParaRPr lang="en-US" sz="1800" b="1" baseline="-25000" noProof="1"/>
          </a:p>
        </p:txBody>
      </p:sp>
      <p:cxnSp>
        <p:nvCxnSpPr>
          <p:cNvPr id="15" name="Egyenes összekötő nyíllal 14"/>
          <p:cNvCxnSpPr/>
          <p:nvPr/>
        </p:nvCxnSpPr>
        <p:spPr>
          <a:xfrm flipH="1" flipV="1">
            <a:off x="3924300" y="3213100"/>
            <a:ext cx="719138" cy="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283" name="Dia számának helye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21CE8E-6863-4D7E-92A9-64A901E7AAA8}" type="slidenum">
              <a:rPr lang="hu-HU" smtClean="0"/>
              <a:pPr>
                <a:spcBef>
                  <a:spcPct val="0"/>
                </a:spcBef>
                <a:buFontTx/>
                <a:buNone/>
              </a:pPr>
              <a:t>42</a:t>
            </a:fld>
            <a:endParaRPr lang="hu-H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284538"/>
            <a:ext cx="6318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zövegdoboz 2"/>
          <p:cNvSpPr txBox="1">
            <a:spLocks noChangeArrowheads="1"/>
          </p:cNvSpPr>
          <p:nvPr/>
        </p:nvSpPr>
        <p:spPr bwMode="auto">
          <a:xfrm>
            <a:off x="684213" y="2349500"/>
            <a:ext cx="52562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A BPG stabilizálja a dezoxiHb konformációt, </a:t>
            </a:r>
          </a:p>
          <a:p>
            <a:pPr eaLnBrk="1" hangingPunct="1">
              <a:spcBef>
                <a:spcPct val="0"/>
              </a:spcBef>
              <a:buFontTx/>
              <a:buNone/>
            </a:pPr>
            <a:r>
              <a:rPr lang="hu-HU" sz="1800" b="1"/>
              <a:t>gyengítve ezzel az oxigénaffinitást</a:t>
            </a:r>
          </a:p>
          <a:p>
            <a:pPr eaLnBrk="1" hangingPunct="1">
              <a:spcBef>
                <a:spcPct val="0"/>
              </a:spcBef>
              <a:buFontTx/>
              <a:buNone/>
            </a:pPr>
            <a:r>
              <a:rPr lang="hu-HU" sz="1800" b="1"/>
              <a:t> és növelve az O</a:t>
            </a:r>
            <a:r>
              <a:rPr lang="hu-HU" sz="1800" b="1" baseline="-25000"/>
              <a:t>2</a:t>
            </a:r>
            <a:r>
              <a:rPr lang="hu-HU" sz="1800" b="1"/>
              <a:t> leadóképességet.</a:t>
            </a:r>
          </a:p>
        </p:txBody>
      </p:sp>
      <p:sp>
        <p:nvSpPr>
          <p:cNvPr id="55300" name="Szövegdoboz 3"/>
          <p:cNvSpPr txBox="1">
            <a:spLocks noChangeArrowheads="1"/>
          </p:cNvSpPr>
          <p:nvPr/>
        </p:nvSpPr>
        <p:spPr bwMode="auto">
          <a:xfrm>
            <a:off x="395288" y="188913"/>
            <a:ext cx="786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Hb oxigénszállítás finomhangolása III</a:t>
            </a:r>
          </a:p>
        </p:txBody>
      </p:sp>
      <p:sp>
        <p:nvSpPr>
          <p:cNvPr id="55301" name="Téglalap 4"/>
          <p:cNvSpPr>
            <a:spLocks noChangeArrowheads="1"/>
          </p:cNvSpPr>
          <p:nvPr/>
        </p:nvSpPr>
        <p:spPr bwMode="auto">
          <a:xfrm>
            <a:off x="0" y="908050"/>
            <a:ext cx="601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2800" b="1"/>
              <a:t>Biszfoszfoglicerát (BPG) szerepe  </a:t>
            </a:r>
          </a:p>
        </p:txBody>
      </p:sp>
      <p:grpSp>
        <p:nvGrpSpPr>
          <p:cNvPr id="55302" name="Csoportba foglalás 5"/>
          <p:cNvGrpSpPr>
            <a:grpSpLocks/>
          </p:cNvGrpSpPr>
          <p:nvPr/>
        </p:nvGrpSpPr>
        <p:grpSpPr bwMode="auto">
          <a:xfrm>
            <a:off x="468313" y="1557338"/>
            <a:ext cx="4953000" cy="557212"/>
            <a:chOff x="5436096" y="4149080"/>
            <a:chExt cx="4953000" cy="557213"/>
          </a:xfrm>
        </p:grpSpPr>
        <p:sp>
          <p:nvSpPr>
            <p:cNvPr id="55308" name="Text Box 7"/>
            <p:cNvSpPr txBox="1">
              <a:spLocks noChangeArrowheads="1"/>
            </p:cNvSpPr>
            <p:nvPr/>
          </p:nvSpPr>
          <p:spPr bwMode="auto">
            <a:xfrm>
              <a:off x="5436096" y="4149080"/>
              <a:ext cx="4953000" cy="557213"/>
            </a:xfrm>
            <a:prstGeom prst="rect">
              <a:avLst/>
            </a:prstGeom>
            <a:solidFill>
              <a:schemeClr val="bg1"/>
            </a:solidFill>
            <a:ln w="38100">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t>HbBFG + O</a:t>
              </a:r>
              <a:r>
                <a:rPr lang="en-US" sz="2800" baseline="-25000"/>
                <a:t>2          </a:t>
              </a:r>
              <a:r>
                <a:rPr lang="en-US" sz="2800"/>
                <a:t>HbO</a:t>
              </a:r>
              <a:r>
                <a:rPr lang="en-US" sz="2800" baseline="-25000"/>
                <a:t>2 </a:t>
              </a:r>
              <a:r>
                <a:rPr lang="en-US" sz="2800"/>
                <a:t>+ BPG</a:t>
              </a:r>
              <a:endParaRPr lang="en-US" sz="2800" noProof="1"/>
            </a:p>
          </p:txBody>
        </p:sp>
        <p:grpSp>
          <p:nvGrpSpPr>
            <p:cNvPr id="55309" name="Group 8"/>
            <p:cNvGrpSpPr>
              <a:grpSpLocks/>
            </p:cNvGrpSpPr>
            <p:nvPr/>
          </p:nvGrpSpPr>
          <p:grpSpPr bwMode="auto">
            <a:xfrm>
              <a:off x="7596336" y="4293096"/>
              <a:ext cx="414338" cy="158750"/>
              <a:chOff x="765" y="1200"/>
              <a:chExt cx="291" cy="144"/>
            </a:xfrm>
          </p:grpSpPr>
          <p:sp>
            <p:nvSpPr>
              <p:cNvPr id="55310" name="Line 9"/>
              <p:cNvSpPr>
                <a:spLocks noChangeShapeType="1"/>
              </p:cNvSpPr>
              <p:nvPr/>
            </p:nvSpPr>
            <p:spPr bwMode="auto">
              <a:xfrm>
                <a:off x="768" y="124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1" name="Line 10"/>
              <p:cNvSpPr>
                <a:spLocks noChangeShapeType="1"/>
              </p:cNvSpPr>
              <p:nvPr/>
            </p:nvSpPr>
            <p:spPr bwMode="auto">
              <a:xfrm flipH="1" flipV="1">
                <a:off x="960" y="120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312" name="Group 11"/>
              <p:cNvGrpSpPr>
                <a:grpSpLocks/>
              </p:cNvGrpSpPr>
              <p:nvPr/>
            </p:nvGrpSpPr>
            <p:grpSpPr bwMode="auto">
              <a:xfrm rot="10800000">
                <a:off x="765" y="1296"/>
                <a:ext cx="288" cy="48"/>
                <a:chOff x="864" y="1296"/>
                <a:chExt cx="288" cy="48"/>
              </a:xfrm>
            </p:grpSpPr>
            <p:sp>
              <p:nvSpPr>
                <p:cNvPr id="55313" name="Line 12"/>
                <p:cNvSpPr>
                  <a:spLocks noChangeShapeType="1"/>
                </p:cNvSpPr>
                <p:nvPr/>
              </p:nvSpPr>
              <p:spPr bwMode="auto">
                <a:xfrm>
                  <a:off x="864" y="1344"/>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13"/>
                <p:cNvSpPr>
                  <a:spLocks noChangeShapeType="1"/>
                </p:cNvSpPr>
                <p:nvPr/>
              </p:nvSpPr>
              <p:spPr bwMode="auto">
                <a:xfrm flipH="1" flipV="1">
                  <a:off x="1056"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553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836613"/>
            <a:ext cx="2230437" cy="274320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5304" name="Téglalap 14"/>
          <p:cNvSpPr>
            <a:spLocks noChangeArrowheads="1"/>
          </p:cNvSpPr>
          <p:nvPr/>
        </p:nvSpPr>
        <p:spPr bwMode="auto">
          <a:xfrm>
            <a:off x="1331913" y="6488113"/>
            <a:ext cx="97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t>HbBFG</a:t>
            </a:r>
            <a:endParaRPr lang="hu-HU" sz="1800" b="1"/>
          </a:p>
        </p:txBody>
      </p:sp>
      <p:sp>
        <p:nvSpPr>
          <p:cNvPr id="55305" name="Téglalap 16"/>
          <p:cNvSpPr>
            <a:spLocks noChangeArrowheads="1"/>
          </p:cNvSpPr>
          <p:nvPr/>
        </p:nvSpPr>
        <p:spPr bwMode="auto">
          <a:xfrm>
            <a:off x="6732588" y="4652963"/>
            <a:ext cx="2682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dirty="0"/>
              <a:t>O</a:t>
            </a:r>
            <a:r>
              <a:rPr lang="hu-HU" sz="1800" b="1" baseline="-25000" dirty="0"/>
              <a:t>2</a:t>
            </a:r>
            <a:r>
              <a:rPr lang="hu-HU" sz="1800" b="1" dirty="0"/>
              <a:t>Hb állapotban</a:t>
            </a:r>
          </a:p>
          <a:p>
            <a:pPr eaLnBrk="1" hangingPunct="1">
              <a:spcBef>
                <a:spcPct val="0"/>
              </a:spcBef>
              <a:buFontTx/>
              <a:buNone/>
            </a:pPr>
            <a:r>
              <a:rPr lang="hu-HU" sz="1800" b="1" dirty="0"/>
              <a:t> a BPG kötőhely</a:t>
            </a:r>
          </a:p>
          <a:p>
            <a:pPr eaLnBrk="1" hangingPunct="1">
              <a:spcBef>
                <a:spcPct val="0"/>
              </a:spcBef>
              <a:buFontTx/>
              <a:buNone/>
            </a:pPr>
            <a:r>
              <a:rPr lang="hu-HU" sz="1800" b="1" dirty="0"/>
              <a:t> eltűnik</a:t>
            </a:r>
            <a:endParaRPr lang="en-US" sz="1800" b="1" dirty="0"/>
          </a:p>
          <a:p>
            <a:pPr eaLnBrk="1" hangingPunct="1">
              <a:spcBef>
                <a:spcPct val="0"/>
              </a:spcBef>
              <a:buFontTx/>
              <a:buNone/>
            </a:pPr>
            <a:endParaRPr lang="en-US" sz="1800" b="1" dirty="0"/>
          </a:p>
          <a:p>
            <a:pPr eaLnBrk="1" hangingPunct="1">
              <a:spcBef>
                <a:spcPct val="0"/>
              </a:spcBef>
              <a:buFontTx/>
              <a:buNone/>
            </a:pPr>
            <a:r>
              <a:rPr lang="en-US" sz="1800" b="1" dirty="0" err="1"/>
              <a:t>Hány</a:t>
            </a:r>
            <a:r>
              <a:rPr lang="en-US" sz="1800" b="1" dirty="0"/>
              <a:t> </a:t>
            </a:r>
            <a:r>
              <a:rPr lang="en-US" sz="1800" b="1" dirty="0" err="1"/>
              <a:t>darab</a:t>
            </a:r>
            <a:r>
              <a:rPr lang="en-US" sz="1800" b="1" dirty="0"/>
              <a:t> BPG / hemoglobin?</a:t>
            </a:r>
            <a:endParaRPr lang="hu-HU" sz="1800" b="1" dirty="0"/>
          </a:p>
        </p:txBody>
      </p:sp>
      <p:sp>
        <p:nvSpPr>
          <p:cNvPr id="55306" name="Téglalap 17"/>
          <p:cNvSpPr>
            <a:spLocks noChangeArrowheads="1"/>
          </p:cNvSpPr>
          <p:nvPr/>
        </p:nvSpPr>
        <p:spPr bwMode="auto">
          <a:xfrm>
            <a:off x="4356100" y="6488113"/>
            <a:ext cx="168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t>BFG</a:t>
            </a:r>
            <a:r>
              <a:rPr lang="hu-HU" sz="1800" b="1"/>
              <a:t> kötőhely</a:t>
            </a:r>
          </a:p>
        </p:txBody>
      </p:sp>
      <p:sp>
        <p:nvSpPr>
          <p:cNvPr id="55307" name="Dia számának helye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1D7021-01D4-4EC0-B178-425735B74719}" type="slidenum">
              <a:rPr lang="hu-HU" smtClean="0"/>
              <a:pPr>
                <a:spcBef>
                  <a:spcPct val="0"/>
                </a:spcBef>
                <a:buFontTx/>
                <a:buNone/>
              </a:pPr>
              <a:t>43</a:t>
            </a:fld>
            <a:endParaRPr lang="hu-HU"/>
          </a:p>
        </p:txBody>
      </p:sp>
      <p:sp>
        <p:nvSpPr>
          <p:cNvPr id="2" name="TextBox 1"/>
          <p:cNvSpPr txBox="1"/>
          <p:nvPr/>
        </p:nvSpPr>
        <p:spPr>
          <a:xfrm>
            <a:off x="6187556" y="3799960"/>
            <a:ext cx="2864887" cy="369332"/>
          </a:xfrm>
          <a:prstGeom prst="rect">
            <a:avLst/>
          </a:prstGeom>
          <a:noFill/>
        </p:spPr>
        <p:txBody>
          <a:bodyPr wrap="none" rtlCol="0">
            <a:spAutoFit/>
          </a:bodyPr>
          <a:lstStyle/>
          <a:p>
            <a:r>
              <a:rPr lang="en-US" dirty="0" err="1"/>
              <a:t>Honnan</a:t>
            </a:r>
            <a:r>
              <a:rPr lang="en-US" dirty="0"/>
              <a:t> </a:t>
            </a:r>
            <a:r>
              <a:rPr lang="en-US" dirty="0" err="1"/>
              <a:t>jön</a:t>
            </a:r>
            <a:r>
              <a:rPr lang="en-US" dirty="0"/>
              <a:t> </a:t>
            </a:r>
            <a:r>
              <a:rPr lang="en-US" dirty="0" err="1"/>
              <a:t>ez</a:t>
            </a:r>
            <a:r>
              <a:rPr lang="en-US" dirty="0"/>
              <a:t> a 2,3BPG?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 számának helye 5"/>
          <p:cNvSpPr>
            <a:spLocks noGrp="1"/>
          </p:cNvSpPr>
          <p:nvPr>
            <p:ph type="sldNum" sz="quarter" idx="12"/>
          </p:nvPr>
        </p:nvSpPr>
        <p:spPr>
          <a:xfrm>
            <a:off x="6732588" y="61658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8E0C11-160A-4B0D-BF44-3D3E45C617EC}" type="slidenum">
              <a:rPr lang="hu-HU" smtClean="0"/>
              <a:pPr>
                <a:spcBef>
                  <a:spcPct val="0"/>
                </a:spcBef>
                <a:buFontTx/>
                <a:buNone/>
              </a:pPr>
              <a:t>44</a:t>
            </a:fld>
            <a:endParaRPr lang="hu-HU"/>
          </a:p>
        </p:txBody>
      </p:sp>
      <p:sp>
        <p:nvSpPr>
          <p:cNvPr id="57347" name="Rectangle 2"/>
          <p:cNvSpPr>
            <a:spLocks noGrp="1" noChangeArrowheads="1"/>
          </p:cNvSpPr>
          <p:nvPr>
            <p:ph type="body" idx="1"/>
          </p:nvPr>
        </p:nvSpPr>
        <p:spPr>
          <a:xfrm>
            <a:off x="323850" y="4797425"/>
            <a:ext cx="4608513" cy="1079500"/>
          </a:xfrm>
        </p:spPr>
        <p:txBody>
          <a:bodyPr/>
          <a:lstStyle/>
          <a:p>
            <a:pPr eaLnBrk="1" hangingPunct="1">
              <a:lnSpc>
                <a:spcPct val="90000"/>
              </a:lnSpc>
            </a:pPr>
            <a:r>
              <a:rPr lang="en-US" sz="1800" b="1"/>
              <a:t>Magzati Hb (</a:t>
            </a:r>
            <a:r>
              <a:rPr lang="en-US" sz="1800" b="1">
                <a:sym typeface="Symbol" panose="05050102010706020507" pitchFamily="18" charset="2"/>
              </a:rPr>
              <a:t></a:t>
            </a:r>
            <a:r>
              <a:rPr lang="en-US" sz="1800" b="1" baseline="-25000">
                <a:sym typeface="Symbol" panose="05050102010706020507" pitchFamily="18" charset="2"/>
              </a:rPr>
              <a:t>2</a:t>
            </a:r>
            <a:r>
              <a:rPr lang="en-US" sz="1800" b="1">
                <a:solidFill>
                  <a:srgbClr val="00B0F0"/>
                </a:solidFill>
                <a:sym typeface="Symbol" panose="05050102010706020507" pitchFamily="18" charset="2"/>
              </a:rPr>
              <a:t></a:t>
            </a:r>
            <a:r>
              <a:rPr lang="en-US" sz="1800" b="1" baseline="-25000">
                <a:sym typeface="Symbol" panose="05050102010706020507" pitchFamily="18" charset="2"/>
              </a:rPr>
              <a:t>2</a:t>
            </a:r>
            <a:r>
              <a:rPr lang="en-US" sz="1800" b="1">
                <a:sym typeface="Symbol" panose="05050102010706020507" pitchFamily="18" charset="2"/>
              </a:rPr>
              <a:t>)</a:t>
            </a:r>
            <a:r>
              <a:rPr lang="hu-HU" sz="1800" b="1">
                <a:sym typeface="Symbol" panose="05050102010706020507" pitchFamily="18" charset="2"/>
              </a:rPr>
              <a:t> </a:t>
            </a:r>
            <a:endParaRPr lang="en-US" sz="1800" b="1">
              <a:sym typeface="Symbol" panose="05050102010706020507" pitchFamily="18" charset="2"/>
            </a:endParaRPr>
          </a:p>
          <a:p>
            <a:pPr lvl="1" eaLnBrk="1" hangingPunct="1">
              <a:lnSpc>
                <a:spcPct val="90000"/>
              </a:lnSpc>
            </a:pPr>
            <a:r>
              <a:rPr lang="en-US" sz="1800" b="1">
                <a:solidFill>
                  <a:srgbClr val="00B0F0"/>
                </a:solidFill>
                <a:sym typeface="Symbol" panose="05050102010706020507" pitchFamily="18" charset="2"/>
              </a:rPr>
              <a:t></a:t>
            </a:r>
            <a:r>
              <a:rPr lang="en-US" sz="1800" b="1">
                <a:sym typeface="Symbol" panose="05050102010706020507" pitchFamily="18" charset="2"/>
              </a:rPr>
              <a:t>:  </a:t>
            </a:r>
            <a:r>
              <a:rPr lang="en-US" sz="1800" b="1">
                <a:solidFill>
                  <a:srgbClr val="00B0F0"/>
                </a:solidFill>
                <a:sym typeface="Symbol" panose="05050102010706020507" pitchFamily="18" charset="2"/>
              </a:rPr>
              <a:t>His143Ser</a:t>
            </a:r>
            <a:r>
              <a:rPr lang="en-US" sz="1800" b="1">
                <a:sym typeface="Symbol" panose="05050102010706020507" pitchFamily="18" charset="2"/>
              </a:rPr>
              <a:t> </a:t>
            </a:r>
          </a:p>
          <a:p>
            <a:pPr lvl="1" eaLnBrk="1" hangingPunct="1">
              <a:lnSpc>
                <a:spcPct val="90000"/>
              </a:lnSpc>
            </a:pPr>
            <a:r>
              <a:rPr lang="en-US" sz="1800" b="1">
                <a:sym typeface="Symbol" panose="05050102010706020507" pitchFamily="18" charset="2"/>
              </a:rPr>
              <a:t>2 + töltéssel kevesebb</a:t>
            </a:r>
            <a:endParaRPr lang="hu-HU" sz="1800" b="1">
              <a:sym typeface="Symbol" panose="05050102010706020507" pitchFamily="18" charset="2"/>
            </a:endParaRPr>
          </a:p>
          <a:p>
            <a:pPr lvl="1" eaLnBrk="1" hangingPunct="1">
              <a:lnSpc>
                <a:spcPct val="90000"/>
              </a:lnSpc>
            </a:pPr>
            <a:r>
              <a:rPr lang="en-US" sz="1800" b="1">
                <a:sym typeface="Symbol" panose="05050102010706020507" pitchFamily="18" charset="2"/>
              </a:rPr>
              <a:t> a BPG kötőhelyen </a:t>
            </a:r>
            <a:endParaRPr lang="hu-HU" sz="1800" b="1">
              <a:sym typeface="Symbol" panose="05050102010706020507" pitchFamily="18" charset="2"/>
            </a:endParaRPr>
          </a:p>
          <a:p>
            <a:pPr lvl="1" eaLnBrk="1" hangingPunct="1">
              <a:lnSpc>
                <a:spcPct val="90000"/>
              </a:lnSpc>
              <a:buFontTx/>
              <a:buNone/>
            </a:pPr>
            <a:r>
              <a:rPr lang="hu-HU" sz="1800" b="1">
                <a:sym typeface="Symbol" panose="05050102010706020507" pitchFamily="18" charset="2"/>
              </a:rPr>
              <a:t>Kevésbé stabilizált dezoxiHb állapot</a:t>
            </a:r>
            <a:endParaRPr lang="en-US" sz="1800" b="1">
              <a:sym typeface="Symbol" panose="05050102010706020507" pitchFamily="18" charset="2"/>
            </a:endParaRPr>
          </a:p>
        </p:txBody>
      </p:sp>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3384550" cy="2847975"/>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7349" name="Szövegdoboz 4"/>
          <p:cNvSpPr txBox="1">
            <a:spLocks noChangeArrowheads="1"/>
          </p:cNvSpPr>
          <p:nvPr/>
        </p:nvSpPr>
        <p:spPr bwMode="auto">
          <a:xfrm>
            <a:off x="468313" y="188913"/>
            <a:ext cx="7907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 Hb oxigénszállítás finomhangolása IV</a:t>
            </a:r>
          </a:p>
        </p:txBody>
      </p:sp>
      <p:sp>
        <p:nvSpPr>
          <p:cNvPr id="57350" name="Téglalap 5"/>
          <p:cNvSpPr>
            <a:spLocks noChangeArrowheads="1"/>
          </p:cNvSpPr>
          <p:nvPr/>
        </p:nvSpPr>
        <p:spPr bwMode="auto">
          <a:xfrm>
            <a:off x="971550" y="765175"/>
            <a:ext cx="658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Magzati Hb (fHb) oxigénfelvétele</a:t>
            </a:r>
            <a:endParaRPr lang="hu-HU" sz="2400" baseline="-25000" noProof="1"/>
          </a:p>
        </p:txBody>
      </p:sp>
      <p:sp>
        <p:nvSpPr>
          <p:cNvPr id="57351" name="Téglalap 6"/>
          <p:cNvSpPr>
            <a:spLocks noChangeArrowheads="1"/>
          </p:cNvSpPr>
          <p:nvPr/>
        </p:nvSpPr>
        <p:spPr bwMode="auto">
          <a:xfrm>
            <a:off x="4454525" y="2133600"/>
            <a:ext cx="40227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hu-HU" sz="1800" b="1">
                <a:sym typeface="Symbol" panose="05050102010706020507" pitchFamily="18" charset="2"/>
              </a:rPr>
              <a:t>A magzat hatékonyan fel tudja </a:t>
            </a:r>
          </a:p>
          <a:p>
            <a:pPr lvl="1" eaLnBrk="1" hangingPunct="1">
              <a:lnSpc>
                <a:spcPct val="90000"/>
              </a:lnSpc>
              <a:spcBef>
                <a:spcPct val="0"/>
              </a:spcBef>
              <a:buFontTx/>
              <a:buNone/>
            </a:pPr>
            <a:r>
              <a:rPr lang="hu-HU" sz="1800" b="1">
                <a:sym typeface="Symbol" panose="05050102010706020507" pitchFamily="18" charset="2"/>
              </a:rPr>
              <a:t>venni az </a:t>
            </a:r>
            <a:r>
              <a:rPr lang="en-US" sz="1800" b="1">
                <a:sym typeface="Symbol" panose="05050102010706020507" pitchFamily="18" charset="2"/>
              </a:rPr>
              <a:t>O</a:t>
            </a:r>
            <a:r>
              <a:rPr lang="en-US" sz="1800" b="1" baseline="-25000">
                <a:sym typeface="Symbol" panose="05050102010706020507" pitchFamily="18" charset="2"/>
              </a:rPr>
              <a:t>2</a:t>
            </a:r>
            <a:r>
              <a:rPr lang="hu-HU" sz="1800" b="1">
                <a:sym typeface="Symbol" panose="05050102010706020507" pitchFamily="18" charset="2"/>
              </a:rPr>
              <a:t>-t az </a:t>
            </a:r>
            <a:r>
              <a:rPr lang="en-US" sz="1800" b="1">
                <a:sym typeface="Symbol" panose="05050102010706020507" pitchFamily="18" charset="2"/>
              </a:rPr>
              <a:t>anyai vérbő</a:t>
            </a:r>
            <a:r>
              <a:rPr lang="hu-HU" sz="1800" b="1">
                <a:sym typeface="Symbol" panose="05050102010706020507" pitchFamily="18" charset="2"/>
              </a:rPr>
              <a:t>l.</a:t>
            </a:r>
            <a:endParaRPr lang="en-US" sz="1800" b="1">
              <a:sym typeface="Symbol" panose="05050102010706020507" pitchFamily="18" charset="2"/>
            </a:endParaRPr>
          </a:p>
        </p:txBody>
      </p:sp>
      <p:pic>
        <p:nvPicPr>
          <p:cNvPr id="57352" name="Picture 1"/>
          <p:cNvPicPr>
            <a:picLocks noChangeAspect="1" noChangeArrowheads="1"/>
          </p:cNvPicPr>
          <p:nvPr/>
        </p:nvPicPr>
        <p:blipFill>
          <a:blip r:embed="rId4">
            <a:extLst>
              <a:ext uri="{28A0092B-C50C-407E-A947-70E740481C1C}">
                <a14:useLocalDpi xmlns:a14="http://schemas.microsoft.com/office/drawing/2010/main" val="0"/>
              </a:ext>
            </a:extLst>
          </a:blip>
          <a:srcRect l="53136" t="2779"/>
          <a:stretch>
            <a:fillRect/>
          </a:stretch>
        </p:blipFill>
        <p:spPr bwMode="auto">
          <a:xfrm>
            <a:off x="4859338" y="2852738"/>
            <a:ext cx="32035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Egyenes összekötő nyíllal 8"/>
          <p:cNvCxnSpPr/>
          <p:nvPr/>
        </p:nvCxnSpPr>
        <p:spPr>
          <a:xfrm flipH="1" flipV="1">
            <a:off x="3995738" y="2420938"/>
            <a:ext cx="720725" cy="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5491163" y="2781300"/>
            <a:ext cx="555625" cy="36830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hu-HU" b="1" dirty="0">
                <a:solidFill>
                  <a:srgbClr val="00B0F0"/>
                </a:solidFill>
              </a:rPr>
              <a:t>Ser</a:t>
            </a:r>
          </a:p>
        </p:txBody>
      </p:sp>
      <p:sp>
        <p:nvSpPr>
          <p:cNvPr id="11" name="Szövegdoboz 10"/>
          <p:cNvSpPr txBox="1"/>
          <p:nvPr/>
        </p:nvSpPr>
        <p:spPr>
          <a:xfrm>
            <a:off x="6499225" y="6092825"/>
            <a:ext cx="555625"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hu-HU" b="1" dirty="0">
                <a:solidFill>
                  <a:srgbClr val="00B0F0"/>
                </a:solidFill>
              </a:rPr>
              <a:t>Ser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BA0999-48C3-47F9-A75C-2632C73C917A}" type="slidenum">
              <a:rPr lang="hu-HU" smtClean="0"/>
              <a:pPr>
                <a:spcBef>
                  <a:spcPct val="0"/>
                </a:spcBef>
                <a:buFontTx/>
                <a:buNone/>
              </a:pPr>
              <a:t>45</a:t>
            </a:fld>
            <a:endParaRPr lang="hu-HU"/>
          </a:p>
        </p:txBody>
      </p:sp>
      <p:sp>
        <p:nvSpPr>
          <p:cNvPr id="59395" name="Rectangle 2"/>
          <p:cNvSpPr>
            <a:spLocks noGrp="1" noChangeArrowheads="1"/>
          </p:cNvSpPr>
          <p:nvPr>
            <p:ph type="body" idx="1"/>
          </p:nvPr>
        </p:nvSpPr>
        <p:spPr>
          <a:xfrm>
            <a:off x="71438" y="115888"/>
            <a:ext cx="8893175" cy="2362200"/>
          </a:xfrm>
        </p:spPr>
        <p:txBody>
          <a:bodyPr/>
          <a:lstStyle/>
          <a:p>
            <a:pPr eaLnBrk="1" hangingPunct="1">
              <a:buFontTx/>
              <a:buNone/>
            </a:pPr>
            <a:r>
              <a:rPr lang="en-US" sz="2800" b="1"/>
              <a:t>Hb alloszterikus  reguláció</a:t>
            </a:r>
            <a:r>
              <a:rPr lang="hu-HU" sz="2800" b="1"/>
              <a:t>ja </a:t>
            </a:r>
            <a:r>
              <a:rPr lang="hu-HU" sz="2800" b="1" i="1"/>
              <a:t>(összefoglalás)</a:t>
            </a:r>
            <a:endParaRPr lang="en-US" sz="2800" b="1" i="1"/>
          </a:p>
          <a:p>
            <a:pPr lvl="1" eaLnBrk="1" hangingPunct="1"/>
            <a:r>
              <a:rPr lang="en-US" sz="2400"/>
              <a:t>homotróp effektor: O</a:t>
            </a:r>
            <a:r>
              <a:rPr lang="en-US" sz="2400" baseline="-25000"/>
              <a:t>2  </a:t>
            </a:r>
            <a:r>
              <a:rPr lang="en-US" sz="2400"/>
              <a:t>(kooperativitás)</a:t>
            </a:r>
          </a:p>
          <a:p>
            <a:pPr lvl="1" eaLnBrk="1" hangingPunct="1"/>
            <a:r>
              <a:rPr lang="en-US" sz="2400"/>
              <a:t>heterotróp effektorok: H</a:t>
            </a:r>
            <a:r>
              <a:rPr lang="en-US" sz="2400" baseline="30000"/>
              <a:t>+</a:t>
            </a:r>
            <a:r>
              <a:rPr lang="en-US" sz="2400"/>
              <a:t>, CO</a:t>
            </a:r>
            <a:r>
              <a:rPr lang="en-US" sz="2400" baseline="-25000"/>
              <a:t>2</a:t>
            </a:r>
            <a:r>
              <a:rPr lang="en-US" sz="2400"/>
              <a:t>, BFG</a:t>
            </a:r>
            <a:endParaRPr lang="hu-HU" sz="2400"/>
          </a:p>
          <a:p>
            <a:pPr lvl="1" eaLnBrk="1" hangingPunct="1"/>
            <a:r>
              <a:rPr lang="hu-HU" sz="2400"/>
              <a:t>Szigmoid jellegű kötődési görbe (nem Michaelis-hiperbola)</a:t>
            </a:r>
            <a:endParaRPr lang="en-US" sz="2400"/>
          </a:p>
          <a:p>
            <a:pPr lvl="1" eaLnBrk="1" hangingPunct="1"/>
            <a:r>
              <a:rPr lang="hu-HU" sz="2400"/>
              <a:t>O</a:t>
            </a:r>
            <a:r>
              <a:rPr lang="hu-HU" sz="2400" baseline="-30000"/>
              <a:t>2</a:t>
            </a:r>
            <a:r>
              <a:rPr lang="hu-HU" sz="2400"/>
              <a:t> affinitás csökkentése szövetekben (R </a:t>
            </a:r>
            <a:r>
              <a:rPr lang="hu-HU" sz="2400">
                <a:latin typeface="Symbol" panose="05050102010706020507" pitchFamily="18" charset="2"/>
              </a:rPr>
              <a:t>® T)</a:t>
            </a:r>
            <a:endParaRPr lang="en-US" sz="2400">
              <a:latin typeface="Symbol" panose="05050102010706020507" pitchFamily="18" charset="2"/>
            </a:endParaRPr>
          </a:p>
          <a:p>
            <a:pPr lvl="1" eaLnBrk="1" hangingPunct="1"/>
            <a:r>
              <a:rPr lang="en-US" sz="2400"/>
              <a:t>allosztéria modellek:</a:t>
            </a:r>
            <a:r>
              <a:rPr lang="hu-HU" sz="2400"/>
              <a:t> a két tiszta határeset közt van.</a:t>
            </a:r>
            <a:endParaRPr lang="hu-HU" sz="2400" noProof="1"/>
          </a:p>
        </p:txBody>
      </p:sp>
      <p:grpSp>
        <p:nvGrpSpPr>
          <p:cNvPr id="59396" name="Group 3"/>
          <p:cNvGrpSpPr>
            <a:grpSpLocks/>
          </p:cNvGrpSpPr>
          <p:nvPr/>
        </p:nvGrpSpPr>
        <p:grpSpPr bwMode="auto">
          <a:xfrm>
            <a:off x="228600" y="2892425"/>
            <a:ext cx="8839200" cy="3921125"/>
            <a:chOff x="144" y="1867"/>
            <a:chExt cx="5568" cy="2470"/>
          </a:xfrm>
        </p:grpSpPr>
        <p:pic>
          <p:nvPicPr>
            <p:cNvPr id="593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867"/>
              <a:ext cx="3600" cy="247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59400" name="Text Box 5"/>
            <p:cNvSpPr txBox="1">
              <a:spLocks noChangeArrowheads="1"/>
            </p:cNvSpPr>
            <p:nvPr/>
          </p:nvSpPr>
          <p:spPr bwMode="auto">
            <a:xfrm>
              <a:off x="3831" y="2036"/>
              <a:ext cx="1881" cy="964"/>
            </a:xfrm>
            <a:prstGeom prst="rect">
              <a:avLst/>
            </a:prstGeom>
            <a:solidFill>
              <a:schemeClr val="bg1"/>
            </a:solidFill>
            <a:ln w="38100">
              <a:solidFill>
                <a:srgbClr val="FFCC66"/>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lphaLcParenR"/>
              </a:pPr>
              <a:r>
                <a:rPr lang="en-US" sz="2400"/>
                <a:t>Együttműködő </a:t>
              </a:r>
              <a:r>
                <a:rPr lang="en-US" sz="2000"/>
                <a:t>(“concerted”)</a:t>
              </a:r>
              <a:endParaRPr lang="en-US" sz="2400"/>
            </a:p>
            <a:p>
              <a:pPr eaLnBrk="1" hangingPunct="1">
                <a:buFontTx/>
                <a:buNone/>
              </a:pPr>
              <a:r>
                <a:rPr lang="en-US" sz="2000">
                  <a:solidFill>
                    <a:schemeClr val="accent2"/>
                  </a:solidFill>
                </a:rPr>
                <a:t>MWC, Monod, Wyman,</a:t>
              </a:r>
            </a:p>
            <a:p>
              <a:pPr eaLnBrk="1" hangingPunct="1">
                <a:buFontTx/>
                <a:buNone/>
              </a:pPr>
              <a:r>
                <a:rPr lang="en-US" sz="2000">
                  <a:solidFill>
                    <a:schemeClr val="accent2"/>
                  </a:solidFill>
                </a:rPr>
                <a:t>Changeux (1965)</a:t>
              </a:r>
              <a:endParaRPr lang="en-US" sz="2400" noProof="1"/>
            </a:p>
          </p:txBody>
        </p:sp>
        <p:sp>
          <p:nvSpPr>
            <p:cNvPr id="59401" name="Text Box 6"/>
            <p:cNvSpPr txBox="1">
              <a:spLocks noChangeArrowheads="1"/>
            </p:cNvSpPr>
            <p:nvPr/>
          </p:nvSpPr>
          <p:spPr bwMode="auto">
            <a:xfrm>
              <a:off x="3870" y="3370"/>
              <a:ext cx="1776" cy="542"/>
            </a:xfrm>
            <a:prstGeom prst="rect">
              <a:avLst/>
            </a:prstGeom>
            <a:solidFill>
              <a:schemeClr val="bg1"/>
            </a:solidFill>
            <a:ln w="38100">
              <a:solidFill>
                <a:srgbClr val="FFCC66"/>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sz="2400"/>
                <a:t>b) Szekvenciális</a:t>
              </a:r>
            </a:p>
            <a:p>
              <a:pPr eaLnBrk="1" hangingPunct="1">
                <a:buFontTx/>
                <a:buNone/>
              </a:pPr>
              <a:r>
                <a:rPr lang="en-US" sz="2000">
                  <a:solidFill>
                    <a:schemeClr val="accent2"/>
                  </a:solidFill>
                </a:rPr>
                <a:t>Koshland (1966)</a:t>
              </a:r>
              <a:endParaRPr lang="en-US" sz="2400" noProof="1"/>
            </a:p>
          </p:txBody>
        </p:sp>
      </p:grpSp>
      <p:sp>
        <p:nvSpPr>
          <p:cNvPr id="8" name="Ellipszis 7"/>
          <p:cNvSpPr/>
          <p:nvPr/>
        </p:nvSpPr>
        <p:spPr>
          <a:xfrm>
            <a:off x="1331913" y="5014913"/>
            <a:ext cx="863600" cy="79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9" name="Ellipszis 8"/>
          <p:cNvSpPr/>
          <p:nvPr/>
        </p:nvSpPr>
        <p:spPr>
          <a:xfrm>
            <a:off x="3059113" y="3644900"/>
            <a:ext cx="865187"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44463" y="206375"/>
            <a:ext cx="8748712" cy="5232400"/>
          </a:xfrm>
          <a:prstGeom prst="rect">
            <a:avLst/>
          </a:prstGeom>
          <a:noFill/>
        </p:spPr>
        <p:txBody>
          <a:bodyPr>
            <a:spAutoFit/>
          </a:bodyPr>
          <a:lstStyle/>
          <a:p>
            <a:pPr eaLnBrk="1" hangingPunct="1">
              <a:defRPr/>
            </a:pPr>
            <a:r>
              <a:rPr lang="hu-HU" sz="3200" b="1" dirty="0">
                <a:latin typeface="Arial" charset="0"/>
              </a:rPr>
              <a:t>Összefoglalás</a:t>
            </a:r>
          </a:p>
          <a:p>
            <a:pPr eaLnBrk="1" hangingPunct="1">
              <a:defRPr/>
            </a:pPr>
            <a:r>
              <a:rPr lang="hu-HU" sz="3200" b="1" dirty="0">
                <a:latin typeface="Arial" charset="0"/>
              </a:rPr>
              <a:t>Enzimszintű szabályzási stratégiák</a:t>
            </a:r>
          </a:p>
          <a:p>
            <a:pPr eaLnBrk="1" hangingPunct="1">
              <a:defRPr/>
            </a:pPr>
            <a:endParaRPr lang="hu-HU" b="1" dirty="0">
              <a:latin typeface="Arial" charset="0"/>
            </a:endParaRPr>
          </a:p>
          <a:p>
            <a:pPr eaLnBrk="1" hangingPunct="1">
              <a:defRPr/>
            </a:pPr>
            <a:endParaRPr lang="hu-HU" b="1" dirty="0">
              <a:latin typeface="Arial" charset="0"/>
            </a:endParaRPr>
          </a:p>
          <a:p>
            <a:pPr eaLnBrk="1" hangingPunct="1">
              <a:buFont typeface="Wingdings" pitchFamily="2" charset="2"/>
              <a:buChar char="Ø"/>
              <a:defRPr/>
            </a:pPr>
            <a:r>
              <a:rPr lang="hu-HU" b="1" dirty="0">
                <a:latin typeface="Arial" charset="0"/>
              </a:rPr>
              <a:t>Molekuláris felismerés alapjai:</a:t>
            </a:r>
          </a:p>
          <a:p>
            <a:pPr lvl="1" eaLnBrk="1" hangingPunct="1">
              <a:buFont typeface="Courier New" pitchFamily="49" charset="0"/>
              <a:buChar char="o"/>
              <a:defRPr/>
            </a:pPr>
            <a:r>
              <a:rPr lang="hu-HU" b="1" dirty="0">
                <a:latin typeface="Arial" charset="0"/>
              </a:rPr>
              <a:t> másodrendű kölcsönhatások</a:t>
            </a:r>
          </a:p>
          <a:p>
            <a:pPr eaLnBrk="1" hangingPunct="1">
              <a:defRPr/>
            </a:pPr>
            <a:endParaRPr lang="hu-HU" b="1" dirty="0">
              <a:latin typeface="Arial" charset="0"/>
            </a:endParaRPr>
          </a:p>
          <a:p>
            <a:pPr eaLnBrk="1" hangingPunct="1">
              <a:buFont typeface="Wingdings" pitchFamily="2" charset="2"/>
              <a:buChar char="Ø"/>
              <a:defRPr/>
            </a:pPr>
            <a:r>
              <a:rPr lang="hu-HU" b="1" dirty="0">
                <a:latin typeface="Arial" charset="0"/>
              </a:rPr>
              <a:t>Ligand kötődési modellek:</a:t>
            </a:r>
          </a:p>
          <a:p>
            <a:pPr lvl="1" eaLnBrk="1" hangingPunct="1">
              <a:buFont typeface="Courier New" pitchFamily="49" charset="0"/>
              <a:buChar char="o"/>
              <a:defRPr/>
            </a:pPr>
            <a:r>
              <a:rPr lang="hu-HU" b="1" dirty="0">
                <a:latin typeface="Arial" charset="0"/>
              </a:rPr>
              <a:t> kulcs-zár, </a:t>
            </a:r>
            <a:r>
              <a:rPr lang="hu-HU" b="1" dirty="0" err="1">
                <a:latin typeface="Arial" charset="0"/>
              </a:rPr>
              <a:t>induced-fit</a:t>
            </a:r>
            <a:r>
              <a:rPr lang="hu-HU" b="1" dirty="0">
                <a:latin typeface="Arial" charset="0"/>
              </a:rPr>
              <a:t>, konformációs szelekció </a:t>
            </a:r>
          </a:p>
          <a:p>
            <a:pPr lvl="1" eaLnBrk="1" hangingPunct="1">
              <a:buFont typeface="Courier New" pitchFamily="49" charset="0"/>
              <a:buChar char="o"/>
              <a:defRPr/>
            </a:pPr>
            <a:endParaRPr lang="hu-HU" b="1" dirty="0">
              <a:latin typeface="Arial" charset="0"/>
            </a:endParaRPr>
          </a:p>
          <a:p>
            <a:pPr marL="342900" indent="-342900" eaLnBrk="1" hangingPunct="1">
              <a:buFont typeface="Wingdings" pitchFamily="2" charset="2"/>
              <a:buChar char="Ø"/>
              <a:defRPr/>
            </a:pPr>
            <a:r>
              <a:rPr lang="hu-HU" b="1" dirty="0">
                <a:latin typeface="Arial" charset="0"/>
              </a:rPr>
              <a:t>Enzim kinetika: </a:t>
            </a:r>
          </a:p>
          <a:p>
            <a:pPr marL="800100" lvl="1" indent="-342900" eaLnBrk="1" hangingPunct="1">
              <a:buFont typeface="Courier New" pitchFamily="49" charset="0"/>
              <a:buChar char="o"/>
              <a:defRPr/>
            </a:pPr>
            <a:r>
              <a:rPr lang="hu-HU" b="1" dirty="0" err="1">
                <a:latin typeface="Arial" charset="0"/>
              </a:rPr>
              <a:t>Michaelis-Menten</a:t>
            </a:r>
            <a:r>
              <a:rPr lang="hu-HU" b="1" dirty="0">
                <a:latin typeface="Arial" charset="0"/>
              </a:rPr>
              <a:t> modell, kinetikai paraméterek</a:t>
            </a:r>
          </a:p>
          <a:p>
            <a:pPr marL="342900" indent="-342900" eaLnBrk="1" hangingPunct="1">
              <a:buFont typeface="Wingdings" pitchFamily="2" charset="2"/>
              <a:buChar char="Ø"/>
              <a:defRPr/>
            </a:pPr>
            <a:endParaRPr lang="hu-HU" b="1" dirty="0">
              <a:latin typeface="Arial" charset="0"/>
            </a:endParaRPr>
          </a:p>
          <a:p>
            <a:pPr marL="342900" indent="-342900" eaLnBrk="1" hangingPunct="1">
              <a:buFont typeface="Wingdings" pitchFamily="2" charset="2"/>
              <a:buChar char="Ø"/>
              <a:defRPr/>
            </a:pPr>
            <a:r>
              <a:rPr lang="hu-HU" b="1" dirty="0">
                <a:latin typeface="Arial" charset="0"/>
              </a:rPr>
              <a:t>Reverzibilis, irreverzibilis inhibíció;  </a:t>
            </a:r>
            <a:r>
              <a:rPr lang="hu-HU" b="1" dirty="0" err="1">
                <a:latin typeface="Arial" charset="0"/>
              </a:rPr>
              <a:t>feedback</a:t>
            </a:r>
            <a:r>
              <a:rPr lang="hu-HU" b="1" dirty="0">
                <a:latin typeface="Arial" charset="0"/>
              </a:rPr>
              <a:t> inhibíció</a:t>
            </a:r>
          </a:p>
          <a:p>
            <a:pPr marL="342900" indent="-342900" eaLnBrk="1" hangingPunct="1">
              <a:defRPr/>
            </a:pPr>
            <a:endParaRPr lang="hu-HU" b="1" dirty="0">
              <a:latin typeface="Arial" charset="0"/>
            </a:endParaRPr>
          </a:p>
          <a:p>
            <a:pPr marL="342900" indent="-342900" eaLnBrk="1" hangingPunct="1">
              <a:buFont typeface="Wingdings" pitchFamily="2" charset="2"/>
              <a:buChar char="Ø"/>
              <a:defRPr/>
            </a:pPr>
            <a:r>
              <a:rPr lang="hu-HU" b="1" dirty="0">
                <a:latin typeface="Arial" charset="0"/>
              </a:rPr>
              <a:t> </a:t>
            </a:r>
            <a:r>
              <a:rPr lang="hu-HU" b="1" dirty="0" err="1">
                <a:latin typeface="Arial" charset="0"/>
              </a:rPr>
              <a:t>Allosztérikus</a:t>
            </a:r>
            <a:r>
              <a:rPr lang="hu-HU" b="1" dirty="0">
                <a:latin typeface="Arial" charset="0"/>
              </a:rPr>
              <a:t> szabályzás, kooperativitás</a:t>
            </a:r>
          </a:p>
          <a:p>
            <a:pPr marL="800100" lvl="1" indent="-342900" eaLnBrk="1" hangingPunct="1">
              <a:buFont typeface="Courier New" pitchFamily="49" charset="0"/>
              <a:buChar char="o"/>
              <a:defRPr/>
            </a:pPr>
            <a:r>
              <a:rPr lang="hu-HU" b="1" dirty="0">
                <a:latin typeface="Arial" charset="0"/>
              </a:rPr>
              <a:t>	Hemoglobin</a:t>
            </a:r>
          </a:p>
        </p:txBody>
      </p:sp>
      <p:sp>
        <p:nvSpPr>
          <p:cNvPr id="61443" name="Dia számának hely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903E0C-632D-4CFF-B0A0-925D23885DD0}" type="slidenum">
              <a:rPr lang="hu-HU" smtClean="0"/>
              <a:pPr>
                <a:spcBef>
                  <a:spcPct val="0"/>
                </a:spcBef>
                <a:buFontTx/>
                <a:buNone/>
              </a:pPr>
              <a:t>46</a:t>
            </a:fld>
            <a:endParaRPr lang="hu-H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zövegdoboz 2"/>
          <p:cNvSpPr txBox="1">
            <a:spLocks noChangeArrowheads="1"/>
          </p:cNvSpPr>
          <p:nvPr/>
        </p:nvSpPr>
        <p:spPr bwMode="auto">
          <a:xfrm>
            <a:off x="107950" y="1547813"/>
            <a:ext cx="404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Ajánlott irodalom:</a:t>
            </a:r>
          </a:p>
        </p:txBody>
      </p:sp>
      <p:pic>
        <p:nvPicPr>
          <p:cNvPr id="62467" name="Picture 2" descr="http://serc.carleton.edu/images/cismi/biochemistry/biochemistry_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288925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6" descr="http://www.booker.hu/_cachingdbfield/YV90ZXJtZWtfa2VwZWs,/bmFneWtlcA,,/M/j/k/1/M/D/M/,/bk032169na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125663"/>
            <a:ext cx="27368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églalap 6"/>
          <p:cNvSpPr>
            <a:spLocks noChangeArrowheads="1"/>
          </p:cNvSpPr>
          <p:nvPr/>
        </p:nvSpPr>
        <p:spPr bwMode="auto">
          <a:xfrm>
            <a:off x="250825" y="6237288"/>
            <a:ext cx="378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sz="1800" b="1"/>
              <a:t>10. fejezet (regulatory strategies)</a:t>
            </a:r>
          </a:p>
        </p:txBody>
      </p:sp>
      <p:sp>
        <p:nvSpPr>
          <p:cNvPr id="62471" name="Dia számának hely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BE4D38-B02E-4FD4-BC1F-0284235FE7E1}" type="slidenum">
              <a:rPr lang="hu-HU" smtClean="0"/>
              <a:pPr>
                <a:spcBef>
                  <a:spcPct val="0"/>
                </a:spcBef>
                <a:buFontTx/>
                <a:buNone/>
              </a:pPr>
              <a:t>47</a:t>
            </a:fld>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3"/>
          <p:cNvSpPr txBox="1">
            <a:spLocks noChangeArrowheads="1"/>
          </p:cNvSpPr>
          <p:nvPr/>
        </p:nvSpPr>
        <p:spPr bwMode="auto">
          <a:xfrm>
            <a:off x="684213" y="1844675"/>
            <a:ext cx="7967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Fehérje szerkezet és funkció kapcsolata</a:t>
            </a:r>
          </a:p>
        </p:txBody>
      </p:sp>
      <p:sp>
        <p:nvSpPr>
          <p:cNvPr id="7171"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4F5982-2894-4075-B274-9CC7B342541B}" type="slidenum">
              <a:rPr lang="hu-HU" smtClean="0"/>
              <a:pPr>
                <a:spcBef>
                  <a:spcPct val="0"/>
                </a:spcBef>
                <a:buFontTx/>
                <a:buNone/>
              </a:pPr>
              <a:t>5</a:t>
            </a:fld>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h06.deviantart.net/fs71/PRE/i/2011/280/5/f/chameleon_changing_color__by_jennystokes-d4c2dqg.jpg"/>
          <p:cNvPicPr>
            <a:picLocks noChangeAspect="1" noChangeArrowheads="1"/>
          </p:cNvPicPr>
          <p:nvPr/>
        </p:nvPicPr>
        <p:blipFill>
          <a:blip r:embed="rId3">
            <a:extLst>
              <a:ext uri="{28A0092B-C50C-407E-A947-70E740481C1C}">
                <a14:useLocalDpi xmlns:a14="http://schemas.microsoft.com/office/drawing/2010/main" val="0"/>
              </a:ext>
            </a:extLst>
          </a:blip>
          <a:srcRect b="10539"/>
          <a:stretch>
            <a:fillRect/>
          </a:stretch>
        </p:blipFill>
        <p:spPr bwMode="auto">
          <a:xfrm>
            <a:off x="5219700" y="2474913"/>
            <a:ext cx="3419475"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zövegdoboz 4"/>
          <p:cNvSpPr txBox="1">
            <a:spLocks noChangeArrowheads="1"/>
          </p:cNvSpPr>
          <p:nvPr/>
        </p:nvSpPr>
        <p:spPr bwMode="auto">
          <a:xfrm>
            <a:off x="323850" y="836613"/>
            <a:ext cx="307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b="1"/>
              <a:t>alkalmazkodás</a:t>
            </a:r>
          </a:p>
        </p:txBody>
      </p:sp>
      <p:pic>
        <p:nvPicPr>
          <p:cNvPr id="8196" name="Picture 4" descr="http://www.divegallery.com/Octopus_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51100"/>
            <a:ext cx="439261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zövegdoboz 4"/>
          <p:cNvSpPr txBox="1">
            <a:spLocks noChangeArrowheads="1"/>
          </p:cNvSpPr>
          <p:nvPr/>
        </p:nvSpPr>
        <p:spPr bwMode="auto">
          <a:xfrm>
            <a:off x="4932363" y="620713"/>
            <a:ext cx="3827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b="1"/>
              <a:t>molekuláris szintű</a:t>
            </a:r>
          </a:p>
          <a:p>
            <a:pPr algn="ctr" eaLnBrk="1" hangingPunct="1">
              <a:spcBef>
                <a:spcPct val="0"/>
              </a:spcBef>
              <a:buFontTx/>
              <a:buNone/>
            </a:pPr>
            <a:r>
              <a:rPr lang="hu-HU" b="1"/>
              <a:t>szabályzás</a:t>
            </a:r>
          </a:p>
        </p:txBody>
      </p:sp>
      <p:sp>
        <p:nvSpPr>
          <p:cNvPr id="6" name="Balra-jobbra nyíl 5"/>
          <p:cNvSpPr/>
          <p:nvPr/>
        </p:nvSpPr>
        <p:spPr>
          <a:xfrm>
            <a:off x="3563938" y="836613"/>
            <a:ext cx="1295400" cy="431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8199" name="Dia számának helye 6"/>
          <p:cNvSpPr>
            <a:spLocks noGrp="1"/>
          </p:cNvSpPr>
          <p:nvPr>
            <p:ph type="sldNum" sz="quarter" idx="12"/>
          </p:nvPr>
        </p:nvSpPr>
        <p:spPr>
          <a:xfrm>
            <a:off x="690245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424CE9-E241-4DB4-82A2-020F7B000E7D}" type="slidenum">
              <a:rPr lang="hu-HU" smtClean="0"/>
              <a:pPr>
                <a:spcBef>
                  <a:spcPct val="0"/>
                </a:spcBef>
                <a:buFontTx/>
                <a:buNone/>
              </a:pPr>
              <a:t>6</a:t>
            </a:fld>
            <a:endParaRPr lang="hu-H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95288" y="404813"/>
            <a:ext cx="7821372" cy="6771084"/>
          </a:xfrm>
          <a:prstGeom prst="rect">
            <a:avLst/>
          </a:prstGeom>
          <a:noFill/>
        </p:spPr>
        <p:txBody>
          <a:bodyPr wrap="none">
            <a:spAutoFit/>
          </a:bodyPr>
          <a:lstStyle/>
          <a:p>
            <a:pPr eaLnBrk="1" hangingPunct="1">
              <a:defRPr/>
            </a:pPr>
            <a:r>
              <a:rPr lang="hu-HU" sz="3200" dirty="0">
                <a:latin typeface="Arial" charset="0"/>
              </a:rPr>
              <a:t>Az előadás témái</a:t>
            </a:r>
          </a:p>
          <a:p>
            <a:pPr eaLnBrk="1" hangingPunct="1">
              <a:defRPr/>
            </a:pPr>
            <a:endParaRPr lang="hu-HU" sz="2200" b="1" dirty="0">
              <a:latin typeface="Arial" charset="0"/>
            </a:endParaRPr>
          </a:p>
          <a:p>
            <a:pPr eaLnBrk="1" hangingPunct="1">
              <a:buFont typeface="Wingdings" pitchFamily="2" charset="2"/>
              <a:buChar char="Ø"/>
              <a:defRPr/>
            </a:pPr>
            <a:r>
              <a:rPr lang="hu-HU" sz="2200" b="1" dirty="0">
                <a:latin typeface="Arial" charset="0"/>
              </a:rPr>
              <a:t>Molekuláris felismerés típusai</a:t>
            </a:r>
          </a:p>
          <a:p>
            <a:pPr eaLnBrk="1" hangingPunct="1">
              <a:defRPr/>
            </a:pPr>
            <a:endParaRPr lang="hu-HU" sz="2200" dirty="0">
              <a:latin typeface="Arial" charset="0"/>
            </a:endParaRPr>
          </a:p>
          <a:p>
            <a:pPr eaLnBrk="1" hangingPunct="1">
              <a:buFont typeface="Wingdings" pitchFamily="2" charset="2"/>
              <a:buChar char="Ø"/>
              <a:defRPr/>
            </a:pPr>
            <a:r>
              <a:rPr lang="hu-HU" sz="2200" b="1" dirty="0">
                <a:latin typeface="Arial" charset="0"/>
              </a:rPr>
              <a:t>Enzimreakció kinetikája</a:t>
            </a:r>
          </a:p>
          <a:p>
            <a:pPr eaLnBrk="1" hangingPunct="1">
              <a:buFont typeface="Wingdings" pitchFamily="2" charset="2"/>
              <a:buChar char="Ø"/>
              <a:defRPr/>
            </a:pPr>
            <a:endParaRPr lang="hu-HU" sz="2200" b="1" dirty="0">
              <a:latin typeface="Arial" charset="0"/>
            </a:endParaRPr>
          </a:p>
          <a:p>
            <a:pPr eaLnBrk="1" hangingPunct="1">
              <a:buFont typeface="Wingdings" pitchFamily="2" charset="2"/>
              <a:buChar char="Ø"/>
              <a:defRPr/>
            </a:pPr>
            <a:r>
              <a:rPr lang="hu-HU" sz="2200" b="1" dirty="0">
                <a:latin typeface="Arial" charset="0"/>
              </a:rPr>
              <a:t>Enzim inhibíció</a:t>
            </a:r>
          </a:p>
          <a:p>
            <a:pPr eaLnBrk="1" hangingPunct="1">
              <a:defRPr/>
            </a:pPr>
            <a:endParaRPr lang="hu-HU" sz="2200" dirty="0">
              <a:latin typeface="Arial" charset="0"/>
            </a:endParaRPr>
          </a:p>
          <a:p>
            <a:pPr marL="342900" indent="-342900" eaLnBrk="1" hangingPunct="1">
              <a:defRPr/>
            </a:pPr>
            <a:r>
              <a:rPr lang="hu-HU" sz="2200" b="1" dirty="0">
                <a:latin typeface="Arial" charset="0"/>
              </a:rPr>
              <a:t>	Információátvitel ligand kötés útján</a:t>
            </a:r>
          </a:p>
          <a:p>
            <a:pPr marL="342900" indent="-342900" eaLnBrk="1" hangingPunct="1">
              <a:buFont typeface="Wingdings" pitchFamily="2" charset="2"/>
              <a:buChar char="Ø"/>
              <a:defRPr/>
            </a:pPr>
            <a:r>
              <a:rPr lang="hu-HU" sz="2200" b="1" dirty="0">
                <a:latin typeface="Arial" charset="0"/>
              </a:rPr>
              <a:t>Kooperativitás. </a:t>
            </a:r>
          </a:p>
          <a:p>
            <a:pPr marL="342900" indent="-342900" eaLnBrk="1" hangingPunct="1">
              <a:defRPr/>
            </a:pPr>
            <a:endParaRPr lang="hu-HU" sz="2200" b="1" dirty="0">
              <a:latin typeface="Arial" charset="0"/>
            </a:endParaRPr>
          </a:p>
          <a:p>
            <a:pPr marL="342900" indent="-342900" eaLnBrk="1" hangingPunct="1">
              <a:buFont typeface="Wingdings" pitchFamily="2" charset="2"/>
              <a:buChar char="Ø"/>
              <a:defRPr/>
            </a:pPr>
            <a:r>
              <a:rPr lang="hu-HU" sz="2200" b="1" dirty="0" err="1">
                <a:latin typeface="Arial" charset="0"/>
              </a:rPr>
              <a:t>allosztérikus</a:t>
            </a:r>
            <a:r>
              <a:rPr lang="hu-HU" sz="2200" b="1" dirty="0">
                <a:latin typeface="Arial" charset="0"/>
              </a:rPr>
              <a:t> szabályzás</a:t>
            </a:r>
          </a:p>
          <a:p>
            <a:pPr marL="342900" indent="-342900" eaLnBrk="1" hangingPunct="1">
              <a:defRPr/>
            </a:pPr>
            <a:endParaRPr lang="hu-HU" sz="2200" b="1" dirty="0">
              <a:latin typeface="Arial" charset="0"/>
            </a:endParaRPr>
          </a:p>
          <a:p>
            <a:pPr marL="342900" indent="-342900" eaLnBrk="1" hangingPunct="1">
              <a:defRPr/>
            </a:pPr>
            <a:r>
              <a:rPr lang="hu-HU" sz="2200" b="1" dirty="0">
                <a:latin typeface="Arial" charset="0"/>
              </a:rPr>
              <a:t>Biológiai példák.</a:t>
            </a:r>
          </a:p>
          <a:p>
            <a:pPr marL="342900" indent="-342900" eaLnBrk="1" hangingPunct="1">
              <a:defRPr/>
            </a:pPr>
            <a:endParaRPr lang="hu-HU" sz="2200" b="1" dirty="0">
              <a:latin typeface="Arial" charset="0"/>
            </a:endParaRPr>
          </a:p>
          <a:p>
            <a:pPr marL="342900" indent="-342900" eaLnBrk="1" hangingPunct="1">
              <a:defRPr/>
            </a:pPr>
            <a:r>
              <a:rPr lang="hu-HU" sz="2400" dirty="0"/>
              <a:t>A leggyorsabb és legáltalánosabb módszer:  </a:t>
            </a:r>
          </a:p>
          <a:p>
            <a:pPr marL="342900" indent="-342900" eaLnBrk="1" hangingPunct="1">
              <a:defRPr/>
            </a:pPr>
            <a:r>
              <a:rPr lang="hu-HU" sz="2400" dirty="0"/>
              <a:t>reakció sebességének  befolyásolása az enzimaktivitás </a:t>
            </a:r>
          </a:p>
          <a:p>
            <a:pPr marL="342900" indent="-342900" eaLnBrk="1" hangingPunct="1">
              <a:defRPr/>
            </a:pPr>
            <a:r>
              <a:rPr lang="hu-HU" sz="2400" dirty="0"/>
              <a:t>közvetlen és általában reverzibilis változtatása révén.</a:t>
            </a:r>
          </a:p>
          <a:p>
            <a:pPr marL="342900" indent="-342900" eaLnBrk="1" hangingPunct="1">
              <a:defRPr/>
            </a:pPr>
            <a:endParaRPr lang="hu-HU" sz="2200" b="1" dirty="0">
              <a:latin typeface="Arial" charset="0"/>
            </a:endParaRPr>
          </a:p>
        </p:txBody>
      </p:sp>
      <p:sp>
        <p:nvSpPr>
          <p:cNvPr id="10243"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dirty="0"/>
          </a:p>
          <a:p>
            <a:pPr>
              <a:spcBef>
                <a:spcPct val="0"/>
              </a:spcBef>
              <a:buFontTx/>
              <a:buNone/>
            </a:pPr>
            <a:endParaRPr lang="hu-HU" dirty="0"/>
          </a:p>
          <a:p>
            <a:pPr>
              <a:spcBef>
                <a:spcPct val="0"/>
              </a:spcBef>
              <a:buFontTx/>
              <a:buNone/>
            </a:pPr>
            <a:fld id="{0B3BA75A-DFBB-4427-8714-83C12724BBB9}" type="slidenum">
              <a:rPr lang="hu-HU" smtClean="0"/>
              <a:pPr>
                <a:spcBef>
                  <a:spcPct val="0"/>
                </a:spcBef>
                <a:buFontTx/>
                <a:buNone/>
              </a:pPr>
              <a:t>7</a:t>
            </a:fld>
            <a:endParaRPr lang="hu-H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90500" y="188913"/>
            <a:ext cx="8413750" cy="2892425"/>
          </a:xfrm>
          <a:prstGeom prst="rect">
            <a:avLst/>
          </a:prstGeom>
          <a:noFill/>
        </p:spPr>
        <p:txBody>
          <a:bodyPr wrap="none">
            <a:spAutoFit/>
          </a:bodyPr>
          <a:lstStyle/>
          <a:p>
            <a:pPr eaLnBrk="1" hangingPunct="1">
              <a:defRPr/>
            </a:pPr>
            <a:r>
              <a:rPr lang="hu-HU" sz="2800" b="1" dirty="0">
                <a:latin typeface="Arial" charset="0"/>
              </a:rPr>
              <a:t>Ligand kötés jellegzetességei </a:t>
            </a:r>
          </a:p>
          <a:p>
            <a:pPr algn="ctr" eaLnBrk="1" hangingPunct="1">
              <a:defRPr/>
            </a:pPr>
            <a:r>
              <a:rPr lang="hu-HU" sz="2800" b="1" dirty="0" err="1">
                <a:latin typeface="Arial" charset="0"/>
              </a:rPr>
              <a:t>Enzim-szubsztrát</a:t>
            </a:r>
            <a:r>
              <a:rPr lang="hu-HU" sz="2800" b="1" dirty="0">
                <a:latin typeface="Arial" charset="0"/>
              </a:rPr>
              <a:t> komplex</a:t>
            </a:r>
          </a:p>
          <a:p>
            <a:pPr marL="342900" indent="-342900" eaLnBrk="1" hangingPunct="1">
              <a:defRPr/>
            </a:pPr>
            <a:endParaRPr lang="hu-HU" b="1" dirty="0">
              <a:latin typeface="Arial" charset="0"/>
            </a:endParaRPr>
          </a:p>
          <a:p>
            <a:pPr marL="342900" indent="-342900" eaLnBrk="1" hangingPunct="1">
              <a:defRPr/>
            </a:pPr>
            <a:r>
              <a:rPr lang="hu-HU" b="1" dirty="0">
                <a:latin typeface="Arial" charset="0"/>
              </a:rPr>
              <a:t>1. 3D kötőhely, az alkotó oldalláncok szekvenciálisan távol helyezkednek el</a:t>
            </a:r>
          </a:p>
          <a:p>
            <a:pPr marL="342900" indent="-342900" eaLnBrk="1" hangingPunct="1">
              <a:buFontTx/>
              <a:buAutoNum type="arabicPeriod"/>
              <a:defRPr/>
            </a:pPr>
            <a:endParaRPr lang="hu-HU" b="1" dirty="0">
              <a:latin typeface="Arial" charset="0"/>
            </a:endParaRPr>
          </a:p>
          <a:p>
            <a:pPr marL="342900" indent="-342900" eaLnBrk="1" hangingPunct="1">
              <a:defRPr/>
            </a:pPr>
            <a:r>
              <a:rPr lang="hu-HU" b="1" dirty="0">
                <a:latin typeface="Arial" charset="0"/>
              </a:rPr>
              <a:t>2. Térfogata elenyésző a teljes enziméhez képest</a:t>
            </a:r>
          </a:p>
          <a:p>
            <a:pPr marL="342900" indent="-342900" eaLnBrk="1" hangingPunct="1">
              <a:defRPr/>
            </a:pPr>
            <a:r>
              <a:rPr lang="hu-HU" i="1" dirty="0">
                <a:latin typeface="Arial" charset="0"/>
              </a:rPr>
              <a:t>A fehérjeszerkezet jelentős része váz- (</a:t>
            </a:r>
            <a:r>
              <a:rPr lang="hu-HU" i="1" dirty="0" err="1">
                <a:latin typeface="Arial" charset="0"/>
              </a:rPr>
              <a:t>scaffold</a:t>
            </a:r>
            <a:r>
              <a:rPr lang="hu-HU" i="1" dirty="0">
                <a:latin typeface="Arial" charset="0"/>
              </a:rPr>
              <a:t>) funkcióval bír</a:t>
            </a:r>
          </a:p>
          <a:p>
            <a:pPr marL="342900" indent="-342900" eaLnBrk="1" hangingPunct="1">
              <a:defRPr/>
            </a:pPr>
            <a:endParaRPr lang="hu-HU" dirty="0">
              <a:latin typeface="Arial" charset="0"/>
            </a:endParaRPr>
          </a:p>
          <a:p>
            <a:pPr marL="342900" indent="-342900" eaLnBrk="1" hangingPunct="1">
              <a:defRPr/>
            </a:pPr>
            <a:endParaRPr lang="hu-HU" dirty="0">
              <a:latin typeface="Arial" charset="0"/>
            </a:endParaRPr>
          </a:p>
        </p:txBody>
      </p:sp>
      <p:sp>
        <p:nvSpPr>
          <p:cNvPr id="11267"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BAA785-D97D-46EC-905F-9C3A72126517}" type="slidenum">
              <a:rPr lang="hu-HU" smtClean="0"/>
              <a:pPr>
                <a:spcBef>
                  <a:spcPct val="0"/>
                </a:spcBef>
                <a:buFontTx/>
                <a:buNone/>
              </a:pPr>
              <a:t>8</a:t>
            </a:fld>
            <a:endParaRPr lang="hu-HU"/>
          </a:p>
        </p:txBody>
      </p:sp>
      <p:pic>
        <p:nvPicPr>
          <p:cNvPr id="11268" name="Picture 4" descr="dhfr_f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1" y="2738437"/>
            <a:ext cx="63373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71381" y="3284984"/>
            <a:ext cx="2646878" cy="2308324"/>
          </a:xfrm>
          <a:prstGeom prst="rect">
            <a:avLst/>
          </a:prstGeom>
          <a:noFill/>
        </p:spPr>
        <p:txBody>
          <a:bodyPr wrap="none" rtlCol="0">
            <a:spAutoFit/>
          </a:bodyPr>
          <a:lstStyle/>
          <a:p>
            <a:r>
              <a:rPr lang="en-US" dirty="0"/>
              <a:t>Why are enzymes </a:t>
            </a:r>
          </a:p>
          <a:p>
            <a:r>
              <a:rPr lang="en-US" dirty="0"/>
              <a:t>so big??</a:t>
            </a:r>
          </a:p>
          <a:p>
            <a:endParaRPr lang="en-US" dirty="0"/>
          </a:p>
          <a:p>
            <a:endParaRPr lang="en-US" dirty="0"/>
          </a:p>
          <a:p>
            <a:r>
              <a:rPr lang="en-US" dirty="0" err="1"/>
              <a:t>Kémia</a:t>
            </a:r>
            <a:r>
              <a:rPr lang="en-US" dirty="0"/>
              <a:t>:</a:t>
            </a:r>
          </a:p>
          <a:p>
            <a:r>
              <a:rPr lang="en-US" dirty="0" err="1"/>
              <a:t>Próbáljunk</a:t>
            </a:r>
            <a:r>
              <a:rPr lang="en-US" dirty="0"/>
              <a:t> </a:t>
            </a:r>
            <a:r>
              <a:rPr lang="en-US" dirty="0" err="1"/>
              <a:t>ebből</a:t>
            </a:r>
            <a:r>
              <a:rPr lang="en-US" dirty="0"/>
              <a:t> </a:t>
            </a:r>
            <a:r>
              <a:rPr lang="en-US" dirty="0" err="1"/>
              <a:t>tanulni</a:t>
            </a:r>
            <a:endParaRPr lang="en-US" dirty="0"/>
          </a:p>
          <a:p>
            <a:r>
              <a:rPr lang="en-US" dirty="0" err="1"/>
              <a:t>Szupramolekuláris</a:t>
            </a:r>
            <a:endParaRPr lang="en-US" dirty="0"/>
          </a:p>
          <a:p>
            <a:r>
              <a:rPr lang="en-US" dirty="0" err="1"/>
              <a:t>katalízis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C39D2EC9-2FC5-4793-99D3-9FB77B0C0CBB}" type="slidenum">
              <a:rPr lang="hu-HU" smtClean="0"/>
              <a:pPr>
                <a:defRPr/>
              </a:pPr>
              <a:t>9</a:t>
            </a:fld>
            <a:endParaRPr lang="hu-HU"/>
          </a:p>
        </p:txBody>
      </p:sp>
      <p:sp>
        <p:nvSpPr>
          <p:cNvPr id="3" name="Szövegdoboz 2"/>
          <p:cNvSpPr txBox="1"/>
          <p:nvPr/>
        </p:nvSpPr>
        <p:spPr>
          <a:xfrm>
            <a:off x="1115616" y="28219"/>
            <a:ext cx="5740674" cy="523220"/>
          </a:xfrm>
          <a:prstGeom prst="rect">
            <a:avLst/>
          </a:prstGeom>
          <a:noFill/>
        </p:spPr>
        <p:txBody>
          <a:bodyPr wrap="none" rtlCol="0">
            <a:spAutoFit/>
          </a:bodyPr>
          <a:lstStyle/>
          <a:p>
            <a:r>
              <a:rPr lang="hu-HU" sz="2800" b="1" dirty="0"/>
              <a:t>Aminosavak: oldallánc és főlánc</a:t>
            </a:r>
            <a:endParaRPr lang="en-US" sz="2800" b="1" dirty="0"/>
          </a:p>
        </p:txBody>
      </p:sp>
      <p:pic>
        <p:nvPicPr>
          <p:cNvPr id="5" name="Kép 4"/>
          <p:cNvPicPr>
            <a:picLocks noChangeAspect="1"/>
          </p:cNvPicPr>
          <p:nvPr/>
        </p:nvPicPr>
        <p:blipFill>
          <a:blip r:embed="rId2"/>
          <a:stretch>
            <a:fillRect/>
          </a:stretch>
        </p:blipFill>
        <p:spPr>
          <a:xfrm>
            <a:off x="464693" y="577118"/>
            <a:ext cx="8222107" cy="6144358"/>
          </a:xfrm>
          <a:prstGeom prst="rect">
            <a:avLst/>
          </a:prstGeom>
        </p:spPr>
      </p:pic>
      <p:sp>
        <p:nvSpPr>
          <p:cNvPr id="4" name="TextBox 3"/>
          <p:cNvSpPr txBox="1"/>
          <p:nvPr/>
        </p:nvSpPr>
        <p:spPr>
          <a:xfrm>
            <a:off x="7884368" y="5373216"/>
            <a:ext cx="1584176" cy="1477328"/>
          </a:xfrm>
          <a:prstGeom prst="rect">
            <a:avLst/>
          </a:prstGeom>
          <a:noFill/>
        </p:spPr>
        <p:txBody>
          <a:bodyPr wrap="square" rtlCol="0">
            <a:spAutoFit/>
          </a:bodyPr>
          <a:lstStyle/>
          <a:p>
            <a:r>
              <a:rPr lang="en-US" dirty="0"/>
              <a:t>MEG KELL</a:t>
            </a:r>
          </a:p>
          <a:p>
            <a:r>
              <a:rPr lang="en-US" dirty="0"/>
              <a:t>TANULNI</a:t>
            </a:r>
          </a:p>
          <a:p>
            <a:endParaRPr lang="en-US" dirty="0"/>
          </a:p>
          <a:p>
            <a:r>
              <a:rPr lang="en-US" dirty="0"/>
              <a:t>MEG KELL</a:t>
            </a:r>
          </a:p>
          <a:p>
            <a:r>
              <a:rPr lang="en-US" dirty="0"/>
              <a:t>ÉRTENI</a:t>
            </a:r>
          </a:p>
        </p:txBody>
      </p:sp>
    </p:spTree>
    <p:extLst>
      <p:ext uri="{BB962C8B-B14F-4D97-AF65-F5344CB8AC3E}">
        <p14:creationId xmlns:p14="http://schemas.microsoft.com/office/powerpoint/2010/main" val="1407802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ánus">
  <a:themeElements>
    <a:clrScheme name="Urbánus">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ánu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ánus">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20744</TotalTime>
  <Words>2144</Words>
  <Application>Microsoft Office PowerPoint</Application>
  <PresentationFormat>On-screen Show (4:3)</PresentationFormat>
  <Paragraphs>567</Paragraphs>
  <Slides>47</Slides>
  <Notes>16</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Alapértelmezett terv</vt:lpstr>
      <vt:lpstr>Urbánus</vt:lpstr>
      <vt:lpstr>Graph</vt:lpstr>
      <vt:lpstr>PowerPoint Presentation</vt:lpstr>
      <vt:lpstr>PowerPoint Presentation</vt:lpstr>
      <vt:lpstr>Kurzus felépítése </vt:lpstr>
      <vt:lpstr>Mikor lesz leginkább hasznos ez a tárgy?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Másodlagos kölcsönhatások: ionos kötés</vt:lpstr>
      <vt:lpstr>PowerPoint Presentation</vt:lpstr>
      <vt:lpstr>PowerPoint Presentation</vt:lpstr>
      <vt:lpstr>PowerPoint Presentation</vt:lpstr>
      <vt:lpstr>ENZIMKINETIKA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MIOGLOBIN ÉS HEMOGLOBIN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MTA SzBK Enzimológiai Intézet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on enzyme’s level</dc:title>
  <dc:creator>Tompa Péter</dc:creator>
  <cp:lastModifiedBy>Kinga</cp:lastModifiedBy>
  <cp:revision>267</cp:revision>
  <cp:lastPrinted>2016-02-13T09:34:01Z</cp:lastPrinted>
  <dcterms:created xsi:type="dcterms:W3CDTF">2013-01-31T09:27:56Z</dcterms:created>
  <dcterms:modified xsi:type="dcterms:W3CDTF">2020-02-15T12:47:37Z</dcterms:modified>
</cp:coreProperties>
</file>